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72" r:id="rId6"/>
    <p:sldId id="265" r:id="rId7"/>
    <p:sldId id="266" r:id="rId8"/>
    <p:sldId id="267" r:id="rId9"/>
    <p:sldId id="268" r:id="rId10"/>
    <p:sldId id="269" r:id="rId11"/>
    <p:sldId id="270" r:id="rId12"/>
    <p:sldId id="273" r:id="rId1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0" autoAdjust="0"/>
    <p:restoredTop sz="94638" autoAdjust="0"/>
  </p:normalViewPr>
  <p:slideViewPr>
    <p:cSldViewPr>
      <p:cViewPr>
        <p:scale>
          <a:sx n="115" d="100"/>
          <a:sy n="115" d="100"/>
        </p:scale>
        <p:origin x="-1140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051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22.03.2018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22.03.2018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22.03.2018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22.03.2018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22.03.2018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22.03.2018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22.03.2018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22.03.2018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22.03.2018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22.03.2018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22.03.2018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A0CC3-AF28-46AD-83C7-F01627DE0B9A}" type="datetimeFigureOut">
              <a:rPr lang="de-DE" smtClean="0"/>
              <a:t>22.03.2018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0262" y="1967494"/>
            <a:ext cx="8352928" cy="1470025"/>
          </a:xfrm>
        </p:spPr>
        <p:txBody>
          <a:bodyPr>
            <a:normAutofit/>
          </a:bodyPr>
          <a:lstStyle/>
          <a:p>
            <a:r>
              <a:rPr lang="en-GB" sz="3600" noProof="0" dirty="0"/>
              <a:t>Social Entrepreneurship for Local Change</a:t>
            </a:r>
            <a:br>
              <a:rPr lang="en-GB" sz="3600" noProof="0" dirty="0"/>
            </a:br>
            <a:r>
              <a:rPr lang="en-GB" sz="3600" noProof="0" dirty="0">
                <a:solidFill>
                  <a:schemeClr val="accent1"/>
                </a:solidFill>
              </a:rPr>
              <a:t>First Tutor Session</a:t>
            </a:r>
          </a:p>
        </p:txBody>
      </p:sp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xmlns="" id="{160B5AC6-0646-4220-B341-74E3BA3ECEAC}"/>
              </a:ext>
            </a:extLst>
          </p:cNvPr>
          <p:cNvCxnSpPr/>
          <p:nvPr/>
        </p:nvCxnSpPr>
        <p:spPr>
          <a:xfrm>
            <a:off x="512980" y="1679462"/>
            <a:ext cx="81369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xmlns="" id="{F2148FC6-7935-4DE0-A0CE-99558198A994}"/>
              </a:ext>
            </a:extLst>
          </p:cNvPr>
          <p:cNvCxnSpPr/>
          <p:nvPr/>
        </p:nvCxnSpPr>
        <p:spPr>
          <a:xfrm>
            <a:off x="490262" y="3767694"/>
            <a:ext cx="81369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rafik 3">
            <a:extLst>
              <a:ext uri="{FF2B5EF4-FFF2-40B4-BE49-F238E27FC236}">
                <a16:creationId xmlns:a16="http://schemas.microsoft.com/office/drawing/2014/main" xmlns="" id="{E636DD64-9CE5-48F6-B8EB-44FB74A958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" y="5800396"/>
            <a:ext cx="9144000" cy="649224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xmlns="" id="{F2A59F8C-38A3-47DB-87BF-B6E0EF48D8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408380"/>
            <a:ext cx="1894926" cy="541269"/>
          </a:xfrm>
          <a:prstGeom prst="rect">
            <a:avLst/>
          </a:prstGeom>
        </p:spPr>
      </p:pic>
      <p:sp>
        <p:nvSpPr>
          <p:cNvPr id="7" name="Titel 1"/>
          <p:cNvSpPr txBox="1">
            <a:spLocks/>
          </p:cNvSpPr>
          <p:nvPr/>
        </p:nvSpPr>
        <p:spPr>
          <a:xfrm>
            <a:off x="467544" y="3831183"/>
            <a:ext cx="835292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 smtClean="0"/>
              <a:t>Please note: Your tutor might arrive later. Just go through the slights on your own </a:t>
            </a:r>
            <a:endParaRPr lang="en-GB" sz="3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</a:rPr>
              <a:t>What is local/place-specific and what is European/global about your challenge/challenges?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Reflect on the differences and similarities observed in the different countries.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Presentation time: 3 minutes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324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1"/>
                </a:solidFill>
              </a:rPr>
              <a:t>What is your strongest common interest field?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In the course of your discussion, you ideally identify a common interest field on which you can work further on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Presentation time: 3 minutes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6" name="Textfeld 1"/>
          <p:cNvSpPr txBox="1">
            <a:spLocks noChangeArrowheads="1"/>
          </p:cNvSpPr>
          <p:nvPr/>
        </p:nvSpPr>
        <p:spPr bwMode="auto">
          <a:xfrm>
            <a:off x="539552" y="3573016"/>
            <a:ext cx="7416824" cy="258532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frame</a:t>
            </a:r>
            <a:r>
              <a:rPr lang="de-DE" altLang="de-DE" dirty="0"/>
              <a:t>: 3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slide</a:t>
            </a:r>
            <a:r>
              <a:rPr lang="de-DE" altLang="de-DE" dirty="0"/>
              <a:t>, 15-20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group</a:t>
            </a:r>
            <a:r>
              <a:rPr lang="de-DE" altLang="de-DE" dirty="0"/>
              <a:t> </a:t>
            </a:r>
            <a:r>
              <a:rPr lang="de-DE" altLang="de-DE" b="1" dirty="0"/>
              <a:t>maximum</a:t>
            </a:r>
            <a:r>
              <a:rPr lang="de-DE" altLang="de-DE" dirty="0"/>
              <a:t> </a:t>
            </a:r>
          </a:p>
          <a:p>
            <a:pPr eaLnBrk="1" hangingPunct="1"/>
            <a:r>
              <a:rPr lang="de-DE" altLang="de-DE" dirty="0"/>
              <a:t>+ 10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discussion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We</a:t>
            </a:r>
            <a:r>
              <a:rPr lang="de-DE" altLang="de-DE" dirty="0"/>
              <a:t> will </a:t>
            </a:r>
            <a:r>
              <a:rPr lang="de-DE" altLang="de-DE" dirty="0" err="1"/>
              <a:t>present</a:t>
            </a:r>
            <a:r>
              <a:rPr lang="de-DE" altLang="de-DE" dirty="0"/>
              <a:t> in </a:t>
            </a:r>
            <a:r>
              <a:rPr lang="de-DE" altLang="de-DE" b="1" dirty="0" err="1"/>
              <a:t>four</a:t>
            </a:r>
            <a:r>
              <a:rPr lang="de-DE" altLang="de-DE" b="1" dirty="0"/>
              <a:t> parallel </a:t>
            </a:r>
            <a:r>
              <a:rPr lang="de-DE" altLang="de-DE" b="1" dirty="0" err="1"/>
              <a:t>sessions</a:t>
            </a:r>
            <a:r>
              <a:rPr lang="de-DE" altLang="de-DE" b="1" dirty="0"/>
              <a:t> </a:t>
            </a:r>
            <a:r>
              <a:rPr lang="de-DE" altLang="de-DE" dirty="0"/>
              <a:t>à 90 </a:t>
            </a:r>
            <a:r>
              <a:rPr lang="de-DE" altLang="de-DE" dirty="0" err="1"/>
              <a:t>minutes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limits</a:t>
            </a:r>
            <a:r>
              <a:rPr lang="de-DE" altLang="de-DE" b="1" dirty="0"/>
              <a:t> </a:t>
            </a:r>
            <a:r>
              <a:rPr lang="de-DE" altLang="de-DE" dirty="0" err="1"/>
              <a:t>need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taken</a:t>
            </a:r>
            <a:r>
              <a:rPr lang="de-DE" altLang="de-DE" dirty="0"/>
              <a:t> </a:t>
            </a:r>
            <a:r>
              <a:rPr lang="de-DE" altLang="de-DE" dirty="0" err="1"/>
              <a:t>seriously</a:t>
            </a:r>
            <a:r>
              <a:rPr lang="de-DE" altLang="de-DE" dirty="0"/>
              <a:t>,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practice</a:t>
            </a:r>
            <a:r>
              <a:rPr lang="de-DE" altLang="de-DE" dirty="0"/>
              <a:t> in </a:t>
            </a:r>
            <a:r>
              <a:rPr lang="de-DE" altLang="de-DE" dirty="0" err="1"/>
              <a:t>advance</a:t>
            </a:r>
            <a:r>
              <a:rPr lang="de-DE" altLang="de-DE" dirty="0"/>
              <a:t>!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/>
              <a:t>This </a:t>
            </a:r>
            <a:r>
              <a:rPr lang="de-DE" altLang="de-DE" dirty="0" err="1"/>
              <a:t>presentation</a:t>
            </a:r>
            <a:r>
              <a:rPr lang="de-DE" altLang="de-DE" dirty="0"/>
              <a:t> </a:t>
            </a:r>
            <a:r>
              <a:rPr lang="de-DE" altLang="de-DE" dirty="0" err="1"/>
              <a:t>needs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reach</a:t>
            </a:r>
            <a:r>
              <a:rPr lang="de-DE" altLang="de-DE" dirty="0"/>
              <a:t> </a:t>
            </a:r>
            <a:r>
              <a:rPr lang="de-DE" altLang="de-DE" dirty="0" err="1"/>
              <a:t>your</a:t>
            </a:r>
            <a:r>
              <a:rPr lang="de-DE" altLang="de-DE" dirty="0"/>
              <a:t> </a:t>
            </a:r>
            <a:r>
              <a:rPr lang="de-DE" altLang="de-DE" dirty="0" err="1"/>
              <a:t>tutors</a:t>
            </a:r>
            <a:r>
              <a:rPr lang="de-DE" altLang="de-DE" dirty="0"/>
              <a:t> </a:t>
            </a:r>
          </a:p>
          <a:p>
            <a:pPr eaLnBrk="1" hangingPunct="1"/>
            <a:r>
              <a:rPr lang="de-DE" altLang="de-DE" b="1" dirty="0" err="1">
                <a:solidFill>
                  <a:srgbClr val="FF0000"/>
                </a:solidFill>
              </a:rPr>
              <a:t>before</a:t>
            </a:r>
            <a:r>
              <a:rPr lang="de-DE" altLang="de-DE" b="1" dirty="0"/>
              <a:t> </a:t>
            </a:r>
            <a:r>
              <a:rPr lang="de-DE" altLang="de-DE" b="1" dirty="0" err="1"/>
              <a:t>Thursday</a:t>
            </a:r>
            <a:r>
              <a:rPr lang="de-DE" altLang="de-DE" b="1" dirty="0"/>
              <a:t>, 29th </a:t>
            </a:r>
            <a:r>
              <a:rPr lang="de-DE" altLang="de-DE" b="1" dirty="0" err="1"/>
              <a:t>of</a:t>
            </a:r>
            <a:r>
              <a:rPr lang="de-DE" altLang="de-DE" b="1" dirty="0"/>
              <a:t> March, 9am</a:t>
            </a:r>
          </a:p>
        </p:txBody>
      </p:sp>
    </p:spTree>
    <p:extLst>
      <p:ext uri="{BB962C8B-B14F-4D97-AF65-F5344CB8AC3E}">
        <p14:creationId xmlns:p14="http://schemas.microsoft.com/office/powerpoint/2010/main" val="1000079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Before you leave the session please make sure that you:</a:t>
            </a:r>
          </a:p>
          <a:p>
            <a:pPr algn="l"/>
            <a:endParaRPr lang="en-US" sz="1800" b="1" dirty="0" smtClean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Have distributed your tasks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Have a</a:t>
            </a:r>
            <a:r>
              <a:rPr lang="en-US" sz="1800" dirty="0" smtClean="0">
                <a:solidFill>
                  <a:schemeClr val="tx1"/>
                </a:solidFill>
              </a:rPr>
              <a:t>greed on a second meeting before the presentation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Have agreed on delivery dates for your tasks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421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576064"/>
          </a:xfrm>
        </p:spPr>
        <p:txBody>
          <a:bodyPr>
            <a:normAutofit/>
          </a:bodyPr>
          <a:lstStyle/>
          <a:p>
            <a:r>
              <a:rPr lang="en-GB" sz="2400" noProof="0" dirty="0">
                <a:solidFill>
                  <a:schemeClr val="accent1"/>
                </a:solidFill>
              </a:rPr>
              <a:t>Start with an ice-breaker</a:t>
            </a:r>
          </a:p>
          <a:p>
            <a:pPr algn="l"/>
            <a:endParaRPr lang="en-GB" sz="1800" noProof="0" dirty="0">
              <a:solidFill>
                <a:schemeClr val="tx1"/>
              </a:solidFill>
            </a:endParaRPr>
          </a:p>
          <a:p>
            <a:pPr algn="l"/>
            <a:endParaRPr lang="en-GB" sz="1800" noProof="0" dirty="0">
              <a:solidFill>
                <a:schemeClr val="tx1"/>
              </a:solidFill>
            </a:endParaRPr>
          </a:p>
          <a:p>
            <a:pPr algn="l"/>
            <a:endParaRPr lang="en-GB" sz="1800" noProof="0" dirty="0">
              <a:solidFill>
                <a:schemeClr val="tx1"/>
              </a:solidFill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xmlns="" id="{A2FA0F23-C504-4B0A-A960-03B7FCDFF5A0}"/>
              </a:ext>
            </a:extLst>
          </p:cNvPr>
          <p:cNvSpPr txBox="1"/>
          <p:nvPr/>
        </p:nvSpPr>
        <p:spPr>
          <a:xfrm>
            <a:off x="503548" y="1115452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Choose </a:t>
            </a:r>
            <a:r>
              <a:rPr lang="en-GB" dirty="0"/>
              <a:t>one of the following introductory games: 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xmlns="" id="{533F2809-F2EE-4931-B1DE-74D804F1C433}"/>
              </a:ext>
            </a:extLst>
          </p:cNvPr>
          <p:cNvSpPr txBox="1"/>
          <p:nvPr/>
        </p:nvSpPr>
        <p:spPr>
          <a:xfrm>
            <a:off x="539552" y="1916832"/>
            <a:ext cx="3888432" cy="424731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Shoes or Keys</a:t>
            </a:r>
          </a:p>
          <a:p>
            <a:pPr algn="ctr"/>
            <a:endParaRPr lang="de-DE" b="1" dirty="0"/>
          </a:p>
          <a:p>
            <a:r>
              <a:rPr lang="en-GB" dirty="0"/>
              <a:t>Each participant has to either show one of </a:t>
            </a:r>
            <a:r>
              <a:rPr lang="en-GB" dirty="0" smtClean="0"/>
              <a:t>his/her </a:t>
            </a:r>
            <a:r>
              <a:rPr lang="en-GB" dirty="0"/>
              <a:t>shoes or </a:t>
            </a:r>
            <a:r>
              <a:rPr lang="en-GB" dirty="0" smtClean="0"/>
              <a:t>his/her </a:t>
            </a:r>
            <a:r>
              <a:rPr lang="en-GB" dirty="0"/>
              <a:t>keys to the others. Make sure that you hold it quite close to your webcam so that the others can see it.</a:t>
            </a:r>
          </a:p>
          <a:p>
            <a:r>
              <a:rPr lang="en-GB" dirty="0"/>
              <a:t>The first one starts (maybe the tutor) with showing either </a:t>
            </a:r>
            <a:r>
              <a:rPr lang="en-GB" dirty="0" smtClean="0"/>
              <a:t>the</a:t>
            </a:r>
            <a:r>
              <a:rPr lang="en-GB" dirty="0" smtClean="0"/>
              <a:t> </a:t>
            </a:r>
            <a:r>
              <a:rPr lang="en-GB" dirty="0"/>
              <a:t>shoe or </a:t>
            </a:r>
            <a:r>
              <a:rPr lang="en-GB" dirty="0" smtClean="0"/>
              <a:t>the</a:t>
            </a:r>
            <a:r>
              <a:rPr lang="en-GB" dirty="0" smtClean="0"/>
              <a:t> </a:t>
            </a:r>
            <a:r>
              <a:rPr lang="en-GB" dirty="0"/>
              <a:t>keys. He or she then explains what is special about the item / for what are the keys / is it my favourite pair of shoe or whatever comes in your mind.</a:t>
            </a:r>
          </a:p>
          <a:p>
            <a:r>
              <a:rPr lang="en-GB" dirty="0"/>
              <a:t>After that the next one shows his item and explains it.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6C9CA278-2514-41C1-B215-CDFC70712675}"/>
              </a:ext>
            </a:extLst>
          </p:cNvPr>
          <p:cNvSpPr txBox="1"/>
          <p:nvPr/>
        </p:nvSpPr>
        <p:spPr>
          <a:xfrm>
            <a:off x="4644008" y="1916832"/>
            <a:ext cx="3888432" cy="424731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Two truths, one lie</a:t>
            </a:r>
          </a:p>
          <a:p>
            <a:pPr algn="ctr"/>
            <a:endParaRPr lang="de-DE" b="1" dirty="0"/>
          </a:p>
          <a:p>
            <a:r>
              <a:rPr lang="en-GB" dirty="0"/>
              <a:t>Each participant has to think of three things in their life. Two of them have to be true, one has to be a lie.</a:t>
            </a:r>
          </a:p>
          <a:p>
            <a:r>
              <a:rPr lang="en-GB" dirty="0"/>
              <a:t>Everyone spends two minutes thinking about their three things.</a:t>
            </a:r>
          </a:p>
          <a:p>
            <a:r>
              <a:rPr lang="en-GB" dirty="0"/>
              <a:t>The first one then starts (maybe the tutor) with telling his or her three facts (e.g. I’m a film enthusiast, I love mountain climbing, Two years ago I ran a marathon). Now, the other ones have to guess which one is the lie.</a:t>
            </a:r>
          </a:p>
          <a:p>
            <a:r>
              <a:rPr lang="en-GB" dirty="0"/>
              <a:t>After they got it, the next one tells his or her things. </a:t>
            </a:r>
          </a:p>
        </p:txBody>
      </p:sp>
    </p:spTree>
    <p:extLst>
      <p:ext uri="{BB962C8B-B14F-4D97-AF65-F5344CB8AC3E}">
        <p14:creationId xmlns:p14="http://schemas.microsoft.com/office/powerpoint/2010/main" val="1546050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576064"/>
          </a:xfrm>
        </p:spPr>
        <p:txBody>
          <a:bodyPr>
            <a:normAutofit/>
          </a:bodyPr>
          <a:lstStyle/>
          <a:p>
            <a:r>
              <a:rPr lang="en-GB" sz="2400" noProof="0" dirty="0">
                <a:solidFill>
                  <a:schemeClr val="accent1"/>
                </a:solidFill>
              </a:rPr>
              <a:t>Your common interests</a:t>
            </a:r>
          </a:p>
          <a:p>
            <a:pPr algn="l"/>
            <a:endParaRPr lang="en-GB" sz="1800" noProof="0" dirty="0">
              <a:solidFill>
                <a:schemeClr val="tx1"/>
              </a:solidFill>
            </a:endParaRPr>
          </a:p>
          <a:p>
            <a:pPr algn="l"/>
            <a:endParaRPr lang="en-GB" sz="1800" noProof="0" dirty="0">
              <a:solidFill>
                <a:schemeClr val="tx1"/>
              </a:solidFill>
            </a:endParaRPr>
          </a:p>
          <a:p>
            <a:pPr algn="l"/>
            <a:endParaRPr lang="en-GB" sz="1800" noProof="0" dirty="0">
              <a:solidFill>
                <a:schemeClr val="tx1"/>
              </a:solidFill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xmlns="" id="{A2FA0F23-C504-4B0A-A960-03B7FCDFF5A0}"/>
              </a:ext>
            </a:extLst>
          </p:cNvPr>
          <p:cNvSpPr txBox="1"/>
          <p:nvPr/>
        </p:nvSpPr>
        <p:spPr>
          <a:xfrm>
            <a:off x="503548" y="1115452"/>
            <a:ext cx="81369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Tell a little bit about yourself! </a:t>
            </a:r>
          </a:p>
          <a:p>
            <a:r>
              <a:rPr lang="en-GB" dirty="0"/>
              <a:t>Ask questions to each other!</a:t>
            </a:r>
          </a:p>
          <a:p>
            <a:r>
              <a:rPr lang="en-GB" dirty="0"/>
              <a:t>Are there things that you all like, that two of you like? </a:t>
            </a:r>
          </a:p>
          <a:p>
            <a:r>
              <a:rPr lang="en-GB" dirty="0"/>
              <a:t>Which topics, ideas, life expectations, hobbies, movies, songs, flowers, food do you commonly share?   </a:t>
            </a:r>
          </a:p>
        </p:txBody>
      </p:sp>
      <p:sp>
        <p:nvSpPr>
          <p:cNvPr id="4" name="Gleichschenkliges Dreieck 3">
            <a:extLst>
              <a:ext uri="{FF2B5EF4-FFF2-40B4-BE49-F238E27FC236}">
                <a16:creationId xmlns:a16="http://schemas.microsoft.com/office/drawing/2014/main" xmlns="" id="{D116E09D-ED40-4C56-8BA7-978B7DF6621D}"/>
              </a:ext>
            </a:extLst>
          </p:cNvPr>
          <p:cNvSpPr/>
          <p:nvPr/>
        </p:nvSpPr>
        <p:spPr>
          <a:xfrm>
            <a:off x="899592" y="3573016"/>
            <a:ext cx="2808312" cy="2304256"/>
          </a:xfrm>
          <a:prstGeom prst="triangle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xmlns="" id="{B568FF39-8291-40A7-AA08-957FD596D079}"/>
              </a:ext>
            </a:extLst>
          </p:cNvPr>
          <p:cNvSpPr txBox="1"/>
          <p:nvPr/>
        </p:nvSpPr>
        <p:spPr>
          <a:xfrm>
            <a:off x="1907704" y="3080155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Unique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xmlns="" id="{84779EF4-7B99-424A-9DE2-661EF43F6853}"/>
              </a:ext>
            </a:extLst>
          </p:cNvPr>
          <p:cNvSpPr txBox="1"/>
          <p:nvPr/>
        </p:nvSpPr>
        <p:spPr>
          <a:xfrm>
            <a:off x="2771800" y="6000801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Three</a:t>
            </a:r>
            <a:r>
              <a:rPr lang="de-DE" dirty="0"/>
              <a:t> in </a:t>
            </a:r>
            <a:r>
              <a:rPr lang="de-DE" dirty="0" err="1"/>
              <a:t>common</a:t>
            </a:r>
            <a:endParaRPr 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xmlns="" id="{973A6DDC-2393-4CF9-BFB1-7A2844988B28}"/>
              </a:ext>
            </a:extLst>
          </p:cNvPr>
          <p:cNvSpPr txBox="1"/>
          <p:nvPr/>
        </p:nvSpPr>
        <p:spPr>
          <a:xfrm>
            <a:off x="107504" y="6000801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Two</a:t>
            </a:r>
            <a:r>
              <a:rPr lang="de-DE" dirty="0"/>
              <a:t> in </a:t>
            </a:r>
            <a:r>
              <a:rPr lang="de-DE" dirty="0" err="1"/>
              <a:t>common</a:t>
            </a:r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xmlns="" id="{6D61A59E-7577-4105-AF8A-E4DBE23A0A0B}"/>
              </a:ext>
            </a:extLst>
          </p:cNvPr>
          <p:cNvSpPr txBox="1"/>
          <p:nvPr/>
        </p:nvSpPr>
        <p:spPr>
          <a:xfrm>
            <a:off x="4860032" y="3449487"/>
            <a:ext cx="34563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Collect all the things that you talk about and cluster them with the triangle </a:t>
            </a:r>
            <a:r>
              <a:rPr lang="en-GB" b="1" dirty="0"/>
              <a:t>on the next slide.</a:t>
            </a:r>
          </a:p>
          <a:p>
            <a:r>
              <a:rPr lang="en-GB" dirty="0"/>
              <a:t>After your first tutor session, please upload your triangle to your working group page on the wiki. </a:t>
            </a:r>
          </a:p>
        </p:txBody>
      </p:sp>
    </p:spTree>
    <p:extLst>
      <p:ext uri="{BB962C8B-B14F-4D97-AF65-F5344CB8AC3E}">
        <p14:creationId xmlns:p14="http://schemas.microsoft.com/office/powerpoint/2010/main" val="2871295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576064"/>
          </a:xfrm>
        </p:spPr>
        <p:txBody>
          <a:bodyPr>
            <a:normAutofit/>
          </a:bodyPr>
          <a:lstStyle/>
          <a:p>
            <a:pPr algn="l"/>
            <a:endParaRPr lang="en-GB" sz="1800" noProof="0" dirty="0">
              <a:solidFill>
                <a:schemeClr val="tx1"/>
              </a:solidFill>
            </a:endParaRPr>
          </a:p>
          <a:p>
            <a:pPr algn="l"/>
            <a:endParaRPr lang="en-GB" sz="1800" noProof="0" dirty="0">
              <a:solidFill>
                <a:schemeClr val="tx1"/>
              </a:solidFill>
            </a:endParaRPr>
          </a:p>
          <a:p>
            <a:pPr algn="l"/>
            <a:endParaRPr lang="en-GB" sz="1800" noProof="0" dirty="0">
              <a:solidFill>
                <a:schemeClr val="tx1"/>
              </a:solidFill>
            </a:endParaRPr>
          </a:p>
        </p:txBody>
      </p:sp>
      <p:sp>
        <p:nvSpPr>
          <p:cNvPr id="3" name="Gleichschenkliges Dreieck 2">
            <a:extLst>
              <a:ext uri="{FF2B5EF4-FFF2-40B4-BE49-F238E27FC236}">
                <a16:creationId xmlns:a16="http://schemas.microsoft.com/office/drawing/2014/main" xmlns="" id="{6A9DDB3A-E0A1-430E-9244-94DE81EBB1EB}"/>
              </a:ext>
            </a:extLst>
          </p:cNvPr>
          <p:cNvSpPr/>
          <p:nvPr/>
        </p:nvSpPr>
        <p:spPr>
          <a:xfrm>
            <a:off x="3419872" y="2488250"/>
            <a:ext cx="2304256" cy="1836204"/>
          </a:xfrm>
          <a:prstGeom prst="triangle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xmlns="" id="{AB6AAFC3-9201-4929-B3E8-D44529800619}"/>
              </a:ext>
            </a:extLst>
          </p:cNvPr>
          <p:cNvSpPr txBox="1"/>
          <p:nvPr/>
        </p:nvSpPr>
        <p:spPr>
          <a:xfrm>
            <a:off x="4067944" y="2342505"/>
            <a:ext cx="100811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Unique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B20B7B5F-A3F5-4B02-891D-CA1908B915BD}"/>
              </a:ext>
            </a:extLst>
          </p:cNvPr>
          <p:cNvSpPr txBox="1"/>
          <p:nvPr/>
        </p:nvSpPr>
        <p:spPr>
          <a:xfrm>
            <a:off x="5076056" y="3915728"/>
            <a:ext cx="1152128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/>
              <a:t>Three</a:t>
            </a:r>
            <a:r>
              <a:rPr lang="de-DE" b="1" dirty="0"/>
              <a:t> in </a:t>
            </a:r>
            <a:r>
              <a:rPr lang="de-DE" b="1" dirty="0" err="1"/>
              <a:t>common</a:t>
            </a:r>
            <a:endParaRPr lang="de-DE" b="1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xmlns="" id="{18B03AED-6D6D-4445-B552-52DC1B5A0817}"/>
              </a:ext>
            </a:extLst>
          </p:cNvPr>
          <p:cNvSpPr txBox="1"/>
          <p:nvPr/>
        </p:nvSpPr>
        <p:spPr>
          <a:xfrm>
            <a:off x="2900806" y="3915728"/>
            <a:ext cx="1152128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/>
              <a:t>Two</a:t>
            </a:r>
            <a:r>
              <a:rPr lang="de-DE" b="1" dirty="0"/>
              <a:t> in </a:t>
            </a:r>
            <a:r>
              <a:rPr lang="de-DE" b="1" dirty="0" err="1"/>
              <a:t>common</a:t>
            </a:r>
            <a:endParaRPr lang="de-DE" b="1" dirty="0"/>
          </a:p>
        </p:txBody>
      </p:sp>
      <p:sp>
        <p:nvSpPr>
          <p:cNvPr id="2" name="Textfeld 1"/>
          <p:cNvSpPr txBox="1"/>
          <p:nvPr/>
        </p:nvSpPr>
        <p:spPr>
          <a:xfrm>
            <a:off x="4516010" y="0"/>
            <a:ext cx="4621522" cy="30777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de-DE" sz="1400" dirty="0" smtClean="0"/>
              <a:t>Note: </a:t>
            </a:r>
            <a:r>
              <a:rPr lang="de-DE" sz="1400" dirty="0" err="1" smtClean="0"/>
              <a:t>click</a:t>
            </a:r>
            <a:r>
              <a:rPr lang="de-DE" sz="1400" dirty="0" smtClean="0"/>
              <a:t> on the ‚</a:t>
            </a:r>
            <a:r>
              <a:rPr lang="de-DE" sz="1400" dirty="0" err="1" smtClean="0"/>
              <a:t>draw</a:t>
            </a:r>
            <a:r>
              <a:rPr lang="de-DE" sz="1400" dirty="0" smtClean="0"/>
              <a:t>‘ </a:t>
            </a:r>
            <a:r>
              <a:rPr lang="de-DE" sz="1400" dirty="0" err="1" smtClean="0"/>
              <a:t>botton</a:t>
            </a:r>
            <a:r>
              <a:rPr lang="de-DE" sz="1400" dirty="0" smtClean="0"/>
              <a:t> </a:t>
            </a:r>
            <a:r>
              <a:rPr lang="de-DE" sz="1400" dirty="0" err="1" smtClean="0"/>
              <a:t>to</a:t>
            </a:r>
            <a:r>
              <a:rPr lang="de-DE" sz="1400" dirty="0" smtClean="0"/>
              <a:t> </a:t>
            </a:r>
            <a:r>
              <a:rPr lang="de-DE" sz="1400" dirty="0" err="1" smtClean="0"/>
              <a:t>activate</a:t>
            </a:r>
            <a:r>
              <a:rPr lang="de-DE" sz="1400" dirty="0" smtClean="0"/>
              <a:t> the </a:t>
            </a:r>
            <a:r>
              <a:rPr lang="de-DE" sz="1400" dirty="0" err="1" smtClean="0"/>
              <a:t>drawing</a:t>
            </a:r>
            <a:r>
              <a:rPr lang="de-DE" sz="1400" dirty="0" smtClean="0"/>
              <a:t> </a:t>
            </a:r>
            <a:r>
              <a:rPr lang="de-DE" sz="1400" dirty="0" err="1" smtClean="0"/>
              <a:t>tools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4173520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352928" cy="1470025"/>
          </a:xfrm>
        </p:spPr>
        <p:txBody>
          <a:bodyPr>
            <a:normAutofit/>
          </a:bodyPr>
          <a:lstStyle/>
          <a:p>
            <a:r>
              <a:rPr lang="de-DE" sz="3600" dirty="0" err="1"/>
              <a:t>Social</a:t>
            </a:r>
            <a:r>
              <a:rPr lang="de-DE" sz="3600" dirty="0"/>
              <a:t> Entrepreneurship </a:t>
            </a:r>
            <a:r>
              <a:rPr lang="de-DE" sz="3600" dirty="0" err="1"/>
              <a:t>for</a:t>
            </a:r>
            <a:r>
              <a:rPr lang="de-DE" sz="3600" dirty="0"/>
              <a:t> </a:t>
            </a:r>
            <a:r>
              <a:rPr lang="de-DE" sz="3600" dirty="0" err="1"/>
              <a:t>Local</a:t>
            </a:r>
            <a:r>
              <a:rPr lang="de-DE" sz="3600" dirty="0"/>
              <a:t> Change</a:t>
            </a:r>
            <a:br>
              <a:rPr lang="de-DE" sz="3600" dirty="0"/>
            </a:br>
            <a:r>
              <a:rPr lang="de-DE" sz="3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First </a:t>
            </a:r>
            <a:r>
              <a:rPr lang="de-DE" sz="36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Presentation</a:t>
            </a:r>
            <a:r>
              <a:rPr lang="de-DE" sz="3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– </a:t>
            </a:r>
            <a:r>
              <a:rPr lang="de-DE" sz="36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Your</a:t>
            </a:r>
            <a:r>
              <a:rPr lang="de-DE" sz="3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de-DE" sz="36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Local</a:t>
            </a:r>
            <a:r>
              <a:rPr lang="de-DE" sz="3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de-DE" sz="36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Challenges</a:t>
            </a:r>
            <a:endParaRPr lang="de-DE" sz="36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99592" y="2564904"/>
            <a:ext cx="7632848" cy="3312368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chemeClr val="tx1"/>
                </a:solidFill>
              </a:rPr>
              <a:t>On the </a:t>
            </a:r>
            <a:r>
              <a:rPr lang="de-DE" sz="2400" dirty="0" err="1" smtClean="0">
                <a:solidFill>
                  <a:schemeClr val="tx1"/>
                </a:solidFill>
              </a:rPr>
              <a:t>following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slides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you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see</a:t>
            </a:r>
            <a:r>
              <a:rPr lang="de-DE" sz="2400" dirty="0" smtClean="0">
                <a:solidFill>
                  <a:schemeClr val="tx1"/>
                </a:solidFill>
              </a:rPr>
              <a:t> the </a:t>
            </a:r>
            <a:r>
              <a:rPr lang="de-DE" sz="2400" dirty="0" err="1" smtClean="0">
                <a:solidFill>
                  <a:schemeClr val="tx1"/>
                </a:solidFill>
              </a:rPr>
              <a:t>template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for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your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first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presentation</a:t>
            </a:r>
            <a:r>
              <a:rPr lang="de-DE" sz="2400" dirty="0">
                <a:solidFill>
                  <a:schemeClr val="tx1"/>
                </a:solidFill>
              </a:rPr>
              <a:t> </a:t>
            </a:r>
            <a:r>
              <a:rPr lang="de-DE" sz="2400" dirty="0" smtClean="0">
                <a:solidFill>
                  <a:schemeClr val="tx1"/>
                </a:solidFill>
              </a:rPr>
              <a:t>due on </a:t>
            </a:r>
            <a:r>
              <a:rPr lang="de-DE" sz="2400" dirty="0" err="1" smtClean="0">
                <a:solidFill>
                  <a:schemeClr val="tx1"/>
                </a:solidFill>
              </a:rPr>
              <a:t>Thursday</a:t>
            </a:r>
            <a:r>
              <a:rPr lang="de-DE" sz="2400" dirty="0" smtClean="0">
                <a:solidFill>
                  <a:schemeClr val="tx1"/>
                </a:solidFill>
              </a:rPr>
              <a:t>, 29th </a:t>
            </a:r>
            <a:r>
              <a:rPr lang="de-DE" sz="2400" dirty="0" err="1" smtClean="0">
                <a:solidFill>
                  <a:schemeClr val="tx1"/>
                </a:solidFill>
              </a:rPr>
              <a:t>of</a:t>
            </a:r>
            <a:r>
              <a:rPr lang="de-DE" sz="2400" dirty="0" smtClean="0">
                <a:solidFill>
                  <a:schemeClr val="tx1"/>
                </a:solidFill>
              </a:rPr>
              <a:t> April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endParaRPr lang="de-DE" sz="24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400" dirty="0" err="1" smtClean="0">
                <a:solidFill>
                  <a:schemeClr val="tx1"/>
                </a:solidFill>
              </a:rPr>
              <a:t>Please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go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throught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them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and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discuss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each</a:t>
            </a:r>
            <a:r>
              <a:rPr lang="de-DE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400" dirty="0" err="1" smtClean="0">
                <a:solidFill>
                  <a:schemeClr val="tx1"/>
                </a:solidFill>
              </a:rPr>
              <a:t>You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may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use</a:t>
            </a:r>
            <a:r>
              <a:rPr lang="de-DE" sz="2400" dirty="0" smtClean="0">
                <a:solidFill>
                  <a:schemeClr val="tx1"/>
                </a:solidFill>
              </a:rPr>
              <a:t> the </a:t>
            </a:r>
            <a:r>
              <a:rPr lang="de-DE" sz="2400" dirty="0" err="1" smtClean="0">
                <a:solidFill>
                  <a:schemeClr val="tx1"/>
                </a:solidFill>
              </a:rPr>
              <a:t>drawing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tool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again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to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add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ideas</a:t>
            </a:r>
            <a:r>
              <a:rPr lang="de-DE" sz="2400" dirty="0" smtClean="0">
                <a:solidFill>
                  <a:schemeClr val="tx1"/>
                </a:solidFill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400" dirty="0" err="1" smtClean="0">
                <a:solidFill>
                  <a:schemeClr val="tx1"/>
                </a:solidFill>
              </a:rPr>
              <a:t>Please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make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screenshots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then</a:t>
            </a:r>
            <a:r>
              <a:rPr lang="de-DE" sz="2400" dirty="0" smtClean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1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352928" cy="1470025"/>
          </a:xfrm>
        </p:spPr>
        <p:txBody>
          <a:bodyPr>
            <a:normAutofit/>
          </a:bodyPr>
          <a:lstStyle/>
          <a:p>
            <a:r>
              <a:rPr lang="de-DE" sz="3600" dirty="0" err="1"/>
              <a:t>Social</a:t>
            </a:r>
            <a:r>
              <a:rPr lang="de-DE" sz="3600" dirty="0"/>
              <a:t> Entrepreneurship </a:t>
            </a:r>
            <a:r>
              <a:rPr lang="de-DE" sz="3600" dirty="0" err="1"/>
              <a:t>for</a:t>
            </a:r>
            <a:r>
              <a:rPr lang="de-DE" sz="3600" dirty="0"/>
              <a:t> </a:t>
            </a:r>
            <a:r>
              <a:rPr lang="de-DE" sz="3600" dirty="0" err="1"/>
              <a:t>Local</a:t>
            </a:r>
            <a:r>
              <a:rPr lang="de-DE" sz="3600" dirty="0"/>
              <a:t> Change</a:t>
            </a:r>
            <a:br>
              <a:rPr lang="de-DE" sz="3600" dirty="0"/>
            </a:br>
            <a:r>
              <a:rPr lang="de-DE" sz="3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First </a:t>
            </a:r>
            <a:r>
              <a:rPr lang="de-DE" sz="36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Presentation</a:t>
            </a:r>
            <a:r>
              <a:rPr lang="de-DE" sz="3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– </a:t>
            </a:r>
            <a:r>
              <a:rPr lang="de-DE" sz="36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Your</a:t>
            </a:r>
            <a:r>
              <a:rPr lang="de-DE" sz="3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de-DE" sz="36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Local</a:t>
            </a:r>
            <a:r>
              <a:rPr lang="de-DE" sz="3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de-DE" sz="36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Challenges</a:t>
            </a:r>
            <a:endParaRPr lang="de-DE" sz="36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/>
              <a:t>Working Group: x</a:t>
            </a:r>
          </a:p>
          <a:p>
            <a:endParaRPr lang="de-DE" dirty="0"/>
          </a:p>
          <a:p>
            <a:r>
              <a:rPr lang="de-DE" dirty="0"/>
              <a:t>Group </a:t>
            </a:r>
            <a:r>
              <a:rPr lang="de-DE" dirty="0" err="1"/>
              <a:t>members</a:t>
            </a:r>
            <a:r>
              <a:rPr lang="de-DE" dirty="0"/>
              <a:t>: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3070745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/>
          </a:bodyPr>
          <a:lstStyle/>
          <a:p>
            <a:pPr algn="l"/>
            <a:r>
              <a:rPr lang="de-DE" sz="1800" dirty="0" err="1">
                <a:solidFill>
                  <a:schemeClr val="tx1"/>
                </a:solidFill>
              </a:rPr>
              <a:t>Here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comes</a:t>
            </a:r>
            <a:r>
              <a:rPr lang="de-DE" sz="1800" dirty="0">
                <a:solidFill>
                  <a:schemeClr val="tx1"/>
                </a:solidFill>
              </a:rPr>
              <a:t> a </a:t>
            </a:r>
            <a:r>
              <a:rPr lang="de-DE" sz="1800" dirty="0" err="1">
                <a:solidFill>
                  <a:schemeClr val="tx1"/>
                </a:solidFill>
              </a:rPr>
              <a:t>synopsis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of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your</a:t>
            </a:r>
            <a:r>
              <a:rPr lang="de-DE" sz="1800" dirty="0">
                <a:solidFill>
                  <a:schemeClr val="tx1"/>
                </a:solidFill>
              </a:rPr>
              <a:t> initial </a:t>
            </a:r>
            <a:r>
              <a:rPr lang="de-DE" sz="1800" dirty="0" err="1">
                <a:solidFill>
                  <a:schemeClr val="tx1"/>
                </a:solidFill>
              </a:rPr>
              <a:t>local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challenges</a:t>
            </a:r>
            <a:r>
              <a:rPr lang="de-DE" sz="1800" dirty="0">
                <a:solidFill>
                  <a:schemeClr val="tx1"/>
                </a:solidFill>
              </a:rPr>
              <a:t>. Show </a:t>
            </a:r>
            <a:r>
              <a:rPr lang="de-DE" sz="1800" dirty="0" err="1">
                <a:solidFill>
                  <a:schemeClr val="tx1"/>
                </a:solidFill>
              </a:rPr>
              <a:t>them</a:t>
            </a:r>
            <a:r>
              <a:rPr lang="de-DE" sz="1800" dirty="0">
                <a:solidFill>
                  <a:schemeClr val="tx1"/>
                </a:solidFill>
              </a:rPr>
              <a:t> all on </a:t>
            </a:r>
            <a:r>
              <a:rPr lang="de-DE" sz="1800" dirty="0" err="1">
                <a:solidFill>
                  <a:schemeClr val="tx1"/>
                </a:solidFill>
              </a:rPr>
              <a:t>one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slide</a:t>
            </a:r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Presentation time: 3 minutes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667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/>
          </a:bodyPr>
          <a:lstStyle/>
          <a:p>
            <a:pPr algn="l"/>
            <a:r>
              <a:rPr lang="de-DE" sz="1800" dirty="0" err="1">
                <a:solidFill>
                  <a:schemeClr val="tx1"/>
                </a:solidFill>
              </a:rPr>
              <a:t>Broader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analysis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of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the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environment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of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your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challenge</a:t>
            </a:r>
            <a:r>
              <a:rPr lang="de-DE" sz="1800" dirty="0">
                <a:solidFill>
                  <a:schemeClr val="tx1"/>
                </a:solidFill>
              </a:rPr>
              <a:t>/s</a:t>
            </a:r>
          </a:p>
          <a:p>
            <a:pPr algn="l"/>
            <a:r>
              <a:rPr lang="de-DE" sz="1800" dirty="0" err="1">
                <a:solidFill>
                  <a:schemeClr val="tx1"/>
                </a:solidFill>
              </a:rPr>
              <a:t>What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are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important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cause-effect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relationships</a:t>
            </a:r>
            <a:r>
              <a:rPr lang="de-DE" sz="1800" dirty="0">
                <a:solidFill>
                  <a:schemeClr val="tx1"/>
                </a:solidFill>
              </a:rPr>
              <a:t>? </a:t>
            </a:r>
            <a:r>
              <a:rPr lang="de-DE" sz="1800" dirty="0" err="1">
                <a:solidFill>
                  <a:schemeClr val="tx1"/>
                </a:solidFill>
              </a:rPr>
              <a:t>What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are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the</a:t>
            </a:r>
            <a:r>
              <a:rPr lang="de-DE" sz="1800" dirty="0">
                <a:solidFill>
                  <a:schemeClr val="tx1"/>
                </a:solidFill>
              </a:rPr>
              <a:t> wider </a:t>
            </a:r>
            <a:r>
              <a:rPr lang="de-DE" sz="1800" dirty="0" err="1">
                <a:solidFill>
                  <a:schemeClr val="tx1"/>
                </a:solidFill>
              </a:rPr>
              <a:t>consequences</a:t>
            </a:r>
            <a:r>
              <a:rPr lang="de-DE" sz="1800" dirty="0">
                <a:solidFill>
                  <a:schemeClr val="tx1"/>
                </a:solidFill>
              </a:rPr>
              <a:t>?</a:t>
            </a:r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Presentation time: 3 minutes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328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de-DE" sz="1800" dirty="0">
                <a:solidFill>
                  <a:schemeClr val="tx1"/>
                </a:solidFill>
              </a:rPr>
              <a:t>Stakeholders, </a:t>
            </a:r>
            <a:r>
              <a:rPr lang="de-DE" sz="1800" dirty="0" err="1">
                <a:solidFill>
                  <a:schemeClr val="tx1"/>
                </a:solidFill>
              </a:rPr>
              <a:t>actors</a:t>
            </a:r>
            <a:r>
              <a:rPr lang="de-DE" sz="1800" dirty="0">
                <a:solidFill>
                  <a:schemeClr val="tx1"/>
                </a:solidFill>
              </a:rPr>
              <a:t>  </a:t>
            </a:r>
            <a:r>
              <a:rPr lang="de-DE" sz="1800" dirty="0" err="1">
                <a:solidFill>
                  <a:schemeClr val="tx1"/>
                </a:solidFill>
              </a:rPr>
              <a:t>and</a:t>
            </a:r>
            <a:r>
              <a:rPr lang="de-DE" sz="1800" dirty="0">
                <a:solidFill>
                  <a:schemeClr val="tx1"/>
                </a:solidFill>
              </a:rPr>
              <a:t> power </a:t>
            </a:r>
            <a:r>
              <a:rPr lang="de-DE" sz="1800" dirty="0" err="1">
                <a:solidFill>
                  <a:schemeClr val="tx1"/>
                </a:solidFill>
              </a:rPr>
              <a:t>structures</a:t>
            </a:r>
            <a:r>
              <a:rPr lang="de-DE" sz="1800" dirty="0">
                <a:solidFill>
                  <a:schemeClr val="tx1"/>
                </a:solidFill>
              </a:rPr>
              <a:t>: </a:t>
            </a:r>
            <a:r>
              <a:rPr lang="de-DE" sz="1800" dirty="0" err="1">
                <a:solidFill>
                  <a:schemeClr val="tx1"/>
                </a:solidFill>
              </a:rPr>
              <a:t>who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wins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and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who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looses</a:t>
            </a:r>
            <a:r>
              <a:rPr lang="de-DE" sz="1800" dirty="0">
                <a:solidFill>
                  <a:schemeClr val="tx1"/>
                </a:solidFill>
              </a:rPr>
              <a:t>?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Presentation time: 3 minutes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43671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641</Words>
  <Application>Microsoft Office PowerPoint</Application>
  <PresentationFormat>Bildschirmpräsentation (4:3)</PresentationFormat>
  <Paragraphs>83</Paragraphs>
  <Slides>12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Larissa</vt:lpstr>
      <vt:lpstr>Social Entrepreneurship for Local Change First Tutor Session</vt:lpstr>
      <vt:lpstr>PowerPoint-Präsentation</vt:lpstr>
      <vt:lpstr>PowerPoint-Präsentation</vt:lpstr>
      <vt:lpstr>PowerPoint-Präsentation</vt:lpstr>
      <vt:lpstr>Social Entrepreneurship for Local Change First Presentation – Your Local Challenges</vt:lpstr>
      <vt:lpstr>Social Entrepreneurship for Local Change First Presentation – Your Local Challenges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Fetzer, Ellen</cp:lastModifiedBy>
  <cp:revision>20</cp:revision>
  <dcterms:created xsi:type="dcterms:W3CDTF">2015-11-26T11:09:04Z</dcterms:created>
  <dcterms:modified xsi:type="dcterms:W3CDTF">2018-03-22T11:57:35Z</dcterms:modified>
</cp:coreProperties>
</file>