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4" r:id="rId1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2" autoAdjust="0"/>
    <p:restoredTop sz="96393" autoAdjust="0"/>
  </p:normalViewPr>
  <p:slideViewPr>
    <p:cSldViewPr>
      <p:cViewPr varScale="1">
        <p:scale>
          <a:sx n="65" d="100"/>
          <a:sy n="65" d="100"/>
        </p:scale>
        <p:origin x="1556" y="40"/>
      </p:cViewPr>
      <p:guideLst>
        <p:guide orient="horz" pos="40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C702C1-6EE1-4B0B-A5A0-523B6519EBF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50303B1-BD6D-44C4-A642-6C4FC5D406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0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4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3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5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0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9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8816-B6FD-4FED-8DE2-3CC45E2F8C97}" type="datetime1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45E2-6DF1-4989-9207-C5186D4596FF}" type="datetime1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91B-E576-46FA-926F-7CCC33AEB0DB}" type="datetime1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6D70-AB24-48A2-A990-4B5453AE33CE}" type="datetime1">
              <a:rPr lang="de-DE" smtClean="0"/>
              <a:t>14.03.2022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40F-BDF8-4634-9C52-C89739986B47}" type="datetime1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947A-3852-46F1-8532-1E066E7ABDA2}" type="datetime1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C941-8C32-4B40-B9D4-6CEC5E334595}" type="datetime1">
              <a:rPr lang="de-DE" smtClean="0"/>
              <a:t>14.03.2022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7D-A95A-4540-BE07-5D0D0FECDE8A}" type="datetime1">
              <a:rPr lang="de-DE" smtClean="0"/>
              <a:t>14.03.2022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190-CD9B-4BD2-8051-25753B874824}" type="datetime1">
              <a:rPr lang="de-DE" smtClean="0"/>
              <a:t>14.03.2022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D9A2-C534-4F88-AB64-BCABF89FB6B9}" type="datetime1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DC55-68DF-4407-B8B3-A017CD86076D}" type="datetime1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B0AD-96FB-4952-9D35-319F938179B7}" type="datetime1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youtube.com/watch?v=D254suPMpwY&amp;t=192s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1800200"/>
          </a:xfrm>
        </p:spPr>
        <p:txBody>
          <a:bodyPr>
            <a:normAutofit/>
          </a:bodyPr>
          <a:lstStyle/>
          <a:p>
            <a:r>
              <a:rPr lang="de-DE" sz="3200" dirty="0"/>
              <a:t>Social Entrepreneurship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Local</a:t>
            </a:r>
            <a:r>
              <a:rPr lang="de-DE" sz="3200" dirty="0"/>
              <a:t> Change</a:t>
            </a:r>
            <a:br>
              <a:rPr lang="de-DE" sz="3200" dirty="0"/>
            </a:br>
            <a:r>
              <a:rPr lang="de-DE" sz="3200" b="1" dirty="0" err="1" smtClean="0"/>
              <a:t>Assignment</a:t>
            </a:r>
            <a:r>
              <a:rPr lang="de-DE" sz="3200" b="1" dirty="0" smtClean="0"/>
              <a:t> 4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err="1" smtClean="0"/>
              <a:t>Presentation</a:t>
            </a:r>
            <a:r>
              <a:rPr lang="de-DE" sz="3200" dirty="0" smtClean="0"/>
              <a:t> </a:t>
            </a:r>
            <a:r>
              <a:rPr lang="de-DE" sz="3200" dirty="0" err="1" smtClean="0"/>
              <a:t>fo</a:t>
            </a:r>
            <a:r>
              <a:rPr lang="de-DE" sz="3200" dirty="0" smtClean="0"/>
              <a:t> </a:t>
            </a:r>
            <a:r>
              <a:rPr lang="de-DE" sz="3200" dirty="0" err="1" smtClean="0"/>
              <a:t>your</a:t>
            </a:r>
            <a:r>
              <a:rPr lang="de-DE" sz="3200" dirty="0" smtClean="0"/>
              <a:t> Business Modle </a:t>
            </a:r>
            <a:r>
              <a:rPr lang="de-DE" sz="3200" dirty="0" err="1" smtClean="0"/>
              <a:t>Canvas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Key-Resources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9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key-resources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resource is permanently </a:t>
            </a:r>
            <a:r>
              <a:rPr lang="en-US" dirty="0">
                <a:cs typeface="Arial" panose="020B0604020202020204" pitchFamily="34" charset="0"/>
              </a:rPr>
              <a:t>available and </a:t>
            </a:r>
            <a:r>
              <a:rPr lang="en-US" dirty="0" smtClean="0">
                <a:cs typeface="Arial" panose="020B0604020202020204" pitchFamily="34" charset="0"/>
              </a:rPr>
              <a:t>will </a:t>
            </a:r>
            <a:r>
              <a:rPr lang="en-US" dirty="0">
                <a:cs typeface="Arial" panose="020B0604020202020204" pitchFamily="34" charset="0"/>
              </a:rPr>
              <a:t>be developed </a:t>
            </a:r>
            <a:r>
              <a:rPr lang="en-US" dirty="0" smtClean="0">
                <a:cs typeface="Arial" panose="020B0604020202020204" pitchFamily="34" charset="0"/>
              </a:rPr>
              <a:t>further?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4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Key-Partners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</a:t>
            </a:r>
            <a:r>
              <a:rPr lang="de-DE" dirty="0" smtClean="0">
                <a:cs typeface="Arial" panose="020B0604020202020204" pitchFamily="34" charset="0"/>
              </a:rPr>
              <a:t>-partners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partner will cooperate with your organization? Which target conflicts might arise?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3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>
                <a:latin typeface="Arial" charset="0"/>
              </a:rPr>
              <a:t>K</a:t>
            </a:r>
            <a:r>
              <a:rPr lang="de-DE" dirty="0" smtClean="0">
                <a:latin typeface="Arial" charset="0"/>
              </a:rPr>
              <a:t>PI: Key-Performance-</a:t>
            </a:r>
            <a:r>
              <a:rPr lang="de-DE" dirty="0" err="1" smtClean="0">
                <a:latin typeface="Arial" charset="0"/>
              </a:rPr>
              <a:t>Indicator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Define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three</a:t>
            </a:r>
            <a:r>
              <a:rPr lang="de-DE" dirty="0" smtClean="0">
                <a:cs typeface="Arial" panose="020B0604020202020204" pitchFamily="34" charset="0"/>
              </a:rPr>
              <a:t> KPI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measure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success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/>
              <a:t>according to </a:t>
            </a:r>
            <a:r>
              <a:rPr lang="en-US" dirty="0"/>
              <a:t>your mission statement and value </a:t>
            </a:r>
            <a:r>
              <a:rPr lang="en-US" dirty="0" smtClean="0"/>
              <a:t>proposition.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err="1" smtClean="0">
                <a:latin typeface="Arial" charset="0"/>
              </a:rPr>
              <a:t>Social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and</a:t>
            </a:r>
            <a:r>
              <a:rPr lang="de-DE" dirty="0" smtClean="0">
                <a:latin typeface="Arial" charset="0"/>
              </a:rPr>
              <a:t>/</a:t>
            </a:r>
            <a:r>
              <a:rPr lang="de-DE" dirty="0" err="1" smtClean="0">
                <a:latin typeface="Arial" charset="0"/>
              </a:rPr>
              <a:t>or</a:t>
            </a:r>
            <a:r>
              <a:rPr lang="de-DE" dirty="0" smtClean="0">
                <a:latin typeface="Arial" charset="0"/>
              </a:rPr>
              <a:t> Environmental Impact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94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smtClean="0">
                <a:cs typeface="Arial" panose="020B0604020202020204" pitchFamily="34" charset="0"/>
              </a:rPr>
              <a:t>Coming back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sustainable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development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goals</a:t>
            </a:r>
            <a:r>
              <a:rPr lang="de-DE" dirty="0" smtClean="0">
                <a:cs typeface="Arial" panose="020B0604020202020204" pitchFamily="34" charset="0"/>
              </a:rPr>
              <a:t>: </a:t>
            </a:r>
            <a:r>
              <a:rPr lang="de-DE" dirty="0" err="1" smtClean="0">
                <a:cs typeface="Arial" panose="020B0604020202020204" pitchFamily="34" charset="0"/>
              </a:rPr>
              <a:t>What</a:t>
            </a:r>
            <a:r>
              <a:rPr lang="de-DE" dirty="0" smtClean="0">
                <a:cs typeface="Arial" panose="020B0604020202020204" pitchFamily="34" charset="0"/>
              </a:rPr>
              <a:t> will </a:t>
            </a:r>
            <a:r>
              <a:rPr lang="de-DE" dirty="0" err="1" smtClean="0">
                <a:cs typeface="Arial" panose="020B0604020202020204" pitchFamily="34" charset="0"/>
              </a:rPr>
              <a:t>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long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term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impact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initiative?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How</a:t>
            </a:r>
            <a:r>
              <a:rPr lang="de-DE" dirty="0" smtClean="0">
                <a:cs typeface="Arial" panose="020B0604020202020204" pitchFamily="34" charset="0"/>
              </a:rPr>
              <a:t> do </a:t>
            </a:r>
            <a:r>
              <a:rPr lang="de-DE" dirty="0" err="1" smtClean="0">
                <a:cs typeface="Arial" panose="020B0604020202020204" pitchFamily="34" charset="0"/>
              </a:rPr>
              <a:t>you</a:t>
            </a:r>
            <a:r>
              <a:rPr lang="de-DE" dirty="0" smtClean="0">
                <a:cs typeface="Arial" panose="020B0604020202020204" pitchFamily="34" charset="0"/>
              </a:rPr>
              <a:t> plan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measure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this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impact</a:t>
            </a:r>
            <a:r>
              <a:rPr lang="de-DE" dirty="0" smtClean="0">
                <a:cs typeface="Arial" panose="020B0604020202020204" pitchFamily="34" charset="0"/>
              </a:rPr>
              <a:t>? </a:t>
            </a:r>
            <a:r>
              <a:rPr lang="de-DE" dirty="0" err="1" smtClean="0">
                <a:cs typeface="Arial" panose="020B0604020202020204" pitchFamily="34" charset="0"/>
              </a:rPr>
              <a:t>What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indicators</a:t>
            </a:r>
            <a:r>
              <a:rPr lang="de-DE" dirty="0" smtClean="0"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8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22608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Template for Assignment 4 – Business Model Canvas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of</a:t>
            </a:r>
            <a:r>
              <a:rPr lang="de-DE" sz="1800" b="1" dirty="0" smtClean="0">
                <a:solidFill>
                  <a:schemeClr val="tx1"/>
                </a:solidFill>
              </a:rPr>
              <a:t> a </a:t>
            </a:r>
            <a:r>
              <a:rPr lang="de-DE" sz="1800" b="1" dirty="0" err="1" smtClean="0">
                <a:solidFill>
                  <a:schemeClr val="tx1"/>
                </a:solidFill>
              </a:rPr>
              <a:t>further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developed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business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model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for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„Innovation </a:t>
            </a:r>
            <a:r>
              <a:rPr lang="de-DE" sz="1800" b="1" dirty="0" err="1" smtClean="0">
                <a:solidFill>
                  <a:schemeClr val="tx1"/>
                </a:solidFill>
              </a:rPr>
              <a:t>Idea</a:t>
            </a:r>
            <a:r>
              <a:rPr lang="de-DE" sz="1800" b="1" dirty="0" smtClean="0">
                <a:solidFill>
                  <a:schemeClr val="tx1"/>
                </a:solidFill>
              </a:rPr>
              <a:t>“ </a:t>
            </a:r>
            <a:r>
              <a:rPr lang="de-DE" sz="1800" b="1" dirty="0" err="1" smtClean="0">
                <a:solidFill>
                  <a:schemeClr val="tx1"/>
                </a:solidFill>
              </a:rPr>
              <a:t>presented</a:t>
            </a:r>
            <a:r>
              <a:rPr lang="de-DE" sz="1800" b="1" dirty="0" smtClean="0">
                <a:solidFill>
                  <a:schemeClr val="tx1"/>
                </a:solidFill>
              </a:rPr>
              <a:t> on June 15. </a:t>
            </a:r>
          </a:p>
          <a:p>
            <a:pPr algn="l">
              <a:spcBef>
                <a:spcPts val="1200"/>
              </a:spcBef>
            </a:pPr>
            <a:r>
              <a:rPr lang="de-DE" sz="1800" dirty="0" err="1" smtClean="0">
                <a:solidFill>
                  <a:schemeClr val="tx1"/>
                </a:solidFill>
              </a:rPr>
              <a:t>We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following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content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Summary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business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model</a:t>
            </a:r>
            <a:r>
              <a:rPr lang="de-DE" sz="1800" dirty="0" smtClean="0">
                <a:solidFill>
                  <a:schemeClr val="tx1"/>
                </a:solidFill>
              </a:rPr>
              <a:t> in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Business Model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 </a:t>
            </a:r>
            <a:r>
              <a:rPr lang="de-DE" sz="1800" dirty="0" err="1" smtClean="0">
                <a:solidFill>
                  <a:schemeClr val="tx1"/>
                </a:solidFill>
              </a:rPr>
              <a:t>depth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explanations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example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nine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key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elements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your final presentation and submission.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Date of submission:</a:t>
            </a:r>
          </a:p>
          <a:p>
            <a:pPr marL="285750" indent="-285750" algn="l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31.05.2022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only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ASE 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students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de-D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 fontAlgn="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14.06.2022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(all 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others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always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23:55 CET</a:t>
            </a:r>
            <a:endParaRPr lang="de-DE" sz="1800" dirty="0"/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 Graphs, </a:t>
            </a:r>
            <a:r>
              <a:rPr lang="en-US" sz="1800" dirty="0" err="1" smtClean="0">
                <a:solidFill>
                  <a:schemeClr val="tx1"/>
                </a:solidFill>
              </a:rPr>
              <a:t>fotos</a:t>
            </a:r>
            <a:r>
              <a:rPr lang="en-US" sz="1800" dirty="0" smtClean="0">
                <a:solidFill>
                  <a:schemeClr val="tx1"/>
                </a:solidFill>
              </a:rPr>
              <a:t>, pictograms etc. are most welcome.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25277-EFAA-41EC-88DB-4E4C4F2333A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0" y="653166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0" y="1289830"/>
            <a:ext cx="1656895" cy="352398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61595" y="1289833"/>
            <a:ext cx="1817141" cy="18251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-6486" y="4798208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Cost-Driver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56523" y="3114959"/>
            <a:ext cx="1821249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3481880" y="1289830"/>
            <a:ext cx="2030007" cy="350837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5497034" y="1289828"/>
            <a:ext cx="1685540" cy="182513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Key-Products &amp;</a:t>
            </a:r>
          </a:p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-Services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497034" y="3114959"/>
            <a:ext cx="1689152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7190294" y="1289828"/>
            <a:ext cx="1939006" cy="35083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5144" y="4797258"/>
            <a:ext cx="455415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Revenue-Driver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4576131" y="5406280"/>
            <a:ext cx="4552181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6486" y="5406280"/>
            <a:ext cx="4578486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0" y="6093297"/>
            <a:ext cx="9128311" cy="77238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lang="de-DE" sz="1200" b="1" dirty="0" smtClean="0">
                <a:latin typeface="Arial" charset="0"/>
              </a:rPr>
              <a:t>on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0" y="-1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endParaRPr 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-7997" y="1277100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company's purpose as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way of unifying the organization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combination of what your business or nonprofit does and how and why it does it, expressed in a way that encapsulates the values that are important to you. Example: “Fair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Collection”: We employ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disadvantaged people in developing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countries. Together we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create and sell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jewelry - providing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dignified wages and holistic social programs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-7997" y="1913764"/>
            <a:ext cx="1656895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</a:t>
            </a:r>
            <a:r>
              <a:rPr lang="en-US" sz="1100" dirty="0" smtClean="0">
                <a:latin typeface="Arial" charset="0"/>
              </a:rPr>
              <a:t>partners, who are not </a:t>
            </a:r>
            <a:r>
              <a:rPr lang="en-US" sz="1100" dirty="0">
                <a:latin typeface="Arial" charset="0"/>
              </a:rPr>
              <a:t>in the direct sphere of influence of the </a:t>
            </a:r>
            <a:r>
              <a:rPr lang="en-US" sz="1100" dirty="0" smtClean="0">
                <a:latin typeface="Arial" charset="0"/>
              </a:rPr>
              <a:t>company </a:t>
            </a:r>
            <a:r>
              <a:rPr lang="en-US" sz="1100" dirty="0">
                <a:latin typeface="Arial" charset="0"/>
              </a:rPr>
              <a:t>are important for </a:t>
            </a:r>
            <a:r>
              <a:rPr lang="en-US" sz="1100" dirty="0" smtClean="0">
                <a:latin typeface="Arial" charset="0"/>
              </a:rPr>
              <a:t>the success</a:t>
            </a:r>
            <a:r>
              <a:rPr lang="en-US" sz="1100" dirty="0">
                <a:latin typeface="Arial" charset="0"/>
              </a:rPr>
              <a:t>?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Examples: central suppliers, </a:t>
            </a:r>
            <a:r>
              <a:rPr lang="en-US" sz="1100" dirty="0" smtClean="0">
                <a:latin typeface="Arial" charset="0"/>
              </a:rPr>
              <a:t>advertising online platform, municipality, donators, politicians, … </a:t>
            </a: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53598" y="1913767"/>
            <a:ext cx="1817141" cy="159260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processes are of central importance for the value creation of the company?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</a:t>
            </a:r>
            <a:r>
              <a:rPr lang="en-US" sz="1100" dirty="0">
                <a:latin typeface="Arial" charset="0"/>
              </a:rPr>
              <a:t>: </a:t>
            </a:r>
            <a:r>
              <a:rPr lang="en-US" sz="1100" dirty="0" smtClean="0">
                <a:latin typeface="Arial" charset="0"/>
              </a:rPr>
              <a:t>recruiting, training &amp; education, crowd funding, 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-5023" y="5000383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Cost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de-DE" sz="1100" b="1" dirty="0" err="1">
                <a:latin typeface="Arial" charset="0"/>
              </a:rPr>
              <a:t>d</a:t>
            </a:r>
            <a:r>
              <a:rPr kumimoji="0" lang="de-DE" sz="11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rivers</a:t>
            </a:r>
            <a:r>
              <a:rPr lang="de-DE" sz="1100" b="1" dirty="0" smtClean="0">
                <a:latin typeface="Arial" charset="0"/>
              </a:rPr>
              <a:t>: </a:t>
            </a:r>
            <a:r>
              <a:rPr lang="en-US" sz="1100" dirty="0">
                <a:latin typeface="Arial" charset="0"/>
              </a:rPr>
              <a:t>What are the most important cost items? Which ones have a strong dynamic? Which ones can be decisively influenced? </a:t>
            </a:r>
            <a:r>
              <a:rPr lang="en-US" sz="1100" dirty="0" smtClean="0">
                <a:latin typeface="Arial" charset="0"/>
              </a:rPr>
              <a:t>(raw material, rent</a:t>
            </a:r>
            <a:r>
              <a:rPr lang="en-US" sz="1100" dirty="0">
                <a:latin typeface="Arial" charset="0"/>
              </a:rPr>
              <a:t>, online marketing, personnel, interest, ...)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48774" y="3494332"/>
            <a:ext cx="1821249" cy="150510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(in)tangible input </a:t>
            </a:r>
            <a:r>
              <a:rPr lang="en-US" sz="1100" dirty="0">
                <a:latin typeface="Arial" charset="0"/>
              </a:rPr>
              <a:t>factors determine the success of the SE.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data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know-how employees, </a:t>
            </a:r>
            <a:r>
              <a:rPr lang="en-US" sz="1100" dirty="0">
                <a:latin typeface="Arial" charset="0"/>
              </a:rPr>
              <a:t>brand </a:t>
            </a:r>
            <a:r>
              <a:rPr lang="en-US" sz="1100" dirty="0" smtClean="0">
                <a:latin typeface="Arial" charset="0"/>
              </a:rPr>
              <a:t>reputation, location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support of volunteers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473883" y="1913764"/>
            <a:ext cx="2030007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characterizes the value added of the company?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makes it "</a:t>
            </a:r>
            <a:r>
              <a:rPr lang="en-US" sz="1200" dirty="0" smtClean="0">
                <a:latin typeface="Arial" charset="0"/>
              </a:rPr>
              <a:t>different“ / "</a:t>
            </a:r>
            <a:r>
              <a:rPr lang="en-US" sz="1200" dirty="0">
                <a:latin typeface="Arial" charset="0"/>
              </a:rPr>
              <a:t>special"? </a:t>
            </a:r>
            <a:r>
              <a:rPr lang="en-US" sz="1200" dirty="0" smtClean="0">
                <a:latin typeface="Arial" charset="0"/>
              </a:rPr>
              <a:t>Why </a:t>
            </a:r>
            <a:r>
              <a:rPr lang="en-US" sz="1200" dirty="0">
                <a:latin typeface="Arial" charset="0"/>
              </a:rPr>
              <a:t>do </a:t>
            </a:r>
            <a:r>
              <a:rPr lang="en-US" sz="1200" dirty="0" smtClean="0">
                <a:latin typeface="Arial" charset="0"/>
              </a:rPr>
              <a:t>customers become </a:t>
            </a:r>
            <a:r>
              <a:rPr lang="en-US" sz="1200" dirty="0">
                <a:latin typeface="Arial" charset="0"/>
              </a:rPr>
              <a:t>"fans"?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are the special benefits </a:t>
            </a:r>
            <a:r>
              <a:rPr lang="en-US" sz="1200" dirty="0" smtClean="0">
                <a:latin typeface="Arial" charset="0"/>
              </a:rPr>
              <a:t>you create </a:t>
            </a:r>
            <a:r>
              <a:rPr lang="en-US" sz="1200" dirty="0">
                <a:latin typeface="Arial" charset="0"/>
              </a:rPr>
              <a:t>for the </a:t>
            </a:r>
            <a:r>
              <a:rPr lang="en-US" sz="1200" dirty="0" smtClean="0">
                <a:latin typeface="Arial" charset="0"/>
              </a:rPr>
              <a:t>customers / beneficiaries?</a:t>
            </a:r>
          </a:p>
          <a:p>
            <a:pPr algn="ctr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“Fair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        We create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sell attractive genuine and costume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jewelry.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5489037" y="1913762"/>
            <a:ext cx="1688016" cy="15926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de-DE" sz="1100" b="1" dirty="0" smtClean="0">
                <a:latin typeface="Arial" charset="0"/>
              </a:rPr>
              <a:t>Key-</a:t>
            </a:r>
            <a:r>
              <a:rPr lang="de-DE" sz="1100" b="1" dirty="0" err="1" smtClean="0">
                <a:latin typeface="Arial" charset="0"/>
              </a:rPr>
              <a:t>Prod</a:t>
            </a:r>
            <a:r>
              <a:rPr lang="de-DE" sz="1100" b="1" dirty="0" smtClean="0">
                <a:latin typeface="Arial" charset="0"/>
              </a:rPr>
              <a:t>. &amp; -</a:t>
            </a:r>
            <a:r>
              <a:rPr lang="de-DE" sz="1100" b="1" dirty="0">
                <a:latin typeface="Arial" charset="0"/>
              </a:rPr>
              <a:t>services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hich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activities &amp; services inspire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and help to win/retain them?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sustainbility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-standards, levels of creativity &amp; innovation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500107" y="3486792"/>
            <a:ext cx="1676946" cy="152018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ways to your customers do you use and combine?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Shop, online-shop, social media, platforms, weekly markets</a:t>
            </a:r>
            <a:endParaRPr lang="en-US" sz="1100" dirty="0">
              <a:latin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7182297" y="1913762"/>
            <a:ext cx="1939006" cy="30932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Who do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demo-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comprehensibly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See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addition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their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6607" y="4999433"/>
            <a:ext cx="454469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Income</a:t>
            </a:r>
            <a:r>
              <a:rPr kumimoji="0" lang="de-DE" sz="12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rivers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lang="en-US" sz="1100" dirty="0">
                <a:latin typeface="Arial" charset="0"/>
              </a:rPr>
              <a:t>What are the most important sales drivers? Which ones have a strong dynamic? Which ones can be decisively influenced? (</a:t>
            </a:r>
            <a:r>
              <a:rPr lang="en-US" sz="1100" dirty="0" smtClean="0">
                <a:latin typeface="Arial" charset="0"/>
              </a:rPr>
              <a:t>products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services</a:t>
            </a:r>
            <a:r>
              <a:rPr lang="en-US" sz="1100" dirty="0">
                <a:latin typeface="Arial" charset="0"/>
              </a:rPr>
              <a:t>, online shop, </a:t>
            </a:r>
            <a:r>
              <a:rPr lang="en-US" sz="1100" dirty="0" smtClean="0">
                <a:latin typeface="Arial" charset="0"/>
              </a:rPr>
              <a:t>events, donations, …).</a:t>
            </a:r>
            <a:endParaRPr lang="en-US" sz="1100" dirty="0">
              <a:latin typeface="Arial" charset="0"/>
            </a:endParaRPr>
          </a:p>
          <a:p>
            <a:pPr algn="l" eaLnBrk="0" hangingPunct="0">
              <a:spcBef>
                <a:spcPct val="0"/>
              </a:spcBef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4572000" y="5605368"/>
            <a:ext cx="4549303" cy="7759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Indikator): </a:t>
            </a:r>
            <a:r>
              <a:rPr lang="en-US" sz="1100" dirty="0">
                <a:latin typeface="Arial" charset="0"/>
              </a:rPr>
              <a:t>With which key figures do you want to measure the </a:t>
            </a:r>
            <a:r>
              <a:rPr lang="en-US" sz="1100" dirty="0" smtClean="0">
                <a:latin typeface="Arial" charset="0"/>
              </a:rPr>
              <a:t>success? Link </a:t>
            </a:r>
            <a:r>
              <a:rPr lang="en-US" sz="1100" dirty="0">
                <a:latin typeface="Arial" charset="0"/>
              </a:rPr>
              <a:t>them to </a:t>
            </a:r>
            <a:r>
              <a:rPr lang="en-US" sz="1100" dirty="0" smtClean="0">
                <a:latin typeface="Arial" charset="0"/>
              </a:rPr>
              <a:t>your mission statement and value proposition as </a:t>
            </a:r>
            <a:r>
              <a:rPr lang="en-US" sz="1100" dirty="0">
                <a:latin typeface="Arial" charset="0"/>
              </a:rPr>
              <a:t>well as to different areas of the company (e.g. finance, customers, development, processes, resources</a:t>
            </a:r>
            <a:r>
              <a:rPr lang="en-US" sz="1100" dirty="0" smtClean="0">
                <a:latin typeface="Arial" charset="0"/>
              </a:rPr>
              <a:t>). 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5023" y="5608455"/>
            <a:ext cx="4578486" cy="7728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Input: 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way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do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/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contribute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to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value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creation</a:t>
            </a:r>
            <a:r>
              <a:rPr lang="de-DE" sz="1100" dirty="0" smtClean="0">
                <a:latin typeface="Arial" charset="0"/>
              </a:rPr>
              <a:t>? (</a:t>
            </a:r>
            <a:r>
              <a:rPr lang="de-DE" sz="1100" dirty="0" err="1" smtClean="0">
                <a:latin typeface="Arial" charset="0"/>
              </a:rPr>
              <a:t>Examples</a:t>
            </a:r>
            <a:r>
              <a:rPr lang="de-DE" sz="1100" dirty="0" smtClean="0"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acceptance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higher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prices</a:t>
            </a:r>
            <a:r>
              <a:rPr lang="de-DE" sz="1100" dirty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unconvenient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processes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supporting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compaigns</a:t>
            </a:r>
            <a:r>
              <a:rPr lang="de-DE" sz="1100" dirty="0" smtClean="0">
                <a:latin typeface="Arial" charset="0"/>
              </a:rPr>
              <a:t>, ...)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-1628" y="6381327"/>
            <a:ext cx="9129299" cy="48627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lang="de-DE" sz="1200" b="1" dirty="0" smtClean="0">
                <a:latin typeface="Arial" charset="0"/>
              </a:rPr>
              <a:t>on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Which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effects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does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companies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work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have</a:t>
            </a:r>
            <a:r>
              <a:rPr lang="de-DE" sz="1100" dirty="0" smtClean="0">
                <a:latin typeface="Arial" charset="0"/>
              </a:rPr>
              <a:t> on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Sustainable</a:t>
            </a:r>
            <a:r>
              <a:rPr lang="de-DE" sz="1100" dirty="0" smtClean="0">
                <a:latin typeface="Arial" charset="0"/>
              </a:rPr>
              <a:t> Development </a:t>
            </a:r>
            <a:r>
              <a:rPr lang="de-DE" sz="1100" dirty="0" err="1" smtClean="0">
                <a:latin typeface="Arial" charset="0"/>
              </a:rPr>
              <a:t>according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UN SDG </a:t>
            </a:r>
            <a:r>
              <a:rPr lang="de-DE" sz="1100" dirty="0" err="1" smtClean="0">
                <a:latin typeface="Arial" charset="0"/>
              </a:rPr>
              <a:t>and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with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regard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beficiaries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needs</a:t>
            </a:r>
            <a:r>
              <a:rPr lang="de-DE" sz="1100" dirty="0" smtClean="0">
                <a:latin typeface="Arial" charset="0"/>
              </a:rPr>
              <a:t> (payment, </a:t>
            </a:r>
            <a:r>
              <a:rPr lang="de-DE" sz="1100" dirty="0" err="1" smtClean="0">
                <a:latin typeface="Arial" charset="0"/>
              </a:rPr>
              <a:t>education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health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quality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live, </a:t>
            </a:r>
            <a:r>
              <a:rPr lang="de-DE" sz="1100" dirty="0" err="1" smtClean="0">
                <a:latin typeface="Arial" charset="0"/>
              </a:rPr>
              <a:t>participation</a:t>
            </a:r>
            <a:r>
              <a:rPr lang="de-DE" sz="1100" dirty="0" smtClean="0">
                <a:latin typeface="Arial" charset="0"/>
              </a:rPr>
              <a:t>, …)</a:t>
            </a: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-7997" y="623933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name</a:t>
            </a:r>
            <a:r>
              <a:rPr lang="de-DE" sz="1200" dirty="0">
                <a:latin typeface="Arial" charset="0"/>
              </a:rPr>
              <a:t>“, „legal form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„</a:t>
            </a:r>
            <a:r>
              <a:rPr lang="de-DE" sz="1200" dirty="0" err="1">
                <a:latin typeface="Arial" charset="0"/>
              </a:rPr>
              <a:t>f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ounding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year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</a:t>
            </a:r>
            <a:r>
              <a:rPr lang="de-DE" sz="1200" dirty="0" smtClean="0">
                <a:latin typeface="Arial" charset="0"/>
              </a:rPr>
              <a:t>„</a:t>
            </a:r>
            <a:r>
              <a:rPr lang="de-DE" sz="1200" dirty="0" err="1" smtClean="0">
                <a:latin typeface="Arial" charset="0"/>
              </a:rPr>
              <a:t>founders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main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field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of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activities</a:t>
            </a:r>
            <a:r>
              <a:rPr lang="de-DE" sz="1200" dirty="0" smtClean="0">
                <a:latin typeface="Arial" charset="0"/>
              </a:rPr>
              <a:t>“„</a:t>
            </a:r>
            <a:r>
              <a:rPr lang="de-DE" sz="1200" dirty="0" err="1">
                <a:latin typeface="Arial" charset="0"/>
              </a:rPr>
              <a:t>no</a:t>
            </a:r>
            <a:r>
              <a:rPr lang="de-DE" sz="1200" dirty="0">
                <a:latin typeface="Arial" charset="0"/>
              </a:rPr>
              <a:t>. </a:t>
            </a:r>
            <a:r>
              <a:rPr lang="de-DE" sz="1200" dirty="0" err="1">
                <a:latin typeface="Arial" charset="0"/>
              </a:rPr>
              <a:t>of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>
                <a:latin typeface="Arial" charset="0"/>
              </a:rPr>
              <a:t>employees</a:t>
            </a:r>
            <a:r>
              <a:rPr lang="de-DE" sz="1200" dirty="0" smtClean="0">
                <a:latin typeface="Arial" charset="0"/>
              </a:rPr>
              <a:t>“.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Note: This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canvas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also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used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describing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analysing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developping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business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modells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more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charity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community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based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orgainsations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long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there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costs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cover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and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revenue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streams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secure</a:t>
            </a:r>
            <a:r>
              <a:rPr lang="de-DE" sz="1200" dirty="0" smtClean="0">
                <a:latin typeface="Arial" charset="0"/>
              </a:rPr>
              <a:t>.</a:t>
            </a:r>
            <a:endParaRPr kumimoji="0" lang="de-DE" sz="12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7997" y="91507"/>
            <a:ext cx="774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Guideline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your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Social</a:t>
            </a:r>
            <a:r>
              <a:rPr lang="de-DE" sz="2400" b="1" dirty="0" smtClean="0"/>
              <a:t> Business Model </a:t>
            </a:r>
            <a:r>
              <a:rPr lang="de-DE" sz="2400" b="1" dirty="0" err="1" smtClean="0"/>
              <a:t>Canvas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15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622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Value Proposition 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proposition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explain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unique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233" y="1412776"/>
            <a:ext cx="8507533" cy="421246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720274" y="2684502"/>
            <a:ext cx="7560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needs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453404" y="4738267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time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7101476" y="3519010"/>
            <a:ext cx="6773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tasks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7527677" y="3921283"/>
            <a:ext cx="10288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problems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458968" y="3999496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costs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01911" y="3688287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risks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511258" y="1879163"/>
            <a:ext cx="11528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outcomes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300193" y="2482461"/>
            <a:ext cx="10112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benefits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07222" y="2821015"/>
            <a:ext cx="9070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desires</a:t>
            </a:r>
            <a:endParaRPr lang="de-DE" sz="1400" dirty="0"/>
          </a:p>
        </p:txBody>
      </p:sp>
      <p:sp>
        <p:nvSpPr>
          <p:cNvPr id="3" name="Textfeld 2"/>
          <p:cNvSpPr txBox="1"/>
          <p:nvPr/>
        </p:nvSpPr>
        <p:spPr>
          <a:xfrm>
            <a:off x="2319199" y="2132856"/>
            <a:ext cx="1123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</a:t>
            </a:r>
            <a:r>
              <a:rPr lang="de-DE" sz="1400" dirty="0" smtClean="0"/>
              <a:t> </a:t>
            </a:r>
            <a:r>
              <a:rPr lang="de-DE" sz="1400" dirty="0" err="1" smtClean="0"/>
              <a:t>creators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2319199" y="4107519"/>
            <a:ext cx="12068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</a:t>
            </a:r>
            <a:r>
              <a:rPr lang="de-DE" sz="1400" dirty="0" smtClean="0"/>
              <a:t> </a:t>
            </a:r>
            <a:r>
              <a:rPr lang="de-DE" sz="1400" dirty="0" err="1" smtClean="0"/>
              <a:t>releavers</a:t>
            </a:r>
            <a:endParaRPr lang="en-US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11560" y="2995790"/>
            <a:ext cx="103137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products</a:t>
            </a:r>
            <a:r>
              <a:rPr lang="de-DE" sz="1400" dirty="0" smtClean="0"/>
              <a:t> &amp; </a:t>
            </a:r>
          </a:p>
          <a:p>
            <a:r>
              <a:rPr lang="de-DE" sz="1400" dirty="0" err="1" smtClean="0"/>
              <a:t>services</a:t>
            </a:r>
            <a:endParaRPr lang="en-US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1331640" y="6107795"/>
            <a:ext cx="6699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Tutorial: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www.youtube.com/watch?v=D254suPMpwY&amp;t=192s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5870717" y="2132856"/>
            <a:ext cx="5596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gains</a:t>
            </a:r>
            <a:endParaRPr lang="en-US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5857764" y="4170838"/>
            <a:ext cx="5725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pains</a:t>
            </a:r>
            <a:endParaRPr lang="en-US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7594732" y="3086775"/>
            <a:ext cx="8718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c</a:t>
            </a:r>
            <a:r>
              <a:rPr lang="de-DE" sz="1400" dirty="0" err="1" smtClean="0"/>
              <a:t>ustomer</a:t>
            </a:r>
            <a:endParaRPr lang="de-DE" sz="1400" dirty="0" smtClean="0"/>
          </a:p>
          <a:p>
            <a:pPr algn="ctr"/>
            <a:r>
              <a:rPr lang="de-DE" sz="1400" dirty="0" err="1" smtClean="0"/>
              <a:t>jobs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32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Customers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dirty="0" smtClean="0">
                <a:latin typeface="Arial" charset="0"/>
              </a:rPr>
              <a:t>Beneficiaries </a:t>
            </a:r>
            <a:r>
              <a:rPr lang="de-DE" dirty="0" smtClean="0"/>
              <a:t>(2 </a:t>
            </a:r>
            <a:r>
              <a:rPr lang="de-DE" dirty="0" err="1" smtClean="0"/>
              <a:t>charts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persona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Develop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customer</a:t>
            </a:r>
            <a:r>
              <a:rPr lang="de-DE" dirty="0" smtClean="0"/>
              <a:t> </a:t>
            </a:r>
            <a:r>
              <a:rPr lang="de-DE" u="sng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beneficiary</a:t>
            </a:r>
            <a:r>
              <a:rPr lang="de-DE" dirty="0" smtClean="0"/>
              <a:t>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165696"/>
            <a:ext cx="3741278" cy="53732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16016" y="2949762"/>
            <a:ext cx="4109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This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just an </a:t>
            </a:r>
            <a:r>
              <a:rPr lang="de-DE" dirty="0" err="1" smtClean="0"/>
              <a:t>example</a:t>
            </a:r>
            <a:endParaRPr lang="de-DE" dirty="0" smtClean="0"/>
          </a:p>
          <a:p>
            <a:r>
              <a:rPr lang="en-US" dirty="0"/>
              <a:t>You are also welcome to use </a:t>
            </a:r>
            <a:r>
              <a:rPr lang="en-US" dirty="0" smtClean="0"/>
              <a:t>another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products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and</a:t>
            </a:r>
            <a:r>
              <a:rPr lang="de-DE" dirty="0" smtClean="0">
                <a:latin typeface="Arial" charset="0"/>
              </a:rPr>
              <a:t> -services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most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important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or services to inspire and </a:t>
            </a:r>
            <a:r>
              <a:rPr lang="en-US" dirty="0">
                <a:cs typeface="Arial" panose="020B0604020202020204" pitchFamily="34" charset="0"/>
              </a:rPr>
              <a:t>win/retain</a:t>
            </a:r>
            <a:r>
              <a:rPr lang="en-US" dirty="0" smtClean="0">
                <a:cs typeface="Arial" panose="020B0604020202020204" pitchFamily="34" charset="0"/>
              </a:rPr>
              <a:t> customers. What </a:t>
            </a:r>
            <a:r>
              <a:rPr lang="en-US" dirty="0">
                <a:cs typeface="Arial" panose="020B0604020202020204" pitchFamily="34" charset="0"/>
              </a:rPr>
              <a:t>is the particular </a:t>
            </a:r>
            <a:r>
              <a:rPr lang="en-US" dirty="0" smtClean="0">
                <a:cs typeface="Arial" panose="020B0604020202020204" pitchFamily="34" charset="0"/>
              </a:rPr>
              <a:t>benefit for your target group?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Channels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Multi-Channel-System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get</a:t>
            </a:r>
            <a:r>
              <a:rPr lang="de-DE" dirty="0" smtClean="0">
                <a:cs typeface="Arial" panose="020B0604020202020204" pitchFamily="34" charset="0"/>
              </a:rPr>
              <a:t> in </a:t>
            </a:r>
            <a:r>
              <a:rPr lang="de-DE" dirty="0" err="1" smtClean="0">
                <a:cs typeface="Arial" panose="020B0604020202020204" pitchFamily="34" charset="0"/>
              </a:rPr>
              <a:t>touch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with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customers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sell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services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4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Processes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key-processes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0.5|0.3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Bildschirmpräsentation (4:3)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</vt:lpstr>
      <vt:lpstr>Social Entrepreneurship for Local Change Assignment 4 Presentation fo your Business Modle Canvas</vt:lpstr>
      <vt:lpstr>PowerPoint-Präsentation</vt:lpstr>
      <vt:lpstr>PowerPoint-Präsentation</vt:lpstr>
      <vt:lpstr>PowerPoint-Präsentation</vt:lpstr>
      <vt:lpstr>Value Proposition (1 chart) </vt:lpstr>
      <vt:lpstr>Customers &amp; Beneficiaries (2 charts one for each persona) </vt:lpstr>
      <vt:lpstr>Key-products and -services (1 chart) </vt:lpstr>
      <vt:lpstr>Channels (1 chart) </vt:lpstr>
      <vt:lpstr>Key-Processes (1 chart) </vt:lpstr>
      <vt:lpstr>Key-Resources (1 chart) </vt:lpstr>
      <vt:lpstr>Key-Partners (1 chart) </vt:lpstr>
      <vt:lpstr>KPI: Key-Performance-Indicator (1 chart) </vt:lpstr>
      <vt:lpstr>Social and/or Environmental Impact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63</cp:revision>
  <cp:lastPrinted>2020-04-17T11:49:32Z</cp:lastPrinted>
  <dcterms:created xsi:type="dcterms:W3CDTF">2015-11-26T11:09:04Z</dcterms:created>
  <dcterms:modified xsi:type="dcterms:W3CDTF">2022-03-14T11:06:51Z</dcterms:modified>
</cp:coreProperties>
</file>