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1.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2" r:id="rId3"/>
    <p:sldId id="276" r:id="rId4"/>
    <p:sldId id="277" r:id="rId5"/>
    <p:sldId id="282" r:id="rId6"/>
    <p:sldId id="278" r:id="rId7"/>
    <p:sldId id="279" r:id="rId8"/>
    <p:sldId id="263" r:id="rId9"/>
    <p:sldId id="264" r:id="rId10"/>
    <p:sldId id="265" r:id="rId11"/>
    <p:sldId id="266" r:id="rId12"/>
    <p:sldId id="267" r:id="rId13"/>
    <p:sldId id="268" r:id="rId14"/>
    <p:sldId id="269" r:id="rId15"/>
    <p:sldId id="270" r:id="rId16"/>
    <p:sldId id="272" r:id="rId17"/>
    <p:sldId id="274" r:id="rId18"/>
    <p:sldId id="280" r:id="rId19"/>
    <p:sldId id="281" r:id="rId20"/>
    <p:sldId id="273" r:id="rId21"/>
    <p:sldId id="275" r:id="rId22"/>
  </p:sldIdLst>
  <p:sldSz cx="9144000" cy="6858000" type="screen4x3"/>
  <p:notesSz cx="7099300"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6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52" autoAdjust="0"/>
    <p:restoredTop sz="96393" autoAdjust="0"/>
  </p:normalViewPr>
  <p:slideViewPr>
    <p:cSldViewPr>
      <p:cViewPr varScale="1">
        <p:scale>
          <a:sx n="122" d="100"/>
          <a:sy n="122" d="100"/>
        </p:scale>
        <p:origin x="1638" y="108"/>
      </p:cViewPr>
      <p:guideLst>
        <p:guide orient="horz" pos="4065"/>
        <p:guide pos="2880"/>
      </p:guideLst>
    </p:cSldViewPr>
  </p:slideViewPr>
  <p:notesTextViewPr>
    <p:cViewPr>
      <p:scale>
        <a:sx n="1" d="1"/>
        <a:sy n="1" d="1"/>
      </p:scale>
      <p:origin x="0" y="0"/>
    </p:cViewPr>
  </p:notesTextViewPr>
  <p:sorterViewPr>
    <p:cViewPr varScale="1">
      <p:scale>
        <a:sx n="100" d="100"/>
        <a:sy n="100" d="100"/>
      </p:scale>
      <p:origin x="0" y="-36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US"/>
          </a:p>
        </p:txBody>
      </p:sp>
      <p:sp>
        <p:nvSpPr>
          <p:cNvPr id="3" name="Datumsplatzhalt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EFC702C1-6EE1-4B0B-A5A0-523B6519EBFD}" type="datetimeFigureOut">
              <a:rPr lang="en-US" smtClean="0"/>
              <a:t>9/30/2024</a:t>
            </a:fld>
            <a:endParaRPr lang="en-US"/>
          </a:p>
        </p:txBody>
      </p:sp>
      <p:sp>
        <p:nvSpPr>
          <p:cNvPr id="4" name="Folienbildplatzhalt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US"/>
          </a:p>
        </p:txBody>
      </p:sp>
      <p:sp>
        <p:nvSpPr>
          <p:cNvPr id="5" name="Notizenplatzhalt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Fußzeilenplatzhalt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US"/>
          </a:p>
        </p:txBody>
      </p:sp>
      <p:sp>
        <p:nvSpPr>
          <p:cNvPr id="7" name="Foliennummernplatzhalt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A50303B1-BD6D-44C4-A642-6C4FC5D40696}" type="slidenum">
              <a:rPr lang="en-US" smtClean="0"/>
              <a:t>‹Nr.›</a:t>
            </a:fld>
            <a:endParaRPr lang="en-US"/>
          </a:p>
        </p:txBody>
      </p:sp>
    </p:spTree>
    <p:extLst>
      <p:ext uri="{BB962C8B-B14F-4D97-AF65-F5344CB8AC3E}">
        <p14:creationId xmlns:p14="http://schemas.microsoft.com/office/powerpoint/2010/main" val="224673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a:t>
            </a:fld>
            <a:endParaRPr lang="en-US"/>
          </a:p>
        </p:txBody>
      </p:sp>
    </p:spTree>
    <p:extLst>
      <p:ext uri="{BB962C8B-B14F-4D97-AF65-F5344CB8AC3E}">
        <p14:creationId xmlns:p14="http://schemas.microsoft.com/office/powerpoint/2010/main" val="10495022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10</a:t>
            </a:fld>
            <a:endParaRPr lang="en-US"/>
          </a:p>
        </p:txBody>
      </p:sp>
    </p:spTree>
    <p:extLst>
      <p:ext uri="{BB962C8B-B14F-4D97-AF65-F5344CB8AC3E}">
        <p14:creationId xmlns:p14="http://schemas.microsoft.com/office/powerpoint/2010/main" val="22519044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11</a:t>
            </a:fld>
            <a:endParaRPr lang="en-US"/>
          </a:p>
        </p:txBody>
      </p:sp>
    </p:spTree>
    <p:extLst>
      <p:ext uri="{BB962C8B-B14F-4D97-AF65-F5344CB8AC3E}">
        <p14:creationId xmlns:p14="http://schemas.microsoft.com/office/powerpoint/2010/main" val="11985984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12</a:t>
            </a:fld>
            <a:endParaRPr lang="en-US"/>
          </a:p>
        </p:txBody>
      </p:sp>
    </p:spTree>
    <p:extLst>
      <p:ext uri="{BB962C8B-B14F-4D97-AF65-F5344CB8AC3E}">
        <p14:creationId xmlns:p14="http://schemas.microsoft.com/office/powerpoint/2010/main" val="5348094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13</a:t>
            </a:fld>
            <a:endParaRPr lang="en-US"/>
          </a:p>
        </p:txBody>
      </p:sp>
    </p:spTree>
    <p:extLst>
      <p:ext uri="{BB962C8B-B14F-4D97-AF65-F5344CB8AC3E}">
        <p14:creationId xmlns:p14="http://schemas.microsoft.com/office/powerpoint/2010/main" val="2164923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14</a:t>
            </a:fld>
            <a:endParaRPr lang="en-US"/>
          </a:p>
        </p:txBody>
      </p:sp>
    </p:spTree>
    <p:extLst>
      <p:ext uri="{BB962C8B-B14F-4D97-AF65-F5344CB8AC3E}">
        <p14:creationId xmlns:p14="http://schemas.microsoft.com/office/powerpoint/2010/main" val="41635948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15</a:t>
            </a:fld>
            <a:endParaRPr lang="en-US"/>
          </a:p>
        </p:txBody>
      </p:sp>
    </p:spTree>
    <p:extLst>
      <p:ext uri="{BB962C8B-B14F-4D97-AF65-F5344CB8AC3E}">
        <p14:creationId xmlns:p14="http://schemas.microsoft.com/office/powerpoint/2010/main" val="10245336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16</a:t>
            </a:fld>
            <a:endParaRPr lang="en-US"/>
          </a:p>
        </p:txBody>
      </p:sp>
    </p:spTree>
    <p:extLst>
      <p:ext uri="{BB962C8B-B14F-4D97-AF65-F5344CB8AC3E}">
        <p14:creationId xmlns:p14="http://schemas.microsoft.com/office/powerpoint/2010/main" val="14570908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17</a:t>
            </a:fld>
            <a:endParaRPr lang="en-US"/>
          </a:p>
        </p:txBody>
      </p:sp>
    </p:spTree>
    <p:extLst>
      <p:ext uri="{BB962C8B-B14F-4D97-AF65-F5344CB8AC3E}">
        <p14:creationId xmlns:p14="http://schemas.microsoft.com/office/powerpoint/2010/main" val="16706545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18</a:t>
            </a:fld>
            <a:endParaRPr lang="en-US"/>
          </a:p>
        </p:txBody>
      </p:sp>
    </p:spTree>
    <p:extLst>
      <p:ext uri="{BB962C8B-B14F-4D97-AF65-F5344CB8AC3E}">
        <p14:creationId xmlns:p14="http://schemas.microsoft.com/office/powerpoint/2010/main" val="12013710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20</a:t>
            </a:fld>
            <a:endParaRPr lang="en-US"/>
          </a:p>
        </p:txBody>
      </p:sp>
    </p:spTree>
    <p:extLst>
      <p:ext uri="{BB962C8B-B14F-4D97-AF65-F5344CB8AC3E}">
        <p14:creationId xmlns:p14="http://schemas.microsoft.com/office/powerpoint/2010/main" val="2979742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baseline="0" dirty="0"/>
          </a:p>
        </p:txBody>
      </p:sp>
      <p:sp>
        <p:nvSpPr>
          <p:cNvPr id="4" name="Foliennummernplatzhalter 3"/>
          <p:cNvSpPr>
            <a:spLocks noGrp="1"/>
          </p:cNvSpPr>
          <p:nvPr>
            <p:ph type="sldNum" sz="quarter" idx="10"/>
          </p:nvPr>
        </p:nvSpPr>
        <p:spPr/>
        <p:txBody>
          <a:bodyPr/>
          <a:lstStyle/>
          <a:p>
            <a:fld id="{A50303B1-BD6D-44C4-A642-6C4FC5D40696}" type="slidenum">
              <a:rPr lang="en-US" smtClean="0"/>
              <a:t>2</a:t>
            </a:fld>
            <a:endParaRPr lang="en-US"/>
          </a:p>
        </p:txBody>
      </p:sp>
    </p:spTree>
    <p:extLst>
      <p:ext uri="{BB962C8B-B14F-4D97-AF65-F5344CB8AC3E}">
        <p14:creationId xmlns:p14="http://schemas.microsoft.com/office/powerpoint/2010/main" val="249873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3</a:t>
            </a:fld>
            <a:endParaRPr lang="en-US"/>
          </a:p>
        </p:txBody>
      </p:sp>
    </p:spTree>
    <p:extLst>
      <p:ext uri="{BB962C8B-B14F-4D97-AF65-F5344CB8AC3E}">
        <p14:creationId xmlns:p14="http://schemas.microsoft.com/office/powerpoint/2010/main" val="2675493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4</a:t>
            </a:fld>
            <a:endParaRPr lang="en-US"/>
          </a:p>
        </p:txBody>
      </p:sp>
    </p:spTree>
    <p:extLst>
      <p:ext uri="{BB962C8B-B14F-4D97-AF65-F5344CB8AC3E}">
        <p14:creationId xmlns:p14="http://schemas.microsoft.com/office/powerpoint/2010/main" val="518532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5</a:t>
            </a:fld>
            <a:endParaRPr lang="en-US"/>
          </a:p>
        </p:txBody>
      </p:sp>
    </p:spTree>
    <p:extLst>
      <p:ext uri="{BB962C8B-B14F-4D97-AF65-F5344CB8AC3E}">
        <p14:creationId xmlns:p14="http://schemas.microsoft.com/office/powerpoint/2010/main" val="3493221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6</a:t>
            </a:fld>
            <a:endParaRPr lang="en-US"/>
          </a:p>
        </p:txBody>
      </p:sp>
    </p:spTree>
    <p:extLst>
      <p:ext uri="{BB962C8B-B14F-4D97-AF65-F5344CB8AC3E}">
        <p14:creationId xmlns:p14="http://schemas.microsoft.com/office/powerpoint/2010/main" val="146057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7</a:t>
            </a:fld>
            <a:endParaRPr lang="en-US"/>
          </a:p>
        </p:txBody>
      </p:sp>
    </p:spTree>
    <p:extLst>
      <p:ext uri="{BB962C8B-B14F-4D97-AF65-F5344CB8AC3E}">
        <p14:creationId xmlns:p14="http://schemas.microsoft.com/office/powerpoint/2010/main" val="2286316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8</a:t>
            </a:fld>
            <a:endParaRPr lang="en-US"/>
          </a:p>
        </p:txBody>
      </p:sp>
    </p:spTree>
    <p:extLst>
      <p:ext uri="{BB962C8B-B14F-4D97-AF65-F5344CB8AC3E}">
        <p14:creationId xmlns:p14="http://schemas.microsoft.com/office/powerpoint/2010/main" val="993378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9</a:t>
            </a:fld>
            <a:endParaRPr lang="en-US"/>
          </a:p>
        </p:txBody>
      </p:sp>
    </p:spTree>
    <p:extLst>
      <p:ext uri="{BB962C8B-B14F-4D97-AF65-F5344CB8AC3E}">
        <p14:creationId xmlns:p14="http://schemas.microsoft.com/office/powerpoint/2010/main" val="3865657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D8208816-B6FD-4FED-8DE2-3CC45E2F8C97}" type="datetime1">
              <a:rPr lang="de-DE" smtClean="0"/>
              <a:t>30.09.2024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3052444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DA145E2-6DF1-4989-9207-C5186D4596FF}" type="datetime1">
              <a:rPr lang="de-DE" smtClean="0"/>
              <a:t>30.09.2024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020953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DAE091B-E576-46FA-926F-7CCC33AEB0DB}" type="datetime1">
              <a:rPr lang="de-DE" smtClean="0"/>
              <a:t>30.09.2024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7337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a:bodyPr>
          <a:lstStyle>
            <a:lvl1pPr algn="l">
              <a:defRPr sz="2400" b="1">
                <a:solidFill>
                  <a:schemeClr val="tx1"/>
                </a:solidFill>
              </a:defRPr>
            </a:lvl1pPr>
          </a:lstStyle>
          <a:p>
            <a:r>
              <a:rPr lang="de-DE"/>
              <a:t>Titelmasterformat durch Klicken bearbeiten</a:t>
            </a:r>
          </a:p>
        </p:txBody>
      </p:sp>
      <p:sp>
        <p:nvSpPr>
          <p:cNvPr id="3" name="Inhaltsplatzhalter 2"/>
          <p:cNvSpPr>
            <a:spLocks noGrp="1"/>
          </p:cNvSpPr>
          <p:nvPr>
            <p:ph idx="1"/>
          </p:nvPr>
        </p:nvSpPr>
        <p:spPr>
          <a:xfrm>
            <a:off x="457200" y="836712"/>
            <a:ext cx="8229600" cy="5289451"/>
          </a:xfrm>
        </p:spPr>
        <p:txBody>
          <a:bodyPr>
            <a:normAutofit/>
          </a:bodyPr>
          <a:lstStyle>
            <a:lvl1pPr>
              <a:defRPr sz="1800"/>
            </a:lvl1pPr>
            <a:lvl2pPr>
              <a:defRPr sz="1600"/>
            </a:lvl2pPr>
            <a:lvl3pPr>
              <a:defRPr sz="1600"/>
            </a:lvl3pPr>
            <a:lvl4pPr>
              <a:defRPr sz="1600"/>
            </a:lvl4pPr>
            <a:lvl5pP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p>
            <a:fld id="{63526D70-AB24-48A2-A990-4B5453AE33CE}" type="datetime1">
              <a:rPr lang="de-DE" smtClean="0"/>
              <a:t>30.09.2024</a:t>
            </a:fld>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409172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DA84340F-BDF8-4634-9C52-C89739986B47}" type="datetime1">
              <a:rPr lang="de-DE" smtClean="0"/>
              <a:t>30.09.2024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737083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4B8C947A-3852-46F1-8532-1E066E7ABDA2}" type="datetime1">
              <a:rPr lang="de-DE" smtClean="0"/>
              <a:t>30.09.2024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602034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2217C941-8C32-4B40-B9D4-6CEC5E334595}" type="datetime1">
              <a:rPr lang="de-DE" smtClean="0"/>
              <a:t>30.09.2024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767346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1505307D-A95A-4540-BE07-5D0D0FECDE8A}" type="datetime1">
              <a:rPr lang="de-DE" smtClean="0"/>
              <a:t>30.09.2024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807203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0611190-CD9B-4BD2-8051-25753B874824}" type="datetime1">
              <a:rPr lang="de-DE" smtClean="0"/>
              <a:t>30.09.2024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853000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F66AD9A2-C534-4F88-AB64-BCABF89FB6B9}" type="datetime1">
              <a:rPr lang="de-DE" smtClean="0"/>
              <a:t>30.09.2024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1014221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BD65DC55-68DF-4407-B8B3-A017CD86076D}" type="datetime1">
              <a:rPr lang="de-DE" smtClean="0"/>
              <a:t>30.09.2024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3179223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B1B0AD-96FB-4952-9D35-319F938179B7}" type="datetime1">
              <a:rPr lang="de-DE" smtClean="0"/>
              <a:t>30.09.2024</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ABB519-2A53-4899-A7A5-AE02E6477770}" type="slidenum">
              <a:rPr lang="de-DE" smtClean="0"/>
              <a:t>‹Nr.›</a:t>
            </a:fld>
            <a:endParaRPr lang="de-DE"/>
          </a:p>
        </p:txBody>
      </p:sp>
    </p:spTree>
    <p:extLst>
      <p:ext uri="{BB962C8B-B14F-4D97-AF65-F5344CB8AC3E}">
        <p14:creationId xmlns:p14="http://schemas.microsoft.com/office/powerpoint/2010/main" val="3680978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telos.hfwu.de/index.php?title=TELOS_Assignment_3:_Landscape_System_Modeling_(2023-24)"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ilias.hfwu.de/goto.php?target=cat_40967&amp;client_id=hfwu"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39552" y="476672"/>
            <a:ext cx="8352928" cy="1800200"/>
          </a:xfrm>
        </p:spPr>
        <p:txBody>
          <a:bodyPr>
            <a:normAutofit/>
          </a:bodyPr>
          <a:lstStyle/>
          <a:p>
            <a:r>
              <a:rPr lang="de-DE" sz="3200" dirty="0"/>
              <a:t>TELOS </a:t>
            </a:r>
            <a:r>
              <a:rPr lang="de-DE" sz="3200" dirty="0" err="1"/>
              <a:t>Landscape</a:t>
            </a:r>
            <a:r>
              <a:rPr lang="de-DE" sz="3200" dirty="0"/>
              <a:t> Economy Seminar</a:t>
            </a:r>
            <a:br>
              <a:rPr lang="de-DE" sz="3200" dirty="0"/>
            </a:br>
            <a:r>
              <a:rPr lang="de-DE" sz="3200" b="1" dirty="0" err="1"/>
              <a:t>Assignment</a:t>
            </a:r>
            <a:r>
              <a:rPr lang="de-DE" sz="3200" b="1" dirty="0"/>
              <a:t> 3</a:t>
            </a:r>
            <a:br>
              <a:rPr lang="de-DE" sz="3200" dirty="0"/>
            </a:br>
            <a:r>
              <a:rPr lang="de-DE" sz="3200" dirty="0" err="1"/>
              <a:t>Landscape</a:t>
            </a:r>
            <a:r>
              <a:rPr lang="de-DE" sz="3200" dirty="0"/>
              <a:t> System Modeling</a:t>
            </a:r>
          </a:p>
        </p:txBody>
      </p:sp>
      <p:sp>
        <p:nvSpPr>
          <p:cNvPr id="3" name="Untertitel 2"/>
          <p:cNvSpPr>
            <a:spLocks noGrp="1"/>
          </p:cNvSpPr>
          <p:nvPr>
            <p:ph type="subTitle" idx="1"/>
          </p:nvPr>
        </p:nvSpPr>
        <p:spPr>
          <a:xfrm>
            <a:off x="1259632" y="2564904"/>
            <a:ext cx="6400800" cy="576064"/>
          </a:xfrm>
        </p:spPr>
        <p:txBody>
          <a:bodyPr>
            <a:normAutofit lnSpcReduction="10000"/>
          </a:bodyPr>
          <a:lstStyle/>
          <a:p>
            <a:r>
              <a:rPr lang="de-DE" dirty="0" err="1"/>
              <a:t>Presentation</a:t>
            </a:r>
            <a:r>
              <a:rPr lang="de-DE" dirty="0"/>
              <a:t> / </a:t>
            </a:r>
            <a:r>
              <a:rPr lang="de-DE" dirty="0" err="1"/>
              <a:t>reporting</a:t>
            </a:r>
            <a:r>
              <a:rPr lang="de-DE" dirty="0"/>
              <a:t> </a:t>
            </a:r>
            <a:r>
              <a:rPr lang="de-DE" dirty="0" err="1"/>
              <a:t>template</a:t>
            </a:r>
            <a:endParaRPr lang="de-DE" dirty="0"/>
          </a:p>
        </p:txBody>
      </p:sp>
      <p:sp>
        <p:nvSpPr>
          <p:cNvPr id="4" name="Foliennummernplatzhalter 3"/>
          <p:cNvSpPr>
            <a:spLocks noGrp="1"/>
          </p:cNvSpPr>
          <p:nvPr>
            <p:ph type="sldNum" sz="quarter" idx="12"/>
          </p:nvPr>
        </p:nvSpPr>
        <p:spPr/>
        <p:txBody>
          <a:bodyPr/>
          <a:lstStyle/>
          <a:p>
            <a:fld id="{3AABB519-2A53-4899-A7A5-AE02E6477770}" type="slidenum">
              <a:rPr lang="de-DE" smtClean="0"/>
              <a:t>1</a:t>
            </a:fld>
            <a:endParaRPr lang="de-DE"/>
          </a:p>
        </p:txBody>
      </p:sp>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7664" y="3429000"/>
            <a:ext cx="5976664" cy="1690263"/>
          </a:xfrm>
          <a:prstGeom prst="rect">
            <a:avLst/>
          </a:prstGeom>
        </p:spPr>
      </p:pic>
    </p:spTree>
    <p:extLst>
      <p:ext uri="{BB962C8B-B14F-4D97-AF65-F5344CB8AC3E}">
        <p14:creationId xmlns:p14="http://schemas.microsoft.com/office/powerpoint/2010/main" val="1768126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Customers</a:t>
            </a:r>
            <a:r>
              <a:rPr lang="de-DE" dirty="0">
                <a:latin typeface="Arial" panose="020B0604020202020204" pitchFamily="34" charset="0"/>
                <a:cs typeface="Arial" panose="020B0604020202020204" pitchFamily="34" charset="0"/>
              </a:rPr>
              <a:t> &amp; </a:t>
            </a:r>
            <a:r>
              <a:rPr lang="de-DE" dirty="0">
                <a:latin typeface="Arial" charset="0"/>
              </a:rPr>
              <a:t>Beneficiaries </a:t>
            </a:r>
            <a:r>
              <a:rPr lang="de-DE" dirty="0"/>
              <a:t>(2 </a:t>
            </a:r>
            <a:r>
              <a:rPr lang="de-DE" dirty="0" err="1"/>
              <a:t>slides</a:t>
            </a:r>
            <a:r>
              <a:rPr lang="de-DE" dirty="0"/>
              <a:t>, </a:t>
            </a:r>
            <a:r>
              <a:rPr lang="de-DE" dirty="0" err="1"/>
              <a:t>one</a:t>
            </a:r>
            <a:r>
              <a:rPr lang="de-DE" dirty="0"/>
              <a:t> </a:t>
            </a:r>
            <a:r>
              <a:rPr lang="de-DE" dirty="0" err="1"/>
              <a:t>for</a:t>
            </a:r>
            <a:r>
              <a:rPr lang="de-DE" dirty="0"/>
              <a:t> </a:t>
            </a:r>
            <a:r>
              <a:rPr lang="de-DE" dirty="0" err="1"/>
              <a:t>each</a:t>
            </a:r>
            <a:r>
              <a:rPr lang="de-DE" dirty="0"/>
              <a:t> </a:t>
            </a:r>
            <a:r>
              <a:rPr lang="de-DE" dirty="0" err="1"/>
              <a:t>persona</a:t>
            </a:r>
            <a:r>
              <a:rPr lang="de-DE" dirty="0"/>
              <a:t>) </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r>
              <a:rPr lang="de-DE" dirty="0" err="1"/>
              <a:t>Develop</a:t>
            </a:r>
            <a:r>
              <a:rPr lang="de-DE" dirty="0"/>
              <a:t> a </a:t>
            </a:r>
            <a:r>
              <a:rPr lang="de-DE" dirty="0" err="1"/>
              <a:t>persona</a:t>
            </a:r>
            <a:r>
              <a:rPr lang="de-DE" dirty="0"/>
              <a:t> </a:t>
            </a:r>
            <a:r>
              <a:rPr lang="de-DE" dirty="0" err="1"/>
              <a:t>for</a:t>
            </a:r>
            <a:r>
              <a:rPr lang="de-DE" dirty="0"/>
              <a:t> a </a:t>
            </a:r>
            <a:r>
              <a:rPr lang="de-DE" dirty="0" err="1"/>
              <a:t>typical</a:t>
            </a:r>
            <a:r>
              <a:rPr lang="de-DE" dirty="0"/>
              <a:t> </a:t>
            </a:r>
            <a:r>
              <a:rPr lang="de-DE" dirty="0" err="1"/>
              <a:t>customer</a:t>
            </a:r>
            <a:r>
              <a:rPr lang="de-DE" dirty="0"/>
              <a:t> </a:t>
            </a:r>
            <a:r>
              <a:rPr lang="de-DE" u="sng" dirty="0" err="1"/>
              <a:t>and</a:t>
            </a:r>
            <a:r>
              <a:rPr lang="de-DE" dirty="0"/>
              <a:t> a </a:t>
            </a:r>
            <a:r>
              <a:rPr lang="de-DE" dirty="0" err="1"/>
              <a:t>typical</a:t>
            </a:r>
            <a:r>
              <a:rPr lang="de-DE" dirty="0"/>
              <a:t> </a:t>
            </a:r>
            <a:r>
              <a:rPr lang="de-DE" dirty="0" err="1"/>
              <a:t>beneficiary</a:t>
            </a:r>
            <a:r>
              <a:rPr lang="de-DE" dirty="0"/>
              <a:t>.  </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10</a:t>
            </a:fld>
            <a:endParaRPr lang="de-DE"/>
          </a:p>
        </p:txBody>
      </p:sp>
      <p:pic>
        <p:nvPicPr>
          <p:cNvPr id="5" name="Grafik 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23528" y="1165696"/>
            <a:ext cx="3741278" cy="5373216"/>
          </a:xfrm>
          <a:prstGeom prst="rect">
            <a:avLst/>
          </a:prstGeom>
        </p:spPr>
      </p:pic>
      <p:sp>
        <p:nvSpPr>
          <p:cNvPr id="6" name="Textfeld 5"/>
          <p:cNvSpPr txBox="1"/>
          <p:nvPr/>
        </p:nvSpPr>
        <p:spPr>
          <a:xfrm>
            <a:off x="4716016" y="2949762"/>
            <a:ext cx="4109587" cy="646331"/>
          </a:xfrm>
          <a:prstGeom prst="rect">
            <a:avLst/>
          </a:prstGeom>
          <a:noFill/>
        </p:spPr>
        <p:txBody>
          <a:bodyPr wrap="none" rtlCol="0">
            <a:spAutoFit/>
          </a:bodyPr>
          <a:lstStyle/>
          <a:p>
            <a:r>
              <a:rPr lang="de-DE" dirty="0"/>
              <a:t>This </a:t>
            </a:r>
            <a:r>
              <a:rPr lang="de-DE" dirty="0" err="1"/>
              <a:t>persona</a:t>
            </a:r>
            <a:r>
              <a:rPr lang="de-DE" dirty="0"/>
              <a:t> </a:t>
            </a:r>
            <a:r>
              <a:rPr lang="de-DE" dirty="0" err="1"/>
              <a:t>canvas</a:t>
            </a:r>
            <a:r>
              <a:rPr lang="de-DE" dirty="0"/>
              <a:t> </a:t>
            </a:r>
            <a:r>
              <a:rPr lang="de-DE" dirty="0" err="1"/>
              <a:t>is</a:t>
            </a:r>
            <a:r>
              <a:rPr lang="de-DE" dirty="0"/>
              <a:t> just an </a:t>
            </a:r>
            <a:r>
              <a:rPr lang="de-DE" dirty="0" err="1"/>
              <a:t>example</a:t>
            </a:r>
            <a:endParaRPr lang="de-DE" dirty="0"/>
          </a:p>
          <a:p>
            <a:r>
              <a:rPr lang="en-US" dirty="0"/>
              <a:t>You are also welcome to use another one.</a:t>
            </a:r>
          </a:p>
        </p:txBody>
      </p:sp>
    </p:spTree>
    <p:extLst>
      <p:ext uri="{BB962C8B-B14F-4D97-AF65-F5344CB8AC3E}">
        <p14:creationId xmlns:p14="http://schemas.microsoft.com/office/powerpoint/2010/main" val="932972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a:t>
            </a:r>
            <a:r>
              <a:rPr lang="de-DE" dirty="0" err="1">
                <a:latin typeface="Arial" charset="0"/>
              </a:rPr>
              <a:t>products</a:t>
            </a:r>
            <a:r>
              <a:rPr lang="de-DE" dirty="0">
                <a:latin typeface="Arial" charset="0"/>
              </a:rPr>
              <a:t> </a:t>
            </a:r>
            <a:r>
              <a:rPr lang="de-DE" dirty="0" err="1">
                <a:latin typeface="Arial" charset="0"/>
              </a:rPr>
              <a:t>and</a:t>
            </a:r>
            <a:r>
              <a:rPr lang="de-DE" dirty="0">
                <a:latin typeface="Arial" charset="0"/>
              </a:rPr>
              <a:t> -services </a:t>
            </a:r>
            <a:r>
              <a:rPr lang="de-DE" dirty="0"/>
              <a:t>(1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Explain</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most</a:t>
            </a:r>
            <a:r>
              <a:rPr lang="de-DE" dirty="0">
                <a:cs typeface="Arial" panose="020B0604020202020204" pitchFamily="34" charset="0"/>
              </a:rPr>
              <a:t> </a:t>
            </a:r>
            <a:r>
              <a:rPr lang="de-DE" dirty="0" err="1">
                <a:cs typeface="Arial" panose="020B0604020202020204" pitchFamily="34" charset="0"/>
              </a:rPr>
              <a:t>important</a:t>
            </a:r>
            <a:r>
              <a:rPr lang="de-DE" dirty="0">
                <a:cs typeface="Arial" panose="020B0604020202020204" pitchFamily="34" charset="0"/>
              </a:rPr>
              <a:t> </a:t>
            </a:r>
            <a:r>
              <a:rPr lang="de-DE" dirty="0" err="1">
                <a:cs typeface="Arial" panose="020B0604020202020204" pitchFamily="34" charset="0"/>
              </a:rPr>
              <a:t>products</a:t>
            </a:r>
            <a:r>
              <a:rPr lang="de-DE" dirty="0">
                <a:cs typeface="Arial" panose="020B0604020202020204" pitchFamily="34" charset="0"/>
              </a:rPr>
              <a:t> </a:t>
            </a:r>
            <a:r>
              <a:rPr lang="en-US" dirty="0">
                <a:cs typeface="Arial" panose="020B0604020202020204" pitchFamily="34" charset="0"/>
              </a:rPr>
              <a:t>or services to inspire and win/retain customers. What is the particular benefit for your target group?</a:t>
            </a:r>
          </a:p>
        </p:txBody>
      </p:sp>
      <p:sp>
        <p:nvSpPr>
          <p:cNvPr id="3" name="Foliennummernplatzhalter 2"/>
          <p:cNvSpPr>
            <a:spLocks noGrp="1"/>
          </p:cNvSpPr>
          <p:nvPr>
            <p:ph type="sldNum" sz="quarter" idx="12"/>
          </p:nvPr>
        </p:nvSpPr>
        <p:spPr/>
        <p:txBody>
          <a:bodyPr/>
          <a:lstStyle/>
          <a:p>
            <a:fld id="{3AABB519-2A53-4899-A7A5-AE02E6477770}" type="slidenum">
              <a:rPr lang="de-DE" smtClean="0"/>
              <a:t>11</a:t>
            </a:fld>
            <a:endParaRPr lang="de-DE"/>
          </a:p>
        </p:txBody>
      </p:sp>
    </p:spTree>
    <p:extLst>
      <p:ext uri="{BB962C8B-B14F-4D97-AF65-F5344CB8AC3E}">
        <p14:creationId xmlns:p14="http://schemas.microsoft.com/office/powerpoint/2010/main" val="37691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Channels </a:t>
            </a:r>
            <a:r>
              <a:rPr lang="de-DE" dirty="0"/>
              <a:t>(1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Which</a:t>
            </a:r>
            <a:r>
              <a:rPr lang="de-DE" dirty="0">
                <a:cs typeface="Arial" panose="020B0604020202020204" pitchFamily="34" charset="0"/>
              </a:rPr>
              <a:t> </a:t>
            </a:r>
            <a:r>
              <a:rPr lang="de-DE" dirty="0" err="1">
                <a:cs typeface="Arial" panose="020B0604020202020204" pitchFamily="34" charset="0"/>
              </a:rPr>
              <a:t>channels</a:t>
            </a:r>
            <a:r>
              <a:rPr lang="de-DE" dirty="0">
                <a:cs typeface="Arial" panose="020B0604020202020204" pitchFamily="34" charset="0"/>
              </a:rPr>
              <a:t>  </a:t>
            </a:r>
            <a:r>
              <a:rPr lang="de-DE" dirty="0" err="1">
                <a:cs typeface="Arial" panose="020B0604020202020204" pitchFamily="34" charset="0"/>
              </a:rPr>
              <a:t>are</a:t>
            </a:r>
            <a:r>
              <a:rPr lang="de-DE" dirty="0">
                <a:cs typeface="Arial" panose="020B0604020202020204" pitchFamily="34" charset="0"/>
              </a:rPr>
              <a:t> </a:t>
            </a:r>
            <a:r>
              <a:rPr lang="de-DE" dirty="0" err="1">
                <a:cs typeface="Arial" panose="020B0604020202020204" pitchFamily="34" charset="0"/>
              </a:rPr>
              <a:t>you</a:t>
            </a:r>
            <a:r>
              <a:rPr lang="de-DE" dirty="0">
                <a:cs typeface="Arial" panose="020B0604020202020204" pitchFamily="34" charset="0"/>
              </a:rPr>
              <a:t> </a:t>
            </a:r>
            <a:r>
              <a:rPr lang="de-DE" dirty="0" err="1">
                <a:cs typeface="Arial" panose="020B0604020202020204" pitchFamily="34" charset="0"/>
              </a:rPr>
              <a:t>using</a:t>
            </a:r>
            <a:r>
              <a:rPr lang="de-DE" dirty="0">
                <a:cs typeface="Arial" panose="020B0604020202020204" pitchFamily="34" charset="0"/>
              </a:rPr>
              <a:t>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get</a:t>
            </a:r>
            <a:r>
              <a:rPr lang="de-DE" dirty="0">
                <a:cs typeface="Arial" panose="020B0604020202020204" pitchFamily="34" charset="0"/>
              </a:rPr>
              <a:t> in </a:t>
            </a:r>
            <a:r>
              <a:rPr lang="de-DE" dirty="0" err="1">
                <a:cs typeface="Arial" panose="020B0604020202020204" pitchFamily="34" charset="0"/>
              </a:rPr>
              <a:t>touch</a:t>
            </a:r>
            <a:r>
              <a:rPr lang="de-DE" dirty="0">
                <a:cs typeface="Arial" panose="020B0604020202020204" pitchFamily="34" charset="0"/>
              </a:rPr>
              <a:t> </a:t>
            </a:r>
            <a:r>
              <a:rPr lang="de-DE" dirty="0" err="1">
                <a:cs typeface="Arial" panose="020B0604020202020204" pitchFamily="34" charset="0"/>
              </a:rPr>
              <a:t>with</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customers</a:t>
            </a:r>
            <a:r>
              <a:rPr lang="de-DE" dirty="0">
                <a:cs typeface="Arial" panose="020B0604020202020204" pitchFamily="34" charset="0"/>
              </a:rPr>
              <a:t> </a:t>
            </a:r>
            <a:r>
              <a:rPr lang="de-DE" dirty="0" err="1">
                <a:cs typeface="Arial" panose="020B0604020202020204" pitchFamily="34" charset="0"/>
              </a:rPr>
              <a:t>and</a:t>
            </a:r>
            <a:r>
              <a:rPr lang="de-DE" dirty="0">
                <a:cs typeface="Arial" panose="020B0604020202020204" pitchFamily="34" charset="0"/>
              </a:rPr>
              <a:t>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sell</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products</a:t>
            </a:r>
            <a:r>
              <a:rPr lang="de-DE" dirty="0">
                <a:cs typeface="Arial" panose="020B0604020202020204" pitchFamily="34" charset="0"/>
              </a:rPr>
              <a:t> </a:t>
            </a:r>
            <a:r>
              <a:rPr lang="de-DE" dirty="0" err="1">
                <a:cs typeface="Arial" panose="020B0604020202020204" pitchFamily="34" charset="0"/>
              </a:rPr>
              <a:t>and</a:t>
            </a:r>
            <a:r>
              <a:rPr lang="de-DE" dirty="0">
                <a:cs typeface="Arial" panose="020B0604020202020204" pitchFamily="34" charset="0"/>
              </a:rPr>
              <a:t> </a:t>
            </a:r>
            <a:r>
              <a:rPr lang="de-DE" dirty="0" err="1">
                <a:cs typeface="Arial" panose="020B0604020202020204" pitchFamily="34" charset="0"/>
              </a:rPr>
              <a:t>services</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12</a:t>
            </a:fld>
            <a:endParaRPr lang="de-DE"/>
          </a:p>
        </p:txBody>
      </p:sp>
    </p:spTree>
    <p:extLst>
      <p:ext uri="{BB962C8B-B14F-4D97-AF65-F5344CB8AC3E}">
        <p14:creationId xmlns:p14="http://schemas.microsoft.com/office/powerpoint/2010/main" val="1995458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a:t>
            </a:r>
            <a:r>
              <a:rPr lang="de-DE" dirty="0" err="1">
                <a:latin typeface="Arial" charset="0"/>
              </a:rPr>
              <a:t>Processes</a:t>
            </a:r>
            <a:r>
              <a:rPr lang="de-DE" dirty="0">
                <a:latin typeface="Arial" charset="0"/>
              </a:rPr>
              <a:t> </a:t>
            </a:r>
            <a:r>
              <a:rPr lang="de-DE" dirty="0"/>
              <a:t>(1 </a:t>
            </a:r>
            <a:r>
              <a:rPr lang="de-DE" dirty="0" err="1"/>
              <a:t>slide</a:t>
            </a:r>
            <a:r>
              <a:rPr lang="de-DE" dirty="0"/>
              <a:t>) </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Develop</a:t>
            </a:r>
            <a:r>
              <a:rPr lang="de-DE" dirty="0">
                <a:cs typeface="Arial" panose="020B0604020202020204" pitchFamily="34" charset="0"/>
              </a:rPr>
              <a:t> a </a:t>
            </a:r>
            <a:r>
              <a:rPr lang="de-DE" dirty="0" err="1">
                <a:cs typeface="Arial" panose="020B0604020202020204" pitchFamily="34" charset="0"/>
              </a:rPr>
              <a:t>process</a:t>
            </a:r>
            <a:r>
              <a:rPr lang="de-DE" dirty="0">
                <a:cs typeface="Arial" panose="020B0604020202020204" pitchFamily="34" charset="0"/>
              </a:rPr>
              <a:t> </a:t>
            </a:r>
            <a:r>
              <a:rPr lang="de-DE" dirty="0" err="1">
                <a:cs typeface="Arial" panose="020B0604020202020204" pitchFamily="34" charset="0"/>
              </a:rPr>
              <a:t>diagram</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one</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key</a:t>
            </a:r>
            <a:r>
              <a:rPr lang="de-DE" dirty="0">
                <a:cs typeface="Arial" panose="020B0604020202020204" pitchFamily="34" charset="0"/>
              </a:rPr>
              <a:t> </a:t>
            </a:r>
            <a:r>
              <a:rPr lang="de-DE" dirty="0" err="1">
                <a:cs typeface="Arial" panose="020B0604020202020204" pitchFamily="34" charset="0"/>
              </a:rPr>
              <a:t>processes</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13</a:t>
            </a:fld>
            <a:endParaRPr lang="de-DE"/>
          </a:p>
        </p:txBody>
      </p:sp>
    </p:spTree>
    <p:extLst>
      <p:ext uri="{BB962C8B-B14F-4D97-AF65-F5344CB8AC3E}">
        <p14:creationId xmlns:p14="http://schemas.microsoft.com/office/powerpoint/2010/main" val="184616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Resources </a:t>
            </a:r>
            <a:r>
              <a:rPr lang="de-DE" dirty="0"/>
              <a:t>(1 </a:t>
            </a:r>
            <a:r>
              <a:rPr lang="de-DE" dirty="0" err="1"/>
              <a:t>slide</a:t>
            </a:r>
            <a:r>
              <a:rPr lang="de-DE" dirty="0"/>
              <a:t>) </a:t>
            </a:r>
            <a:endParaRPr lang="en-US" dirty="0"/>
          </a:p>
        </p:txBody>
      </p:sp>
      <p:sp>
        <p:nvSpPr>
          <p:cNvPr id="4" name="Textfeld 3"/>
          <p:cNvSpPr txBox="1"/>
          <p:nvPr/>
        </p:nvSpPr>
        <p:spPr>
          <a:xfrm>
            <a:off x="457200" y="764704"/>
            <a:ext cx="8291264"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Describe</a:t>
            </a:r>
            <a:r>
              <a:rPr lang="de-DE" dirty="0">
                <a:cs typeface="Arial" panose="020B0604020202020204" pitchFamily="34" charset="0"/>
              </a:rPr>
              <a:t> </a:t>
            </a:r>
            <a:r>
              <a:rPr lang="de-DE" dirty="0" err="1">
                <a:cs typeface="Arial" panose="020B0604020202020204" pitchFamily="34" charset="0"/>
              </a:rPr>
              <a:t>one</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key</a:t>
            </a:r>
            <a:r>
              <a:rPr lang="de-DE" dirty="0">
                <a:cs typeface="Arial" panose="020B0604020202020204" pitchFamily="34" charset="0"/>
              </a:rPr>
              <a:t> </a:t>
            </a:r>
            <a:r>
              <a:rPr lang="de-DE" dirty="0" err="1">
                <a:cs typeface="Arial" panose="020B0604020202020204" pitchFamily="34" charset="0"/>
              </a:rPr>
              <a:t>resources</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 </a:t>
            </a:r>
            <a:r>
              <a:rPr lang="en-US" dirty="0">
                <a:cs typeface="Arial" panose="020B0604020202020204" pitchFamily="34" charset="0"/>
              </a:rPr>
              <a:t>How can you ensure that this resource is permanently available and will be developed further?</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14</a:t>
            </a:fld>
            <a:endParaRPr lang="de-DE"/>
          </a:p>
        </p:txBody>
      </p:sp>
    </p:spTree>
    <p:extLst>
      <p:ext uri="{BB962C8B-B14F-4D97-AF65-F5344CB8AC3E}">
        <p14:creationId xmlns:p14="http://schemas.microsoft.com/office/powerpoint/2010/main" val="31964449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Partners </a:t>
            </a:r>
            <a:r>
              <a:rPr lang="de-DE" dirty="0"/>
              <a:t>(1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Describe</a:t>
            </a:r>
            <a:r>
              <a:rPr lang="de-DE" dirty="0">
                <a:cs typeface="Arial" panose="020B0604020202020204" pitchFamily="34" charset="0"/>
              </a:rPr>
              <a:t> </a:t>
            </a:r>
            <a:r>
              <a:rPr lang="de-DE" dirty="0" err="1">
                <a:cs typeface="Arial" panose="020B0604020202020204" pitchFamily="34" charset="0"/>
              </a:rPr>
              <a:t>one</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key</a:t>
            </a:r>
            <a:r>
              <a:rPr lang="de-DE" dirty="0">
                <a:cs typeface="Arial" panose="020B0604020202020204" pitchFamily="34" charset="0"/>
              </a:rPr>
              <a:t> </a:t>
            </a:r>
            <a:r>
              <a:rPr lang="de-DE" dirty="0" err="1">
                <a:cs typeface="Arial" panose="020B0604020202020204" pitchFamily="34" charset="0"/>
              </a:rPr>
              <a:t>partners</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 </a:t>
            </a:r>
            <a:r>
              <a:rPr lang="en-US" dirty="0">
                <a:cs typeface="Arial" panose="020B0604020202020204" pitchFamily="34" charset="0"/>
              </a:rPr>
              <a:t>How can you ensure that this partner will cooperate with your organization? Which target conflicts might arise? </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15</a:t>
            </a:fld>
            <a:endParaRPr lang="de-DE"/>
          </a:p>
        </p:txBody>
      </p:sp>
    </p:spTree>
    <p:extLst>
      <p:ext uri="{BB962C8B-B14F-4D97-AF65-F5344CB8AC3E}">
        <p14:creationId xmlns:p14="http://schemas.microsoft.com/office/powerpoint/2010/main" val="3550349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KPI: Key Performance </a:t>
            </a:r>
            <a:r>
              <a:rPr lang="de-DE" dirty="0" err="1">
                <a:latin typeface="Arial" charset="0"/>
              </a:rPr>
              <a:t>Indicators</a:t>
            </a:r>
            <a:r>
              <a:rPr lang="de-DE" dirty="0">
                <a:latin typeface="Arial" charset="0"/>
              </a:rPr>
              <a:t> </a:t>
            </a:r>
            <a:r>
              <a:rPr lang="de-DE" dirty="0"/>
              <a:t>(1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Define</a:t>
            </a:r>
            <a:r>
              <a:rPr lang="de-DE" dirty="0">
                <a:cs typeface="Arial" panose="020B0604020202020204" pitchFamily="34" charset="0"/>
              </a:rPr>
              <a:t> </a:t>
            </a:r>
            <a:r>
              <a:rPr lang="de-DE" dirty="0" err="1">
                <a:cs typeface="Arial" panose="020B0604020202020204" pitchFamily="34" charset="0"/>
              </a:rPr>
              <a:t>and</a:t>
            </a:r>
            <a:r>
              <a:rPr lang="de-DE" dirty="0">
                <a:cs typeface="Arial" panose="020B0604020202020204" pitchFamily="34" charset="0"/>
              </a:rPr>
              <a:t> </a:t>
            </a:r>
            <a:r>
              <a:rPr lang="de-DE" dirty="0" err="1">
                <a:cs typeface="Arial" panose="020B0604020202020204" pitchFamily="34" charset="0"/>
              </a:rPr>
              <a:t>explain</a:t>
            </a:r>
            <a:r>
              <a:rPr lang="de-DE" dirty="0">
                <a:cs typeface="Arial" panose="020B0604020202020204" pitchFamily="34" charset="0"/>
              </a:rPr>
              <a:t> </a:t>
            </a:r>
            <a:r>
              <a:rPr lang="de-DE" dirty="0" err="1">
                <a:cs typeface="Arial" panose="020B0604020202020204" pitchFamily="34" charset="0"/>
              </a:rPr>
              <a:t>three</a:t>
            </a:r>
            <a:r>
              <a:rPr lang="de-DE" dirty="0">
                <a:cs typeface="Arial" panose="020B0604020202020204" pitchFamily="34" charset="0"/>
              </a:rPr>
              <a:t> KPI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measure</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success</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 </a:t>
            </a:r>
            <a:r>
              <a:rPr lang="en-US" dirty="0"/>
              <a:t>according to your mission statement and value proposition. </a:t>
            </a:r>
          </a:p>
        </p:txBody>
      </p:sp>
      <p:sp>
        <p:nvSpPr>
          <p:cNvPr id="3" name="Foliennummernplatzhalter 2"/>
          <p:cNvSpPr>
            <a:spLocks noGrp="1"/>
          </p:cNvSpPr>
          <p:nvPr>
            <p:ph type="sldNum" sz="quarter" idx="12"/>
          </p:nvPr>
        </p:nvSpPr>
        <p:spPr/>
        <p:txBody>
          <a:bodyPr/>
          <a:lstStyle/>
          <a:p>
            <a:fld id="{3AABB519-2A53-4899-A7A5-AE02E6477770}" type="slidenum">
              <a:rPr lang="de-DE" smtClean="0"/>
              <a:t>16</a:t>
            </a:fld>
            <a:endParaRPr lang="de-DE"/>
          </a:p>
        </p:txBody>
      </p:sp>
    </p:spTree>
    <p:extLst>
      <p:ext uri="{BB962C8B-B14F-4D97-AF65-F5344CB8AC3E}">
        <p14:creationId xmlns:p14="http://schemas.microsoft.com/office/powerpoint/2010/main" val="4879845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err="1">
                <a:latin typeface="Arial" charset="0"/>
              </a:rPr>
              <a:t>Social</a:t>
            </a:r>
            <a:r>
              <a:rPr lang="de-DE" dirty="0">
                <a:latin typeface="Arial" charset="0"/>
              </a:rPr>
              <a:t> </a:t>
            </a:r>
            <a:r>
              <a:rPr lang="de-DE" dirty="0" err="1">
                <a:latin typeface="Arial" charset="0"/>
              </a:rPr>
              <a:t>and</a:t>
            </a:r>
            <a:r>
              <a:rPr lang="de-DE" dirty="0">
                <a:latin typeface="Arial" charset="0"/>
              </a:rPr>
              <a:t>/</a:t>
            </a:r>
            <a:r>
              <a:rPr lang="de-DE" dirty="0" err="1">
                <a:latin typeface="Arial" charset="0"/>
              </a:rPr>
              <a:t>or</a:t>
            </a:r>
            <a:r>
              <a:rPr lang="de-DE" dirty="0">
                <a:latin typeface="Arial" charset="0"/>
              </a:rPr>
              <a:t> Environmental Impact (1 </a:t>
            </a:r>
            <a:r>
              <a:rPr lang="de-DE" dirty="0" err="1">
                <a:latin typeface="Arial" charset="0"/>
              </a:rPr>
              <a:t>slide</a:t>
            </a:r>
            <a:r>
              <a:rPr lang="de-DE" dirty="0">
                <a:latin typeface="Arial" charset="0"/>
              </a:rPr>
              <a:t>)</a:t>
            </a:r>
            <a:endParaRPr lang="en-US" dirty="0"/>
          </a:p>
        </p:txBody>
      </p:sp>
      <p:sp>
        <p:nvSpPr>
          <p:cNvPr id="4" name="Textfeld 3"/>
          <p:cNvSpPr txBox="1"/>
          <p:nvPr/>
        </p:nvSpPr>
        <p:spPr>
          <a:xfrm>
            <a:off x="457200" y="764704"/>
            <a:ext cx="8265298" cy="1831271"/>
          </a:xfrm>
          <a:prstGeom prst="rect">
            <a:avLst/>
          </a:prstGeom>
          <a:noFill/>
        </p:spPr>
        <p:txBody>
          <a:bodyPr wrap="square" rtlCol="0">
            <a:spAutoFit/>
          </a:bodyPr>
          <a:lstStyle/>
          <a:p>
            <a:pPr eaLnBrk="0" fontAlgn="base" hangingPunct="0">
              <a:spcBef>
                <a:spcPct val="0"/>
              </a:spcBef>
              <a:spcAft>
                <a:spcPts val="200"/>
              </a:spcAft>
            </a:pPr>
            <a:r>
              <a:rPr lang="de-DE" dirty="0">
                <a:cs typeface="Arial" panose="020B0604020202020204" pitchFamily="34" charset="0"/>
              </a:rPr>
              <a:t>Coming back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landscape</a:t>
            </a:r>
            <a:r>
              <a:rPr lang="de-DE" dirty="0">
                <a:cs typeface="Arial" panose="020B0604020202020204" pitchFamily="34" charset="0"/>
              </a:rPr>
              <a:t> </a:t>
            </a:r>
            <a:r>
              <a:rPr lang="de-DE" dirty="0" err="1">
                <a:cs typeface="Arial" panose="020B0604020202020204" pitchFamily="34" charset="0"/>
              </a:rPr>
              <a:t>challenge</a:t>
            </a:r>
            <a:r>
              <a:rPr lang="de-DE" dirty="0">
                <a:cs typeface="Arial" panose="020B0604020202020204" pitchFamily="34" charset="0"/>
              </a:rPr>
              <a:t> </a:t>
            </a:r>
            <a:r>
              <a:rPr lang="de-DE" dirty="0" err="1">
                <a:cs typeface="Arial" panose="020B0604020202020204" pitchFamily="34" charset="0"/>
              </a:rPr>
              <a:t>you</a:t>
            </a:r>
            <a:r>
              <a:rPr lang="de-DE" dirty="0">
                <a:cs typeface="Arial" panose="020B0604020202020204" pitchFamily="34" charset="0"/>
              </a:rPr>
              <a:t> </a:t>
            </a:r>
            <a:r>
              <a:rPr lang="de-DE" dirty="0" err="1">
                <a:cs typeface="Arial" panose="020B0604020202020204" pitchFamily="34" charset="0"/>
              </a:rPr>
              <a:t>want</a:t>
            </a:r>
            <a:r>
              <a:rPr lang="de-DE" dirty="0">
                <a:cs typeface="Arial" panose="020B0604020202020204" pitchFamily="34" charset="0"/>
              </a:rPr>
              <a:t>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address</a:t>
            </a:r>
            <a:r>
              <a:rPr lang="de-DE" dirty="0">
                <a:cs typeface="Arial" panose="020B0604020202020204" pitchFamily="34" charset="0"/>
              </a:rPr>
              <a:t>: </a:t>
            </a:r>
            <a:r>
              <a:rPr lang="de-DE" dirty="0" err="1">
                <a:cs typeface="Arial" panose="020B0604020202020204" pitchFamily="34" charset="0"/>
              </a:rPr>
              <a:t>What</a:t>
            </a:r>
            <a:r>
              <a:rPr lang="de-DE" dirty="0">
                <a:cs typeface="Arial" panose="020B0604020202020204" pitchFamily="34" charset="0"/>
              </a:rPr>
              <a:t> will </a:t>
            </a:r>
            <a:r>
              <a:rPr lang="de-DE" dirty="0" err="1">
                <a:cs typeface="Arial" panose="020B0604020202020204" pitchFamily="34" charset="0"/>
              </a:rPr>
              <a:t>be</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long</a:t>
            </a:r>
            <a:r>
              <a:rPr lang="de-DE" dirty="0">
                <a:cs typeface="Arial" panose="020B0604020202020204" pitchFamily="34" charset="0"/>
              </a:rPr>
              <a:t> </a:t>
            </a:r>
            <a:r>
              <a:rPr lang="de-DE" dirty="0" err="1">
                <a:cs typeface="Arial" panose="020B0604020202020204" pitchFamily="34" charset="0"/>
              </a:rPr>
              <a:t>term</a:t>
            </a:r>
            <a:r>
              <a:rPr lang="de-DE" dirty="0">
                <a:cs typeface="Arial" panose="020B0604020202020204" pitchFamily="34" charset="0"/>
              </a:rPr>
              <a:t> </a:t>
            </a:r>
            <a:r>
              <a:rPr lang="de-DE" dirty="0" err="1">
                <a:cs typeface="Arial" panose="020B0604020202020204" pitchFamily="34" charset="0"/>
              </a:rPr>
              <a:t>impact</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initiative?</a:t>
            </a:r>
          </a:p>
          <a:p>
            <a:pPr eaLnBrk="0" fontAlgn="base" hangingPunct="0">
              <a:spcBef>
                <a:spcPct val="0"/>
              </a:spcBef>
              <a:spcAft>
                <a:spcPts val="200"/>
              </a:spcAft>
            </a:pPr>
            <a:r>
              <a:rPr lang="de-DE" dirty="0" err="1">
                <a:cs typeface="Arial" panose="020B0604020202020204" pitchFamily="34" charset="0"/>
              </a:rPr>
              <a:t>What</a:t>
            </a:r>
            <a:r>
              <a:rPr lang="de-DE" dirty="0">
                <a:cs typeface="Arial" panose="020B0604020202020204" pitchFamily="34" charset="0"/>
              </a:rPr>
              <a:t> </a:t>
            </a:r>
            <a:r>
              <a:rPr lang="de-DE" dirty="0" err="1">
                <a:cs typeface="Arial" panose="020B0604020202020204" pitchFamily="34" charset="0"/>
              </a:rPr>
              <a:t>are</a:t>
            </a:r>
            <a:r>
              <a:rPr lang="de-DE" dirty="0">
                <a:cs typeface="Arial" panose="020B0604020202020204" pitchFamily="34" charset="0"/>
              </a:rPr>
              <a:t> relevant </a:t>
            </a:r>
            <a:r>
              <a:rPr lang="de-DE" dirty="0" err="1">
                <a:cs typeface="Arial" panose="020B0604020202020204" pitchFamily="34" charset="0"/>
              </a:rPr>
              <a:t>indicators</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success</a:t>
            </a:r>
            <a:r>
              <a:rPr lang="de-DE" dirty="0">
                <a:cs typeface="Arial" panose="020B0604020202020204" pitchFamily="34" charset="0"/>
              </a:rPr>
              <a:t>?</a:t>
            </a:r>
          </a:p>
          <a:p>
            <a:pPr eaLnBrk="0" fontAlgn="base" hangingPunct="0">
              <a:spcBef>
                <a:spcPct val="0"/>
              </a:spcBef>
              <a:spcAft>
                <a:spcPts val="200"/>
              </a:spcAft>
            </a:pPr>
            <a:r>
              <a:rPr lang="de-DE" dirty="0" err="1">
                <a:cs typeface="Arial" panose="020B0604020202020204" pitchFamily="34" charset="0"/>
              </a:rPr>
              <a:t>How</a:t>
            </a:r>
            <a:r>
              <a:rPr lang="de-DE" dirty="0">
                <a:cs typeface="Arial" panose="020B0604020202020204" pitchFamily="34" charset="0"/>
              </a:rPr>
              <a:t> do </a:t>
            </a:r>
            <a:r>
              <a:rPr lang="de-DE" dirty="0" err="1">
                <a:cs typeface="Arial" panose="020B0604020202020204" pitchFamily="34" charset="0"/>
              </a:rPr>
              <a:t>you</a:t>
            </a:r>
            <a:r>
              <a:rPr lang="de-DE" dirty="0">
                <a:cs typeface="Arial" panose="020B0604020202020204" pitchFamily="34" charset="0"/>
              </a:rPr>
              <a:t> plan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measure</a:t>
            </a:r>
            <a:r>
              <a:rPr lang="de-DE" dirty="0">
                <a:cs typeface="Arial" panose="020B0604020202020204" pitchFamily="34" charset="0"/>
              </a:rPr>
              <a:t> </a:t>
            </a:r>
            <a:r>
              <a:rPr lang="de-DE" dirty="0" err="1">
                <a:cs typeface="Arial" panose="020B0604020202020204" pitchFamily="34" charset="0"/>
              </a:rPr>
              <a:t>and</a:t>
            </a:r>
            <a:r>
              <a:rPr lang="de-DE" dirty="0">
                <a:cs typeface="Arial" panose="020B0604020202020204" pitchFamily="34" charset="0"/>
              </a:rPr>
              <a:t> </a:t>
            </a:r>
            <a:r>
              <a:rPr lang="de-DE" dirty="0" err="1">
                <a:cs typeface="Arial" panose="020B0604020202020204" pitchFamily="34" charset="0"/>
              </a:rPr>
              <a:t>report</a:t>
            </a:r>
            <a:r>
              <a:rPr lang="de-DE" dirty="0">
                <a:cs typeface="Arial" panose="020B0604020202020204" pitchFamily="34" charset="0"/>
              </a:rPr>
              <a:t> </a:t>
            </a:r>
            <a:r>
              <a:rPr lang="de-DE" dirty="0" err="1">
                <a:cs typeface="Arial" panose="020B0604020202020204" pitchFamily="34" charset="0"/>
              </a:rPr>
              <a:t>this</a:t>
            </a:r>
            <a:r>
              <a:rPr lang="de-DE" dirty="0">
                <a:cs typeface="Arial" panose="020B0604020202020204" pitchFamily="34" charset="0"/>
              </a:rPr>
              <a:t> </a:t>
            </a:r>
            <a:r>
              <a:rPr lang="de-DE" dirty="0" err="1">
                <a:cs typeface="Arial" panose="020B0604020202020204" pitchFamily="34" charset="0"/>
              </a:rPr>
              <a:t>impact</a:t>
            </a:r>
            <a:r>
              <a:rPr lang="de-DE" dirty="0">
                <a:cs typeface="Arial" panose="020B0604020202020204" pitchFamily="34" charset="0"/>
              </a:rPr>
              <a:t>? </a:t>
            </a:r>
          </a:p>
          <a:p>
            <a:pPr eaLnBrk="0" fontAlgn="base" hangingPunct="0">
              <a:spcBef>
                <a:spcPct val="0"/>
              </a:spcBef>
              <a:spcAft>
                <a:spcPts val="200"/>
              </a:spcAft>
            </a:pPr>
            <a:r>
              <a:rPr lang="de-DE" dirty="0">
                <a:cs typeface="Arial" panose="020B0604020202020204" pitchFamily="34" charset="0"/>
              </a:rPr>
              <a:t>Tell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story</a:t>
            </a:r>
            <a:r>
              <a:rPr lang="de-DE" dirty="0">
                <a:cs typeface="Arial" panose="020B0604020202020204" pitchFamily="34" charset="0"/>
              </a:rPr>
              <a:t> in </a:t>
            </a:r>
            <a:r>
              <a:rPr lang="de-DE" dirty="0" err="1">
                <a:cs typeface="Arial" panose="020B0604020202020204" pitchFamily="34" charset="0"/>
              </a:rPr>
              <a:t>brief</a:t>
            </a:r>
            <a:r>
              <a:rPr lang="de-DE" dirty="0">
                <a:cs typeface="Arial" panose="020B0604020202020204" pitchFamily="34" charset="0"/>
              </a:rPr>
              <a:t>: </a:t>
            </a:r>
            <a:r>
              <a:rPr lang="de-DE" dirty="0" err="1">
                <a:cs typeface="Arial" panose="020B0604020202020204" pitchFamily="34" charset="0"/>
              </a:rPr>
              <a:t>How</a:t>
            </a:r>
            <a:r>
              <a:rPr lang="de-DE" dirty="0">
                <a:cs typeface="Arial" panose="020B0604020202020204" pitchFamily="34" charset="0"/>
              </a:rPr>
              <a:t> will </a:t>
            </a:r>
            <a:r>
              <a:rPr lang="de-DE" dirty="0" err="1">
                <a:cs typeface="Arial" panose="020B0604020202020204" pitchFamily="34" charset="0"/>
              </a:rPr>
              <a:t>this</a:t>
            </a:r>
            <a:r>
              <a:rPr lang="de-DE" dirty="0">
                <a:cs typeface="Arial" panose="020B0604020202020204" pitchFamily="34" charset="0"/>
              </a:rPr>
              <a:t> </a:t>
            </a:r>
            <a:r>
              <a:rPr lang="de-DE" dirty="0" err="1">
                <a:cs typeface="Arial" panose="020B0604020202020204" pitchFamily="34" charset="0"/>
              </a:rPr>
              <a:t>impact</a:t>
            </a:r>
            <a:r>
              <a:rPr lang="de-DE" dirty="0">
                <a:cs typeface="Arial" panose="020B0604020202020204" pitchFamily="34" charset="0"/>
              </a:rPr>
              <a:t> </a:t>
            </a:r>
            <a:r>
              <a:rPr lang="de-DE" dirty="0" err="1">
                <a:cs typeface="Arial" panose="020B0604020202020204" pitchFamily="34" charset="0"/>
              </a:rPr>
              <a:t>solve</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landscape</a:t>
            </a:r>
            <a:r>
              <a:rPr lang="de-DE" dirty="0">
                <a:cs typeface="Arial" panose="020B0604020202020204" pitchFamily="34" charset="0"/>
              </a:rPr>
              <a:t> </a:t>
            </a:r>
            <a:r>
              <a:rPr lang="de-DE" dirty="0" err="1">
                <a:cs typeface="Arial" panose="020B0604020202020204" pitchFamily="34" charset="0"/>
              </a:rPr>
              <a:t>sustainability</a:t>
            </a:r>
            <a:r>
              <a:rPr lang="de-DE" dirty="0">
                <a:cs typeface="Arial" panose="020B0604020202020204" pitchFamily="34" charset="0"/>
              </a:rPr>
              <a:t> </a:t>
            </a:r>
            <a:r>
              <a:rPr lang="de-DE" dirty="0" err="1">
                <a:cs typeface="Arial" panose="020B0604020202020204" pitchFamily="34" charset="0"/>
              </a:rPr>
              <a:t>challenge</a:t>
            </a:r>
            <a:r>
              <a:rPr lang="de-DE" dirty="0">
                <a:cs typeface="Arial" panose="020B0604020202020204" pitchFamily="34" charset="0"/>
              </a:rPr>
              <a:t> </a:t>
            </a:r>
            <a:r>
              <a:rPr lang="de-DE" dirty="0" err="1">
                <a:cs typeface="Arial" panose="020B0604020202020204" pitchFamily="34" charset="0"/>
              </a:rPr>
              <a:t>you</a:t>
            </a:r>
            <a:r>
              <a:rPr lang="de-DE" dirty="0">
                <a:cs typeface="Arial" panose="020B0604020202020204" pitchFamily="34" charset="0"/>
              </a:rPr>
              <a:t> </a:t>
            </a:r>
            <a:r>
              <a:rPr lang="de-DE" dirty="0" err="1">
                <a:cs typeface="Arial" panose="020B0604020202020204" pitchFamily="34" charset="0"/>
              </a:rPr>
              <a:t>want</a:t>
            </a:r>
            <a:r>
              <a:rPr lang="de-DE" dirty="0">
                <a:cs typeface="Arial" panose="020B0604020202020204" pitchFamily="34" charset="0"/>
              </a:rPr>
              <a:t>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resolve</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17</a:t>
            </a:fld>
            <a:endParaRPr lang="de-DE"/>
          </a:p>
        </p:txBody>
      </p:sp>
    </p:spTree>
    <p:extLst>
      <p:ext uri="{BB962C8B-B14F-4D97-AF65-F5344CB8AC3E}">
        <p14:creationId xmlns:p14="http://schemas.microsoft.com/office/powerpoint/2010/main" val="19098607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First </a:t>
            </a:r>
            <a:r>
              <a:rPr lang="de-DE" dirty="0" err="1">
                <a:latin typeface="Arial" charset="0"/>
              </a:rPr>
              <a:t>step</a:t>
            </a:r>
            <a:r>
              <a:rPr lang="de-DE" dirty="0">
                <a:latin typeface="Arial" charset="0"/>
              </a:rPr>
              <a:t> (1 </a:t>
            </a:r>
            <a:r>
              <a:rPr lang="de-DE" dirty="0" err="1">
                <a:latin typeface="Arial" charset="0"/>
              </a:rPr>
              <a:t>slide</a:t>
            </a:r>
            <a:r>
              <a:rPr lang="de-DE" dirty="0">
                <a:latin typeface="Arial" charset="0"/>
              </a:rPr>
              <a:t>)</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What</a:t>
            </a:r>
            <a:r>
              <a:rPr lang="de-DE" dirty="0">
                <a:cs typeface="Arial" panose="020B0604020202020204" pitchFamily="34" charset="0"/>
              </a:rPr>
              <a:t> </a:t>
            </a:r>
            <a:r>
              <a:rPr lang="de-DE" dirty="0" err="1">
                <a:cs typeface="Arial" panose="020B0604020202020204" pitchFamily="34" charset="0"/>
              </a:rPr>
              <a:t>is</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first</a:t>
            </a:r>
            <a:r>
              <a:rPr lang="de-DE" dirty="0">
                <a:cs typeface="Arial" panose="020B0604020202020204" pitchFamily="34" charset="0"/>
              </a:rPr>
              <a:t> </a:t>
            </a:r>
            <a:r>
              <a:rPr lang="de-DE" dirty="0" err="1">
                <a:cs typeface="Arial" panose="020B0604020202020204" pitchFamily="34" charset="0"/>
              </a:rPr>
              <a:t>step</a:t>
            </a:r>
            <a:r>
              <a:rPr lang="de-DE" dirty="0">
                <a:cs typeface="Arial" panose="020B0604020202020204" pitchFamily="34" charset="0"/>
              </a:rPr>
              <a:t> </a:t>
            </a:r>
            <a:r>
              <a:rPr lang="de-DE" dirty="0" err="1">
                <a:cs typeface="Arial" panose="020B0604020202020204" pitchFamily="34" charset="0"/>
              </a:rPr>
              <a:t>towards</a:t>
            </a:r>
            <a:r>
              <a:rPr lang="de-DE" dirty="0">
                <a:cs typeface="Arial" panose="020B0604020202020204" pitchFamily="34" charset="0"/>
              </a:rPr>
              <a:t> </a:t>
            </a:r>
            <a:r>
              <a:rPr lang="de-DE" dirty="0" err="1">
                <a:cs typeface="Arial" panose="020B0604020202020204" pitchFamily="34" charset="0"/>
              </a:rPr>
              <a:t>implementing</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vision</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18</a:t>
            </a:fld>
            <a:endParaRPr lang="de-DE"/>
          </a:p>
        </p:txBody>
      </p:sp>
    </p:spTree>
    <p:extLst>
      <p:ext uri="{BB962C8B-B14F-4D97-AF65-F5344CB8AC3E}">
        <p14:creationId xmlns:p14="http://schemas.microsoft.com/office/powerpoint/2010/main" val="25327172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r>
              <a:rPr lang="de-DE" sz="2400" b="1" dirty="0"/>
              <a:t>Annex</a:t>
            </a:r>
          </a:p>
          <a:p>
            <a:r>
              <a:rPr lang="de-DE" dirty="0" err="1"/>
              <a:t>Supporting</a:t>
            </a:r>
            <a:r>
              <a:rPr lang="de-DE" dirty="0"/>
              <a:t> material: </a:t>
            </a:r>
            <a:r>
              <a:rPr lang="de-DE" dirty="0" err="1"/>
              <a:t>Social</a:t>
            </a:r>
            <a:r>
              <a:rPr lang="de-DE" dirty="0"/>
              <a:t> Business Model </a:t>
            </a:r>
            <a:r>
              <a:rPr lang="de-DE" dirty="0" err="1"/>
              <a:t>Canvas</a:t>
            </a:r>
            <a:r>
              <a:rPr lang="de-DE" dirty="0"/>
              <a:t> </a:t>
            </a:r>
            <a:r>
              <a:rPr lang="de-DE" dirty="0" err="1"/>
              <a:t>with</a:t>
            </a:r>
            <a:r>
              <a:rPr lang="de-DE" dirty="0"/>
              <a:t> </a:t>
            </a:r>
            <a:r>
              <a:rPr lang="de-DE" dirty="0" err="1"/>
              <a:t>explantory</a:t>
            </a:r>
            <a:r>
              <a:rPr lang="de-DE" dirty="0"/>
              <a:t> </a:t>
            </a:r>
            <a:r>
              <a:rPr lang="de-DE" dirty="0" err="1"/>
              <a:t>notes</a:t>
            </a:r>
            <a:endParaRPr lang="de-DE" dirty="0"/>
          </a:p>
          <a:p>
            <a:r>
              <a:rPr lang="de-DE" dirty="0" err="1"/>
              <a:t>Supporting</a:t>
            </a:r>
            <a:r>
              <a:rPr lang="de-DE" dirty="0"/>
              <a:t> </a:t>
            </a:r>
            <a:r>
              <a:rPr lang="de-DE" dirty="0" err="1"/>
              <a:t>materis</a:t>
            </a:r>
            <a:r>
              <a:rPr lang="de-DE" dirty="0"/>
              <a:t>: </a:t>
            </a:r>
            <a:r>
              <a:rPr lang="de-DE" dirty="0" err="1"/>
              <a:t>Good</a:t>
            </a:r>
            <a:r>
              <a:rPr lang="de-DE" dirty="0"/>
              <a:t> </a:t>
            </a:r>
            <a:r>
              <a:rPr lang="de-DE" dirty="0" err="1"/>
              <a:t>practice</a:t>
            </a:r>
            <a:r>
              <a:rPr lang="de-DE" dirty="0"/>
              <a:t> </a:t>
            </a:r>
            <a:r>
              <a:rPr lang="de-DE" dirty="0" err="1"/>
              <a:t>of</a:t>
            </a:r>
            <a:r>
              <a:rPr lang="de-DE" dirty="0"/>
              <a:t> </a:t>
            </a:r>
            <a:r>
              <a:rPr lang="de-DE" dirty="0" err="1"/>
              <a:t>completed</a:t>
            </a:r>
            <a:r>
              <a:rPr lang="de-DE" dirty="0"/>
              <a:t> </a:t>
            </a:r>
            <a:r>
              <a:rPr lang="de-DE" dirty="0" err="1"/>
              <a:t>Social</a:t>
            </a:r>
            <a:r>
              <a:rPr lang="de-DE" dirty="0"/>
              <a:t> Business Model </a:t>
            </a:r>
            <a:r>
              <a:rPr lang="de-DE" dirty="0" err="1"/>
              <a:t>Canvas</a:t>
            </a:r>
            <a:endParaRPr lang="de-DE" dirty="0"/>
          </a:p>
          <a:p>
            <a:r>
              <a:rPr lang="de-DE" dirty="0"/>
              <a:t>Materials </a:t>
            </a:r>
            <a:r>
              <a:rPr lang="de-DE" dirty="0" err="1"/>
              <a:t>discussed</a:t>
            </a:r>
            <a:r>
              <a:rPr lang="de-DE" dirty="0"/>
              <a:t> in </a:t>
            </a:r>
            <a:r>
              <a:rPr lang="de-DE" dirty="0" err="1"/>
              <a:t>class</a:t>
            </a:r>
            <a:r>
              <a:rPr lang="de-DE" dirty="0"/>
              <a:t>: https://ilias.hfwu.de/goto.php?target=cat_40967&amp;client_id=hfwu</a:t>
            </a:r>
            <a:br>
              <a:rPr lang="de-DE" dirty="0"/>
            </a:br>
            <a:endParaRPr lang="de-DE" dirty="0"/>
          </a:p>
        </p:txBody>
      </p:sp>
      <p:sp>
        <p:nvSpPr>
          <p:cNvPr id="4" name="Foliennummernplatzhalter 3"/>
          <p:cNvSpPr>
            <a:spLocks noGrp="1"/>
          </p:cNvSpPr>
          <p:nvPr>
            <p:ph type="sldNum" sz="quarter" idx="12"/>
          </p:nvPr>
        </p:nvSpPr>
        <p:spPr/>
        <p:txBody>
          <a:bodyPr/>
          <a:lstStyle/>
          <a:p>
            <a:fld id="{3AABB519-2A53-4899-A7A5-AE02E6477770}" type="slidenum">
              <a:rPr lang="de-DE" smtClean="0"/>
              <a:t>19</a:t>
            </a:fld>
            <a:endParaRPr lang="de-DE"/>
          </a:p>
        </p:txBody>
      </p:sp>
    </p:spTree>
    <p:extLst>
      <p:ext uri="{BB962C8B-B14F-4D97-AF65-F5344CB8AC3E}">
        <p14:creationId xmlns:p14="http://schemas.microsoft.com/office/powerpoint/2010/main" val="852031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tertitel 4"/>
          <p:cNvSpPr>
            <a:spLocks noGrp="1"/>
          </p:cNvSpPr>
          <p:nvPr>
            <p:ph type="subTitle" idx="1"/>
          </p:nvPr>
        </p:nvSpPr>
        <p:spPr>
          <a:xfrm>
            <a:off x="539552" y="322608"/>
            <a:ext cx="8064896" cy="5698680"/>
          </a:xfrm>
        </p:spPr>
        <p:txBody>
          <a:bodyPr>
            <a:normAutofit fontScale="92500" lnSpcReduction="20000"/>
          </a:bodyPr>
          <a:lstStyle/>
          <a:p>
            <a:pPr algn="l"/>
            <a:r>
              <a:rPr lang="en-US" sz="2000" b="1" dirty="0">
                <a:solidFill>
                  <a:schemeClr val="tx1"/>
                </a:solidFill>
              </a:rPr>
              <a:t>Template for Assignment 3 – Landscape System Modeling</a:t>
            </a:r>
          </a:p>
          <a:p>
            <a:pPr algn="l"/>
            <a:endParaRPr lang="de-DE" sz="1800" dirty="0">
              <a:solidFill>
                <a:schemeClr val="tx1"/>
              </a:solidFill>
            </a:endParaRPr>
          </a:p>
          <a:p>
            <a:pPr algn="l"/>
            <a:r>
              <a:rPr lang="de-DE" sz="1800" dirty="0">
                <a:solidFill>
                  <a:schemeClr val="tx1"/>
                </a:solidFill>
              </a:rPr>
              <a:t>This </a:t>
            </a:r>
            <a:r>
              <a:rPr lang="de-DE" sz="1800" dirty="0" err="1">
                <a:solidFill>
                  <a:schemeClr val="tx1"/>
                </a:solidFill>
              </a:rPr>
              <a:t>template</a:t>
            </a:r>
            <a:r>
              <a:rPr lang="de-DE" sz="1800" dirty="0">
                <a:solidFill>
                  <a:schemeClr val="tx1"/>
                </a:solidFill>
              </a:rPr>
              <a:t> </a:t>
            </a:r>
            <a:r>
              <a:rPr lang="de-DE" sz="1800" dirty="0" err="1">
                <a:solidFill>
                  <a:schemeClr val="tx1"/>
                </a:solidFill>
              </a:rPr>
              <a:t>supports</a:t>
            </a:r>
            <a:r>
              <a:rPr lang="de-DE" sz="1800" dirty="0">
                <a:solidFill>
                  <a:schemeClr val="tx1"/>
                </a:solidFill>
              </a:rPr>
              <a:t> </a:t>
            </a:r>
            <a:r>
              <a:rPr lang="de-DE" sz="1800" dirty="0" err="1">
                <a:solidFill>
                  <a:schemeClr val="tx1"/>
                </a:solidFill>
              </a:rPr>
              <a:t>your</a:t>
            </a:r>
            <a:r>
              <a:rPr lang="de-DE" sz="1800" dirty="0">
                <a:solidFill>
                  <a:schemeClr val="tx1"/>
                </a:solidFill>
              </a:rPr>
              <a:t> final </a:t>
            </a:r>
            <a:r>
              <a:rPr lang="de-DE" sz="1800" dirty="0" err="1">
                <a:solidFill>
                  <a:schemeClr val="tx1"/>
                </a:solidFill>
              </a:rPr>
              <a:t>presentation</a:t>
            </a:r>
            <a:r>
              <a:rPr lang="de-DE" sz="1800" dirty="0">
                <a:solidFill>
                  <a:schemeClr val="tx1"/>
                </a:solidFill>
              </a:rPr>
              <a:t> </a:t>
            </a:r>
            <a:r>
              <a:rPr lang="de-DE" sz="1800" dirty="0" err="1">
                <a:solidFill>
                  <a:schemeClr val="tx1"/>
                </a:solidFill>
              </a:rPr>
              <a:t>for</a:t>
            </a:r>
            <a:r>
              <a:rPr lang="de-DE" sz="1800" dirty="0">
                <a:solidFill>
                  <a:schemeClr val="tx1"/>
                </a:solidFill>
              </a:rPr>
              <a:t> </a:t>
            </a:r>
            <a:r>
              <a:rPr lang="de-DE" sz="1800" dirty="0" err="1">
                <a:solidFill>
                  <a:schemeClr val="tx1"/>
                </a:solidFill>
              </a:rPr>
              <a:t>the</a:t>
            </a:r>
            <a:r>
              <a:rPr lang="de-DE" sz="1800" dirty="0">
                <a:solidFill>
                  <a:schemeClr val="tx1"/>
                </a:solidFill>
              </a:rPr>
              <a:t> TELOS </a:t>
            </a:r>
            <a:r>
              <a:rPr lang="de-DE" sz="1800" dirty="0" err="1">
                <a:solidFill>
                  <a:schemeClr val="tx1"/>
                </a:solidFill>
              </a:rPr>
              <a:t>seminar</a:t>
            </a:r>
            <a:r>
              <a:rPr lang="de-DE" sz="1800" dirty="0">
                <a:solidFill>
                  <a:schemeClr val="tx1"/>
                </a:solidFill>
              </a:rPr>
              <a:t>.</a:t>
            </a:r>
          </a:p>
          <a:p>
            <a:pPr algn="l"/>
            <a:r>
              <a:rPr lang="en-US" sz="1800" dirty="0">
                <a:solidFill>
                  <a:schemeClr val="tx1"/>
                </a:solidFill>
              </a:rPr>
              <a:t>It is just a content framework. Feel free to give it your personal identity and layout. </a:t>
            </a:r>
          </a:p>
          <a:p>
            <a:pPr algn="l"/>
            <a:endParaRPr lang="en-US" sz="1800" dirty="0">
              <a:solidFill>
                <a:schemeClr val="tx1"/>
              </a:solidFill>
            </a:endParaRPr>
          </a:p>
          <a:p>
            <a:pPr algn="l"/>
            <a:r>
              <a:rPr lang="en-US" sz="1800" dirty="0">
                <a:solidFill>
                  <a:schemeClr val="tx1"/>
                </a:solidFill>
              </a:rPr>
              <a:t>The assignment itself is described in detail on the TELOS website:</a:t>
            </a:r>
          </a:p>
          <a:p>
            <a:pPr algn="l"/>
            <a:r>
              <a:rPr lang="de-DE" sz="1500" dirty="0">
                <a:solidFill>
                  <a:schemeClr val="tx1"/>
                </a:solidFill>
                <a:hlinkClick r:id="rId3"/>
              </a:rPr>
              <a:t>https://telos.hfwu.de/index.php?title=TELOS_Assignment_3:_Landscape_System_Modeling_(2024-25)</a:t>
            </a:r>
            <a:endParaRPr lang="de-DE" sz="1500" dirty="0">
              <a:solidFill>
                <a:schemeClr val="tx1"/>
              </a:solidFill>
            </a:endParaRPr>
          </a:p>
          <a:p>
            <a:pPr algn="l"/>
            <a:endParaRPr lang="de-DE" sz="1800" dirty="0">
              <a:solidFill>
                <a:schemeClr val="tx1"/>
              </a:solidFill>
            </a:endParaRPr>
          </a:p>
          <a:p>
            <a:pPr algn="l"/>
            <a:r>
              <a:rPr lang="de-DE" sz="1800" dirty="0" err="1">
                <a:solidFill>
                  <a:schemeClr val="tx1"/>
                </a:solidFill>
              </a:rPr>
              <a:t>We</a:t>
            </a:r>
            <a:r>
              <a:rPr lang="de-DE" sz="1800" dirty="0">
                <a:solidFill>
                  <a:schemeClr val="tx1"/>
                </a:solidFill>
              </a:rPr>
              <a:t> </a:t>
            </a:r>
            <a:r>
              <a:rPr lang="de-DE" sz="1800" dirty="0" err="1">
                <a:solidFill>
                  <a:schemeClr val="tx1"/>
                </a:solidFill>
              </a:rPr>
              <a:t>expect</a:t>
            </a:r>
            <a:r>
              <a:rPr lang="de-DE" sz="1800" dirty="0">
                <a:solidFill>
                  <a:schemeClr val="tx1"/>
                </a:solidFill>
              </a:rPr>
              <a:t> </a:t>
            </a:r>
            <a:r>
              <a:rPr lang="de-DE" sz="1800" dirty="0" err="1">
                <a:solidFill>
                  <a:schemeClr val="tx1"/>
                </a:solidFill>
              </a:rPr>
              <a:t>the</a:t>
            </a:r>
            <a:r>
              <a:rPr lang="de-DE" sz="1800" dirty="0">
                <a:solidFill>
                  <a:schemeClr val="tx1"/>
                </a:solidFill>
              </a:rPr>
              <a:t> </a:t>
            </a:r>
            <a:r>
              <a:rPr lang="de-DE" sz="1800" dirty="0" err="1">
                <a:solidFill>
                  <a:schemeClr val="tx1"/>
                </a:solidFill>
              </a:rPr>
              <a:t>following</a:t>
            </a:r>
            <a:r>
              <a:rPr lang="de-DE" sz="1800" dirty="0">
                <a:solidFill>
                  <a:schemeClr val="tx1"/>
                </a:solidFill>
              </a:rPr>
              <a:t> </a:t>
            </a:r>
            <a:r>
              <a:rPr lang="de-DE" sz="1800" dirty="0" err="1">
                <a:solidFill>
                  <a:schemeClr val="tx1"/>
                </a:solidFill>
              </a:rPr>
              <a:t>content</a:t>
            </a:r>
            <a:endParaRPr lang="de-DE" sz="1800" dirty="0">
              <a:solidFill>
                <a:schemeClr val="tx1"/>
              </a:solidFill>
            </a:endParaRPr>
          </a:p>
          <a:p>
            <a:pPr marL="285750" indent="-285750" algn="l">
              <a:buFont typeface="Arial" panose="020B0604020202020204" pitchFamily="34" charset="0"/>
              <a:buChar char="•"/>
            </a:pPr>
            <a:r>
              <a:rPr lang="en-US" sz="1800" dirty="0">
                <a:solidFill>
                  <a:schemeClr val="tx1"/>
                </a:solidFill>
              </a:rPr>
              <a:t>A brief </a:t>
            </a:r>
            <a:r>
              <a:rPr lang="en-US" sz="1800" b="1" dirty="0">
                <a:solidFill>
                  <a:schemeClr val="tx1"/>
                </a:solidFill>
              </a:rPr>
              <a:t>introduction to the local landscape sustainability challenge </a:t>
            </a:r>
            <a:r>
              <a:rPr lang="en-US" sz="1800" dirty="0">
                <a:solidFill>
                  <a:schemeClr val="tx1"/>
                </a:solidFill>
              </a:rPr>
              <a:t>you want to address by your system design (result of your system analysis, assignment 2)</a:t>
            </a:r>
          </a:p>
          <a:p>
            <a:pPr marL="285750" indent="-285750" algn="l">
              <a:buFont typeface="Arial" panose="020B0604020202020204" pitchFamily="34" charset="0"/>
              <a:buChar char="•"/>
            </a:pPr>
            <a:r>
              <a:rPr lang="en-US" sz="1800" dirty="0">
                <a:solidFill>
                  <a:schemeClr val="tx1"/>
                </a:solidFill>
              </a:rPr>
              <a:t>A </a:t>
            </a:r>
            <a:r>
              <a:rPr lang="en-US" sz="1800" b="1" dirty="0">
                <a:solidFill>
                  <a:schemeClr val="tx1"/>
                </a:solidFill>
              </a:rPr>
              <a:t>spatially-explicit translation of your vision </a:t>
            </a:r>
            <a:r>
              <a:rPr lang="en-US" sz="1800" dirty="0">
                <a:solidFill>
                  <a:schemeClr val="tx1"/>
                </a:solidFill>
              </a:rPr>
              <a:t>to your local landscape context, for example in the form of a creative &amp; visionary master plan.</a:t>
            </a:r>
          </a:p>
          <a:p>
            <a:pPr marL="285750" indent="-285750" algn="l">
              <a:buFont typeface="Arial" panose="020B0604020202020204" pitchFamily="34" charset="0"/>
              <a:buChar char="•"/>
            </a:pPr>
            <a:r>
              <a:rPr lang="en-US" sz="1800" dirty="0">
                <a:solidFill>
                  <a:schemeClr val="tx1"/>
                </a:solidFill>
              </a:rPr>
              <a:t>A </a:t>
            </a:r>
            <a:r>
              <a:rPr lang="en-US" sz="1800" b="1" dirty="0">
                <a:solidFill>
                  <a:schemeClr val="tx1"/>
                </a:solidFill>
              </a:rPr>
              <a:t>social business model canvas </a:t>
            </a:r>
            <a:r>
              <a:rPr lang="en-US" sz="1800" dirty="0">
                <a:solidFill>
                  <a:schemeClr val="tx1"/>
                </a:solidFill>
              </a:rPr>
              <a:t>that explains how you are going to establish an innovative approach in your landscape. This may take the form of new product, a new service, a new cooperation model or whatever variant of those.</a:t>
            </a:r>
          </a:p>
          <a:p>
            <a:pPr marL="285750" indent="-285750" algn="l">
              <a:buFont typeface="Arial" panose="020B0604020202020204" pitchFamily="34" charset="0"/>
              <a:buChar char="•"/>
            </a:pPr>
            <a:r>
              <a:rPr lang="en-US" sz="1800" dirty="0">
                <a:solidFill>
                  <a:schemeClr val="tx1"/>
                </a:solidFill>
              </a:rPr>
              <a:t>A </a:t>
            </a:r>
            <a:r>
              <a:rPr lang="en-US" sz="1800" b="1" dirty="0">
                <a:solidFill>
                  <a:schemeClr val="tx1"/>
                </a:solidFill>
              </a:rPr>
              <a:t>critical evaluation </a:t>
            </a:r>
            <a:r>
              <a:rPr lang="en-US" sz="1800" dirty="0">
                <a:solidFill>
                  <a:schemeClr val="tx1"/>
                </a:solidFill>
              </a:rPr>
              <a:t>of the potential impact of your innovation.</a:t>
            </a:r>
          </a:p>
          <a:p>
            <a:pPr algn="l"/>
            <a:endParaRPr lang="en-US" sz="1800" dirty="0">
              <a:solidFill>
                <a:schemeClr val="tx1"/>
              </a:solidFill>
            </a:endParaRPr>
          </a:p>
          <a:p>
            <a:pPr algn="l"/>
            <a:r>
              <a:rPr lang="en-US" sz="1800" dirty="0">
                <a:solidFill>
                  <a:schemeClr val="tx1"/>
                </a:solidFill>
              </a:rPr>
              <a:t>This template may help you to prepare your presentation.</a:t>
            </a:r>
          </a:p>
          <a:p>
            <a:pPr algn="l"/>
            <a:endParaRPr lang="en-US" sz="1800" dirty="0">
              <a:solidFill>
                <a:schemeClr val="tx1"/>
              </a:solidFill>
            </a:endParaRPr>
          </a:p>
          <a:p>
            <a:pPr marL="285750" indent="-285750" algn="l">
              <a:buFont typeface="Arial" panose="020B0604020202020204" pitchFamily="34" charset="0"/>
              <a:buChar char="•"/>
            </a:pPr>
            <a:r>
              <a:rPr lang="de-DE" sz="1800" dirty="0" err="1">
                <a:solidFill>
                  <a:schemeClr val="tx1"/>
                </a:solidFill>
              </a:rPr>
              <a:t>Presentation</a:t>
            </a:r>
            <a:r>
              <a:rPr lang="de-DE" sz="1800" dirty="0">
                <a:solidFill>
                  <a:schemeClr val="tx1"/>
                </a:solidFill>
              </a:rPr>
              <a:t> time: </a:t>
            </a:r>
            <a:r>
              <a:rPr lang="de-DE" sz="1800" dirty="0" err="1">
                <a:solidFill>
                  <a:schemeClr val="tx1"/>
                </a:solidFill>
              </a:rPr>
              <a:t>January</a:t>
            </a:r>
            <a:r>
              <a:rPr lang="de-DE" sz="1800" dirty="0">
                <a:solidFill>
                  <a:schemeClr val="tx1"/>
                </a:solidFill>
              </a:rPr>
              <a:t> 20, 2025, 16 00 – 17 30 CET</a:t>
            </a:r>
          </a:p>
          <a:p>
            <a:pPr marL="285750" indent="-285750" algn="l">
              <a:buFont typeface="Arial" panose="020B0604020202020204" pitchFamily="34" charset="0"/>
              <a:buChar char="•"/>
            </a:pPr>
            <a:r>
              <a:rPr lang="de-DE" sz="1800" dirty="0">
                <a:solidFill>
                  <a:schemeClr val="tx1"/>
                </a:solidFill>
              </a:rPr>
              <a:t>Submission: </a:t>
            </a:r>
            <a:r>
              <a:rPr lang="de-DE" sz="1800" dirty="0" err="1">
                <a:solidFill>
                  <a:schemeClr val="tx1"/>
                </a:solidFill>
              </a:rPr>
              <a:t>January</a:t>
            </a:r>
            <a:r>
              <a:rPr lang="de-DE" sz="1800" dirty="0">
                <a:solidFill>
                  <a:schemeClr val="tx1"/>
                </a:solidFill>
              </a:rPr>
              <a:t> 20, 2025, 23 55 CET</a:t>
            </a:r>
            <a:endParaRPr lang="de-DE" sz="1800" dirty="0"/>
          </a:p>
        </p:txBody>
      </p:sp>
      <p:sp>
        <p:nvSpPr>
          <p:cNvPr id="2" name="Foliennummernplatzhalter 1"/>
          <p:cNvSpPr>
            <a:spLocks noGrp="1"/>
          </p:cNvSpPr>
          <p:nvPr>
            <p:ph type="sldNum" sz="quarter" idx="12"/>
          </p:nvPr>
        </p:nvSpPr>
        <p:spPr/>
        <p:txBody>
          <a:bodyPr/>
          <a:lstStyle/>
          <a:p>
            <a:fld id="{3AABB519-2A53-4899-A7A5-AE02E6477770}" type="slidenum">
              <a:rPr lang="de-DE" smtClean="0"/>
              <a:t>2</a:t>
            </a:fld>
            <a:endParaRPr lang="de-DE"/>
          </a:p>
        </p:txBody>
      </p:sp>
    </p:spTree>
    <p:extLst>
      <p:ext uri="{BB962C8B-B14F-4D97-AF65-F5344CB8AC3E}">
        <p14:creationId xmlns:p14="http://schemas.microsoft.com/office/powerpoint/2010/main" val="1042804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bwMode="auto">
          <a:xfrm>
            <a:off x="-7997" y="1277100"/>
            <a:ext cx="9129300" cy="6316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de-DE" sz="1200" b="1" i="0" u="none" strike="noStrike" cap="none" normalizeH="0" baseline="0" dirty="0">
                <a:ln>
                  <a:noFill/>
                </a:ln>
                <a:effectLst/>
                <a:latin typeface="Arial" charset="0"/>
              </a:rPr>
              <a:t>Mission Statement: </a:t>
            </a:r>
            <a:r>
              <a:rPr lang="en-US" sz="1100" dirty="0">
                <a:latin typeface="Arial" panose="020B0604020202020204" pitchFamily="34" charset="0"/>
                <a:cs typeface="Arial" panose="020B0604020202020204" pitchFamily="34" charset="0"/>
              </a:rPr>
              <a:t>company's purpose as a way of unifying the organization. A combination of what your business or nonprofit does and how and why it does it, expressed in a way that encapsulates the values that are important to you. Example: “Fair Collection”: We employ disadvantaged people in developing countries. Together we create and sell jewelry - providing dignified wages and holistic social programs.</a:t>
            </a:r>
            <a:endParaRPr kumimoji="0" lang="de-DE" sz="1100" i="0" u="none" strike="noStrike" cap="none" normalizeH="0" baseline="0" dirty="0">
              <a:ln>
                <a:noFill/>
              </a:ln>
              <a:effectLst/>
              <a:latin typeface="Arial" charset="0"/>
            </a:endParaRPr>
          </a:p>
        </p:txBody>
      </p:sp>
      <p:sp>
        <p:nvSpPr>
          <p:cNvPr id="6" name="Rechteck 5"/>
          <p:cNvSpPr/>
          <p:nvPr/>
        </p:nvSpPr>
        <p:spPr bwMode="auto">
          <a:xfrm>
            <a:off x="-7997" y="1913764"/>
            <a:ext cx="1656895" cy="308566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200"/>
              </a:spcAft>
              <a:buClrTx/>
              <a:buSzTx/>
              <a:buFontTx/>
              <a:buNone/>
              <a:tabLst/>
            </a:pPr>
            <a:r>
              <a:rPr lang="de-DE" sz="1200" b="1" dirty="0">
                <a:latin typeface="Arial" charset="0"/>
              </a:rPr>
              <a:t>Key-Partners</a:t>
            </a:r>
          </a:p>
          <a:p>
            <a:pPr marL="72000" indent="-72000" eaLnBrk="0" hangingPunct="0">
              <a:spcBef>
                <a:spcPts val="600"/>
              </a:spcBef>
              <a:spcAft>
                <a:spcPts val="200"/>
              </a:spcAft>
              <a:buFont typeface="Arial" panose="020B0604020202020204" pitchFamily="34" charset="0"/>
              <a:buChar char="•"/>
            </a:pPr>
            <a:r>
              <a:rPr lang="en-US" sz="1100" dirty="0">
                <a:latin typeface="Arial" charset="0"/>
              </a:rPr>
              <a:t>Which partners, who are not in the direct sphere of influence of the company are important for the success?</a:t>
            </a:r>
          </a:p>
          <a:p>
            <a:pPr marL="72000" indent="-72000" eaLnBrk="0" hangingPunct="0">
              <a:spcBef>
                <a:spcPts val="600"/>
              </a:spcBef>
              <a:spcAft>
                <a:spcPts val="200"/>
              </a:spcAft>
              <a:buFont typeface="Arial" panose="020B0604020202020204" pitchFamily="34" charset="0"/>
              <a:buChar char="•"/>
            </a:pPr>
            <a:r>
              <a:rPr lang="en-US" sz="1100" dirty="0">
                <a:latin typeface="Arial" charset="0"/>
              </a:rPr>
              <a:t>Examples: central suppliers, advertising online platform, municipality, donators, politicians, … </a:t>
            </a: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p:txBody>
      </p:sp>
      <p:sp>
        <p:nvSpPr>
          <p:cNvPr id="7" name="Rechteck 6"/>
          <p:cNvSpPr/>
          <p:nvPr/>
        </p:nvSpPr>
        <p:spPr bwMode="auto">
          <a:xfrm>
            <a:off x="1653598" y="1913767"/>
            <a:ext cx="1817141" cy="159260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600"/>
              </a:spcAft>
              <a:buClrTx/>
              <a:buSzTx/>
              <a:buFontTx/>
              <a:buNone/>
              <a:tabLst/>
            </a:pPr>
            <a:r>
              <a:rPr kumimoji="0" lang="de-DE" sz="1200" b="1" i="0" u="none" strike="noStrike" cap="none" normalizeH="0" baseline="0" dirty="0">
                <a:ln>
                  <a:noFill/>
                </a:ln>
                <a:effectLst/>
                <a:latin typeface="Arial" charset="0"/>
              </a:rPr>
              <a:t>Key </a:t>
            </a:r>
            <a:r>
              <a:rPr kumimoji="0" lang="de-DE" sz="1200" b="1" i="0" u="none" strike="noStrike" cap="none" normalizeH="0" baseline="0" dirty="0" err="1">
                <a:ln>
                  <a:noFill/>
                </a:ln>
                <a:effectLst/>
                <a:latin typeface="Arial" charset="0"/>
              </a:rPr>
              <a:t>Processes</a:t>
            </a:r>
            <a:r>
              <a:rPr kumimoji="0" lang="de-DE" sz="1200" b="1" i="0" u="none" strike="noStrike" cap="none" normalizeH="0" baseline="0" dirty="0">
                <a:ln>
                  <a:noFill/>
                </a:ln>
                <a:effectLst/>
                <a:latin typeface="Arial" charset="0"/>
              </a:rPr>
              <a:t> </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Which processes are of central importance for the value creation of the company?</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Examples: recruiting, training &amp; education, crowd funding, </a:t>
            </a:r>
            <a:endParaRPr kumimoji="0" lang="de-DE" sz="12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11" name="Rechteck 10"/>
          <p:cNvSpPr/>
          <p:nvPr/>
        </p:nvSpPr>
        <p:spPr bwMode="auto">
          <a:xfrm>
            <a:off x="-5023" y="5000383"/>
            <a:ext cx="4578486" cy="6080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kumimoji="0" lang="de-DE" sz="1100" b="1" i="0" u="none" strike="noStrike" cap="none" normalizeH="0" baseline="0" dirty="0" err="1">
                <a:ln>
                  <a:noFill/>
                </a:ln>
                <a:effectLst/>
                <a:latin typeface="Arial" charset="0"/>
              </a:rPr>
              <a:t>Cost</a:t>
            </a:r>
            <a:r>
              <a:rPr kumimoji="0" lang="de-DE" sz="1100" b="1" i="0" u="none" strike="noStrike" cap="none" normalizeH="0" dirty="0">
                <a:ln>
                  <a:noFill/>
                </a:ln>
                <a:effectLst/>
                <a:latin typeface="Arial" charset="0"/>
              </a:rPr>
              <a:t> </a:t>
            </a:r>
            <a:r>
              <a:rPr lang="de-DE" sz="1100" b="1" dirty="0" err="1">
                <a:latin typeface="Arial" charset="0"/>
              </a:rPr>
              <a:t>d</a:t>
            </a:r>
            <a:r>
              <a:rPr kumimoji="0" lang="de-DE" sz="1100" b="1" i="0" u="none" strike="noStrike" cap="none" normalizeH="0" baseline="0" dirty="0" err="1">
                <a:ln>
                  <a:noFill/>
                </a:ln>
                <a:effectLst/>
                <a:latin typeface="Arial" charset="0"/>
              </a:rPr>
              <a:t>rivers</a:t>
            </a:r>
            <a:r>
              <a:rPr lang="de-DE" sz="1100" b="1" dirty="0">
                <a:latin typeface="Arial" charset="0"/>
              </a:rPr>
              <a:t>: </a:t>
            </a:r>
            <a:r>
              <a:rPr lang="en-US" sz="1100" dirty="0">
                <a:latin typeface="Arial" charset="0"/>
              </a:rPr>
              <a:t>What are the most important cost items? Which ones have a strong dynamic? Which ones can be decisively influenced? (raw material, rent, online marketing, personnel, interest, ...)</a:t>
            </a:r>
          </a:p>
          <a:p>
            <a:pPr marL="0" marR="0" indent="0" algn="l" defTabSz="914400" rtl="0" eaLnBrk="0" fontAlgn="base" latinLnBrk="0" hangingPunct="0">
              <a:lnSpc>
                <a:spcPct val="100000"/>
              </a:lnSpc>
              <a:spcBef>
                <a:spcPct val="0"/>
              </a:spcBef>
              <a:spcAft>
                <a:spcPct val="0"/>
              </a:spcAft>
              <a:buClrTx/>
              <a:buSzTx/>
              <a:buFontTx/>
              <a:buNone/>
              <a:tabLst/>
            </a:pPr>
            <a:endParaRPr kumimoji="0" lang="de-DE" sz="1100" i="0" u="none" strike="noStrike" cap="none" normalizeH="0" baseline="0" dirty="0">
              <a:ln>
                <a:noFill/>
              </a:ln>
              <a:effectLst/>
              <a:latin typeface="Arial" charset="0"/>
            </a:endParaRPr>
          </a:p>
        </p:txBody>
      </p:sp>
      <p:sp>
        <p:nvSpPr>
          <p:cNvPr id="12" name="Rechteck 11"/>
          <p:cNvSpPr/>
          <p:nvPr/>
        </p:nvSpPr>
        <p:spPr bwMode="auto">
          <a:xfrm>
            <a:off x="1648774" y="3494332"/>
            <a:ext cx="1821249" cy="150510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Key Resources</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Which (in)tangible input factors determine the success of the SE. </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Examples: data, know-how employees, brand reputation, location, support of volunteers</a:t>
            </a:r>
            <a:endParaRPr lang="de-DE" sz="1100" b="1" dirty="0">
              <a:latin typeface="Arial" charset="0"/>
            </a:endParaRPr>
          </a:p>
        </p:txBody>
      </p:sp>
      <p:sp>
        <p:nvSpPr>
          <p:cNvPr id="13" name="Rechteck 12"/>
          <p:cNvSpPr/>
          <p:nvPr/>
        </p:nvSpPr>
        <p:spPr bwMode="auto">
          <a:xfrm>
            <a:off x="3473883" y="1913764"/>
            <a:ext cx="2030007" cy="308566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600"/>
              </a:spcAft>
              <a:buClrTx/>
              <a:buSzTx/>
              <a:buFontTx/>
              <a:buNone/>
              <a:tabLst/>
            </a:pPr>
            <a:r>
              <a:rPr lang="de-DE" sz="1200" b="1" dirty="0">
                <a:latin typeface="Arial" charset="0"/>
              </a:rPr>
              <a:t>Value Proposition</a:t>
            </a:r>
          </a:p>
          <a:p>
            <a:pPr algn="ctr" eaLnBrk="0" fontAlgn="base" hangingPunct="0">
              <a:spcAft>
                <a:spcPts val="600"/>
              </a:spcAft>
            </a:pPr>
            <a:r>
              <a:rPr lang="en-US" sz="1200" dirty="0">
                <a:latin typeface="Arial" charset="0"/>
              </a:rPr>
              <a:t>What characterizes the value added of the company? </a:t>
            </a:r>
          </a:p>
          <a:p>
            <a:pPr algn="ctr" eaLnBrk="0" fontAlgn="base" hangingPunct="0">
              <a:spcAft>
                <a:spcPts val="600"/>
              </a:spcAft>
            </a:pPr>
            <a:r>
              <a:rPr lang="en-US" sz="1200" dirty="0">
                <a:latin typeface="Arial" charset="0"/>
              </a:rPr>
              <a:t>What makes it "different“ / "special"? Why do customers become "fans"? </a:t>
            </a:r>
          </a:p>
          <a:p>
            <a:pPr algn="ctr" eaLnBrk="0" fontAlgn="base" hangingPunct="0">
              <a:spcAft>
                <a:spcPts val="600"/>
              </a:spcAft>
            </a:pPr>
            <a:r>
              <a:rPr lang="en-US" sz="1200" dirty="0">
                <a:latin typeface="Arial" charset="0"/>
              </a:rPr>
              <a:t>What are the special benefits you create for the customers / beneficiaries?</a:t>
            </a:r>
          </a:p>
          <a:p>
            <a:pPr algn="ctr" eaLnBrk="0" fontAlgn="base" hangingPunct="0">
              <a:spcBef>
                <a:spcPts val="600"/>
              </a:spcBef>
              <a:spcAft>
                <a:spcPts val="600"/>
              </a:spcAft>
            </a:pPr>
            <a:r>
              <a:rPr lang="en-US" sz="1100" dirty="0">
                <a:latin typeface="Arial" panose="020B0604020202020204" pitchFamily="34" charset="0"/>
                <a:cs typeface="Arial" panose="020B0604020202020204" pitchFamily="34" charset="0"/>
              </a:rPr>
              <a:t>Example: “Fair Collection”        We create and sell attractive genuine and costume jewelry.</a:t>
            </a:r>
          </a:p>
        </p:txBody>
      </p:sp>
      <p:sp>
        <p:nvSpPr>
          <p:cNvPr id="14" name="Rechteck 13"/>
          <p:cNvSpPr/>
          <p:nvPr/>
        </p:nvSpPr>
        <p:spPr bwMode="auto">
          <a:xfrm>
            <a:off x="5489037" y="1913762"/>
            <a:ext cx="1688016" cy="159261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ts val="300"/>
              </a:spcAft>
            </a:pPr>
            <a:r>
              <a:rPr lang="de-DE" sz="1100" b="1" dirty="0">
                <a:latin typeface="Arial" charset="0"/>
              </a:rPr>
              <a:t>Key-</a:t>
            </a:r>
            <a:r>
              <a:rPr lang="de-DE" sz="1100" b="1" dirty="0" err="1">
                <a:latin typeface="Arial" charset="0"/>
              </a:rPr>
              <a:t>Prod</a:t>
            </a:r>
            <a:r>
              <a:rPr lang="de-DE" sz="1100" b="1" dirty="0">
                <a:latin typeface="Arial" charset="0"/>
              </a:rPr>
              <a:t>. &amp; -services</a:t>
            </a:r>
          </a:p>
          <a:p>
            <a:pPr marL="72000" indent="-72000" eaLnBrk="0" fontAlgn="base" hangingPunct="0">
              <a:spcBef>
                <a:spcPct val="0"/>
              </a:spcBef>
              <a:spcAft>
                <a:spcPts val="200"/>
              </a:spcAft>
              <a:buFont typeface="Arial" panose="020B0604020202020204" pitchFamily="34" charset="0"/>
              <a:buChar char="•"/>
            </a:pPr>
            <a:r>
              <a:rPr lang="de-DE" sz="1100" dirty="0">
                <a:latin typeface="Arial" panose="020B0604020202020204" pitchFamily="34" charset="0"/>
                <a:cs typeface="Arial" panose="020B0604020202020204" pitchFamily="34" charset="0"/>
              </a:rPr>
              <a:t>W</a:t>
            </a:r>
            <a:r>
              <a:rPr lang="en-US" sz="1100" dirty="0" err="1">
                <a:latin typeface="Arial" panose="020B0604020202020204" pitchFamily="34" charset="0"/>
                <a:cs typeface="Arial" panose="020B0604020202020204" pitchFamily="34" charset="0"/>
              </a:rPr>
              <a:t>hich</a:t>
            </a:r>
            <a:r>
              <a:rPr lang="en-US" sz="1100" dirty="0">
                <a:latin typeface="Arial" panose="020B0604020202020204" pitchFamily="34" charset="0"/>
                <a:cs typeface="Arial" panose="020B0604020202020204" pitchFamily="34" charset="0"/>
              </a:rPr>
              <a:t> activities &amp; services inspire the customers and help to win/retain them?</a:t>
            </a:r>
          </a:p>
          <a:p>
            <a:pPr marL="72000" indent="-72000" eaLnBrk="0" fontAlgn="base" hangingPunct="0">
              <a:spcBef>
                <a:spcPct val="0"/>
              </a:spcBef>
              <a:spcAft>
                <a:spcPts val="200"/>
              </a:spcAft>
              <a:buFont typeface="Arial" panose="020B0604020202020204" pitchFamily="34" charset="0"/>
              <a:buChar char="•"/>
            </a:pPr>
            <a:r>
              <a:rPr lang="en-US" sz="1100" dirty="0">
                <a:latin typeface="Arial" panose="020B0604020202020204" pitchFamily="34" charset="0"/>
                <a:cs typeface="Arial" panose="020B0604020202020204" pitchFamily="34" charset="0"/>
              </a:rPr>
              <a:t>Examples </a:t>
            </a:r>
            <a:r>
              <a:rPr lang="en-US" sz="1100" dirty="0" err="1">
                <a:latin typeface="Arial" panose="020B0604020202020204" pitchFamily="34" charset="0"/>
                <a:cs typeface="Arial" panose="020B0604020202020204" pitchFamily="34" charset="0"/>
              </a:rPr>
              <a:t>sustainbility</a:t>
            </a:r>
            <a:r>
              <a:rPr lang="en-US" sz="1100" dirty="0">
                <a:latin typeface="Arial" panose="020B0604020202020204" pitchFamily="34" charset="0"/>
                <a:cs typeface="Arial" panose="020B0604020202020204" pitchFamily="34" charset="0"/>
              </a:rPr>
              <a:t>-standards, levels of creativity &amp; innovation</a:t>
            </a:r>
          </a:p>
        </p:txBody>
      </p:sp>
      <p:sp>
        <p:nvSpPr>
          <p:cNvPr id="15" name="Rechteck 14"/>
          <p:cNvSpPr/>
          <p:nvPr/>
        </p:nvSpPr>
        <p:spPr bwMode="auto">
          <a:xfrm>
            <a:off x="5500107" y="3486792"/>
            <a:ext cx="1676946" cy="152018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Channels</a:t>
            </a:r>
          </a:p>
          <a:p>
            <a:pPr marL="108000" indent="-108000" eaLnBrk="0" fontAlgn="base" hangingPunct="0">
              <a:spcBef>
                <a:spcPct val="0"/>
              </a:spcBef>
              <a:spcAft>
                <a:spcPts val="200"/>
              </a:spcAft>
              <a:buFont typeface="Arial" panose="020B0604020202020204" pitchFamily="34" charset="0"/>
              <a:buChar char="•"/>
            </a:pPr>
            <a:r>
              <a:rPr lang="en-US" sz="1100" dirty="0">
                <a:latin typeface="Arial" charset="0"/>
              </a:rPr>
              <a:t>Which ways to your customers do you use and combine?</a:t>
            </a:r>
          </a:p>
          <a:p>
            <a:pPr marL="108000" indent="-108000" eaLnBrk="0" fontAlgn="base" hangingPunct="0">
              <a:spcBef>
                <a:spcPct val="0"/>
              </a:spcBef>
              <a:spcAft>
                <a:spcPts val="200"/>
              </a:spcAft>
              <a:buFont typeface="Arial" panose="020B0604020202020204" pitchFamily="34" charset="0"/>
              <a:buChar char="•"/>
            </a:pPr>
            <a:r>
              <a:rPr lang="en-US" sz="1100" dirty="0">
                <a:latin typeface="Arial" charset="0"/>
              </a:rPr>
              <a:t>Examples: Shop, online-shop, social media, platforms, weekly markets</a:t>
            </a:r>
          </a:p>
        </p:txBody>
      </p:sp>
      <p:sp>
        <p:nvSpPr>
          <p:cNvPr id="16" name="Rechteck 15"/>
          <p:cNvSpPr/>
          <p:nvPr/>
        </p:nvSpPr>
        <p:spPr bwMode="auto">
          <a:xfrm>
            <a:off x="7182297" y="1913762"/>
            <a:ext cx="1939006" cy="309321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Customers</a:t>
            </a:r>
            <a:endParaRPr lang="de-DE" sz="12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r>
              <a:rPr lang="de-DE" sz="1100" dirty="0">
                <a:latin typeface="Arial" panose="020B0604020202020204" pitchFamily="34" charset="0"/>
                <a:cs typeface="Arial" panose="020B0604020202020204" pitchFamily="34" charset="0"/>
              </a:rPr>
              <a:t>Who do </a:t>
            </a:r>
            <a:r>
              <a:rPr lang="de-DE" sz="1100" dirty="0" err="1">
                <a:latin typeface="Arial" panose="020B0604020202020204" pitchFamily="34" charset="0"/>
                <a:cs typeface="Arial" panose="020B0604020202020204" pitchFamily="34" charset="0"/>
              </a:rPr>
              <a:t>you</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address</a:t>
            </a:r>
            <a:r>
              <a:rPr lang="de-DE" sz="1100" dirty="0">
                <a:latin typeface="Arial" panose="020B0604020202020204" pitchFamily="34" charset="0"/>
                <a:cs typeface="Arial" panose="020B0604020202020204" pitchFamily="34" charset="0"/>
              </a:rPr>
              <a:t>? </a:t>
            </a:r>
          </a:p>
          <a:p>
            <a:pPr marL="108000" lvl="1" indent="-108000">
              <a:spcAft>
                <a:spcPts val="200"/>
              </a:spcAft>
              <a:buFont typeface="Arial" panose="020B0604020202020204" pitchFamily="34" charset="0"/>
              <a:buChar char="•"/>
            </a:pPr>
            <a:r>
              <a:rPr lang="de-DE" sz="1100" dirty="0" err="1">
                <a:latin typeface="Arial" panose="020B0604020202020204" pitchFamily="34" charset="0"/>
                <a:cs typeface="Arial" panose="020B0604020202020204" pitchFamily="34" charset="0"/>
              </a:rPr>
              <a:t>Criteria</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to</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describe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the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target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group</a:t>
            </a:r>
            <a:r>
              <a:rPr lang="de-DE" sz="1100" dirty="0">
                <a:latin typeface="Arial" panose="020B0604020202020204" pitchFamily="34" charset="0"/>
                <a:cs typeface="Arial" panose="020B0604020202020204" pitchFamily="34" charset="0"/>
              </a:rPr>
              <a:t>: demo-</a:t>
            </a:r>
            <a:r>
              <a:rPr lang="de-DE" sz="1100" dirty="0" err="1">
                <a:latin typeface="Arial" panose="020B0604020202020204" pitchFamily="34" charset="0"/>
                <a:cs typeface="Arial" panose="020B0604020202020204" pitchFamily="34" charset="0"/>
              </a:rPr>
              <a:t>graphic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socio-economic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psychographic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market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behaviour</a:t>
            </a:r>
            <a:endParaRPr lang="de-DE" sz="11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r>
              <a:rPr lang="de-DE" sz="1100" dirty="0" err="1">
                <a:latin typeface="Arial" panose="020B0604020202020204" pitchFamily="34" charset="0"/>
                <a:cs typeface="Arial" panose="020B0604020202020204" pitchFamily="34" charset="0"/>
              </a:rPr>
              <a:t>Personas</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help</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to</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explain</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the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target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group</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more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comprehensibly</a:t>
            </a:r>
            <a:endParaRPr lang="de-DE" sz="1100" dirty="0">
              <a:latin typeface="Arial" panose="020B0604020202020204" pitchFamily="34" charset="0"/>
              <a:cs typeface="Arial" panose="020B0604020202020204" pitchFamily="34" charset="0"/>
            </a:endParaRPr>
          </a:p>
          <a:p>
            <a:pPr algn="ctr" eaLnBrk="0" fontAlgn="base" hangingPunct="0">
              <a:spcBef>
                <a:spcPts val="600"/>
              </a:spcBef>
            </a:pPr>
            <a:r>
              <a:rPr lang="de-DE" sz="1200" b="1" dirty="0">
                <a:latin typeface="Arial" charset="0"/>
              </a:rPr>
              <a:t>Beneficiaries</a:t>
            </a:r>
          </a:p>
          <a:p>
            <a:pPr marL="171450" indent="-171450" eaLnBrk="0" fontAlgn="base" hangingPunct="0">
              <a:buFont typeface="Arial" panose="020B0604020202020204" pitchFamily="34" charset="0"/>
              <a:buChar char="•"/>
            </a:pPr>
            <a:r>
              <a:rPr kumimoji="0" lang="de-DE" sz="1100" i="0" u="none" strike="noStrike" cap="none" normalizeH="0" baseline="0" dirty="0">
                <a:ln>
                  <a:noFill/>
                </a:ln>
                <a:effectLst/>
                <a:latin typeface="Arial" charset="0"/>
              </a:rPr>
              <a:t>See </a:t>
            </a:r>
            <a:r>
              <a:rPr kumimoji="0" lang="de-DE" sz="1100" i="0" u="none" strike="noStrike" cap="none" normalizeH="0" baseline="0" dirty="0" err="1">
                <a:ln>
                  <a:noFill/>
                </a:ln>
                <a:effectLst/>
                <a:latin typeface="Arial" charset="0"/>
              </a:rPr>
              <a:t>customers</a:t>
            </a:r>
            <a:endParaRPr kumimoji="0" lang="de-DE" sz="1100" i="0" u="none" strike="noStrike" cap="none" normalizeH="0" baseline="0" dirty="0">
              <a:ln>
                <a:noFill/>
              </a:ln>
              <a:effectLst/>
              <a:latin typeface="Arial" charset="0"/>
            </a:endParaRPr>
          </a:p>
          <a:p>
            <a:pPr marL="171450" indent="-171450" eaLnBrk="0" fontAlgn="base" hangingPunct="0">
              <a:buFont typeface="Arial" panose="020B0604020202020204" pitchFamily="34" charset="0"/>
              <a:buChar char="•"/>
            </a:pPr>
            <a:r>
              <a:rPr kumimoji="0" lang="de-DE" sz="1100" i="0" u="none" strike="noStrike" cap="none" normalizeH="0" baseline="0" dirty="0">
                <a:ln>
                  <a:noFill/>
                </a:ln>
                <a:effectLst/>
                <a:latin typeface="Arial" charset="0"/>
              </a:rPr>
              <a:t>In </a:t>
            </a:r>
            <a:r>
              <a:rPr kumimoji="0" lang="de-DE" sz="1100" i="0" u="none" strike="noStrike" cap="none" normalizeH="0" baseline="0" dirty="0" err="1">
                <a:ln>
                  <a:noFill/>
                </a:ln>
                <a:effectLst/>
                <a:latin typeface="Arial" charset="0"/>
              </a:rPr>
              <a:t>addition</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What</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are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their</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needs</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why</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are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they</a:t>
            </a:r>
            <a:r>
              <a:rPr kumimoji="0" lang="de-DE" sz="1100" i="0" u="none" strike="noStrike" cap="none" normalizeH="0" baseline="0" dirty="0">
                <a:ln>
                  <a:noFill/>
                </a:ln>
                <a:effectLst/>
                <a:latin typeface="Arial" charset="0"/>
              </a:rPr>
              <a:t> in </a:t>
            </a:r>
            <a:r>
              <a:rPr kumimoji="0" lang="de-DE" sz="1100" i="0" u="none" strike="noStrike" cap="none" normalizeH="0" baseline="0" dirty="0" err="1">
                <a:ln>
                  <a:noFill/>
                </a:ln>
                <a:effectLst/>
                <a:latin typeface="Arial" charset="0"/>
              </a:rPr>
              <a:t>need</a:t>
            </a:r>
            <a:endParaRPr kumimoji="0" lang="de-DE" sz="1100" i="0" u="none" strike="noStrike" cap="none" normalizeH="0" baseline="0" dirty="0">
              <a:ln>
                <a:noFill/>
              </a:ln>
              <a:effectLst/>
              <a:latin typeface="Arial" charset="0"/>
            </a:endParaRPr>
          </a:p>
          <a:p>
            <a:pPr marL="171450" indent="-171450" eaLnBrk="0" fontAlgn="base" hangingPunct="0">
              <a:spcBef>
                <a:spcPts val="300"/>
              </a:spcBef>
              <a:spcAft>
                <a:spcPts val="300"/>
              </a:spcAft>
              <a:buFont typeface="Arial" panose="020B0604020202020204" pitchFamily="34" charset="0"/>
              <a:buChar char="•"/>
            </a:pPr>
            <a:endParaRPr kumimoji="0" lang="de-DE" sz="12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17" name="Rechteck 16"/>
          <p:cNvSpPr/>
          <p:nvPr/>
        </p:nvSpPr>
        <p:spPr bwMode="auto">
          <a:xfrm>
            <a:off x="4576607" y="4999433"/>
            <a:ext cx="4544696" cy="60902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Income</a:t>
            </a:r>
            <a:r>
              <a:rPr kumimoji="0" lang="de-DE" sz="1200" b="1" i="0" u="none" strike="noStrike" cap="none" normalizeH="0" dirty="0">
                <a:ln>
                  <a:noFill/>
                </a:ln>
                <a:effectLst/>
                <a:latin typeface="Arial" charset="0"/>
              </a:rPr>
              <a:t> </a:t>
            </a:r>
            <a:r>
              <a:rPr kumimoji="0" lang="de-DE" sz="1200" b="1" i="0" u="none" strike="noStrike" cap="none" normalizeH="0" dirty="0" err="1">
                <a:ln>
                  <a:noFill/>
                </a:ln>
                <a:effectLst/>
                <a:latin typeface="Arial" charset="0"/>
              </a:rPr>
              <a:t>d</a:t>
            </a:r>
            <a:r>
              <a:rPr kumimoji="0" lang="de-DE" sz="1200" b="1" i="0" u="none" strike="noStrike" cap="none" normalizeH="0" baseline="0" dirty="0" err="1">
                <a:ln>
                  <a:noFill/>
                </a:ln>
                <a:effectLst/>
                <a:latin typeface="Arial" charset="0"/>
              </a:rPr>
              <a:t>rivers</a:t>
            </a:r>
            <a:r>
              <a:rPr kumimoji="0" lang="de-DE" sz="1200" b="1" i="0" u="none" strike="noStrike" cap="none" normalizeH="0" baseline="0" dirty="0">
                <a:ln>
                  <a:noFill/>
                </a:ln>
                <a:effectLst/>
                <a:latin typeface="Arial" charset="0"/>
              </a:rPr>
              <a:t>: </a:t>
            </a:r>
            <a:r>
              <a:rPr lang="en-US" sz="1100" dirty="0">
                <a:latin typeface="Arial" charset="0"/>
              </a:rPr>
              <a:t>What are the most important sales drivers? Which ones have a strong dynamic? Which ones can be decisively influenced? (products, services, online shop, events, donations, …).</a:t>
            </a:r>
          </a:p>
          <a:p>
            <a:pPr algn="l" eaLnBrk="0" hangingPunct="0">
              <a:spcBef>
                <a:spcPct val="0"/>
              </a:spcBef>
            </a:pPr>
            <a:endParaRPr kumimoji="0" lang="de-DE" sz="11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1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24" name="Rechteck 23"/>
          <p:cNvSpPr/>
          <p:nvPr/>
        </p:nvSpPr>
        <p:spPr bwMode="auto">
          <a:xfrm>
            <a:off x="4572000" y="5605368"/>
            <a:ext cx="4549303" cy="77596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KPI (Key Performance Indikator): </a:t>
            </a:r>
            <a:r>
              <a:rPr lang="en-US" sz="1100" dirty="0">
                <a:latin typeface="Arial" charset="0"/>
              </a:rPr>
              <a:t>With which key figures do you want to measure the success? Link them to your mission statement and value proposition as well as to different areas of the company (e.g. finance, customers, development, processes, resources). </a:t>
            </a:r>
            <a:endParaRPr kumimoji="0" lang="de-DE" sz="1100" i="0" u="none" strike="noStrike" cap="none" normalizeH="0" baseline="0" dirty="0">
              <a:ln>
                <a:noFill/>
              </a:ln>
              <a:effectLst/>
              <a:latin typeface="Arial" charset="0"/>
            </a:endParaRPr>
          </a:p>
        </p:txBody>
      </p:sp>
      <p:sp>
        <p:nvSpPr>
          <p:cNvPr id="18" name="Rechteck 17"/>
          <p:cNvSpPr/>
          <p:nvPr/>
        </p:nvSpPr>
        <p:spPr bwMode="auto">
          <a:xfrm>
            <a:off x="-5023" y="5608455"/>
            <a:ext cx="4578486" cy="7728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e-DE" sz="1200" b="1" i="0" u="none" strike="noStrike" cap="none" normalizeH="0" baseline="0" dirty="0">
                <a:ln>
                  <a:noFill/>
                </a:ln>
                <a:effectLst/>
                <a:latin typeface="Arial" charset="0"/>
              </a:rPr>
              <a:t>Customer &amp; Beneficiary Input: </a:t>
            </a:r>
            <a:r>
              <a:rPr kumimoji="0" lang="de-DE" sz="1100" i="0" u="none" strike="noStrike" cap="none" normalizeH="0" baseline="0" dirty="0">
                <a:ln>
                  <a:noFill/>
                </a:ln>
                <a:effectLst/>
                <a:latin typeface="Arial" charset="0"/>
              </a:rPr>
              <a:t>In </a:t>
            </a:r>
            <a:r>
              <a:rPr kumimoji="0" lang="de-DE" sz="1100" i="0" u="none" strike="noStrike" cap="none" normalizeH="0" baseline="0" dirty="0" err="1">
                <a:ln>
                  <a:noFill/>
                </a:ln>
                <a:effectLst/>
                <a:latin typeface="Arial" charset="0"/>
              </a:rPr>
              <a:t>what</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way</a:t>
            </a:r>
            <a:r>
              <a:rPr kumimoji="0" lang="de-DE" sz="1100" i="0" u="none" strike="noStrike" cap="none" normalizeH="0" baseline="0" dirty="0">
                <a:ln>
                  <a:noFill/>
                </a:ln>
                <a:effectLst/>
                <a:latin typeface="Arial" charset="0"/>
              </a:rPr>
              <a:t> do </a:t>
            </a:r>
            <a:r>
              <a:rPr kumimoji="0" lang="de-DE" sz="1100" i="0" u="none" strike="noStrike" cap="none" normalizeH="0" baseline="0" dirty="0" err="1">
                <a:ln>
                  <a:noFill/>
                </a:ln>
                <a:effectLst/>
                <a:latin typeface="Arial" charset="0"/>
              </a:rPr>
              <a:t>customers</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and</a:t>
            </a:r>
            <a:r>
              <a:rPr kumimoji="0" lang="de-DE" sz="1100" i="0" u="none" strike="noStrike" cap="none" normalizeH="0" baseline="0" dirty="0">
                <a:ln>
                  <a:noFill/>
                </a:ln>
                <a:effectLst/>
                <a:latin typeface="Arial" charset="0"/>
              </a:rPr>
              <a:t> / </a:t>
            </a:r>
            <a:r>
              <a:rPr kumimoji="0" lang="de-DE" sz="1100" i="0" u="none" strike="noStrike" cap="none" normalizeH="0" baseline="0" dirty="0" err="1">
                <a:ln>
                  <a:noFill/>
                </a:ln>
                <a:effectLst/>
                <a:latin typeface="Arial" charset="0"/>
              </a:rPr>
              <a:t>or</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beneficiaries</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contribute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to</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the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value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creation</a:t>
            </a:r>
            <a:r>
              <a:rPr lang="de-DE" sz="1100" dirty="0">
                <a:latin typeface="Arial" charset="0"/>
              </a:rPr>
              <a:t>? (</a:t>
            </a:r>
            <a:r>
              <a:rPr lang="de-DE" sz="1100" dirty="0" err="1">
                <a:latin typeface="Arial" charset="0"/>
              </a:rPr>
              <a:t>Examples</a:t>
            </a:r>
            <a:r>
              <a:rPr lang="de-DE" sz="1100" dirty="0">
                <a:latin typeface="Arial" charset="0"/>
              </a:rPr>
              <a:t>: </a:t>
            </a:r>
            <a:r>
              <a:rPr lang="de-DE" sz="1100" dirty="0" err="1">
                <a:latin typeface="Arial" charset="0"/>
              </a:rPr>
              <a:t>acceptance</a:t>
            </a:r>
            <a:r>
              <a:rPr lang="de-DE" sz="1100" dirty="0">
                <a:latin typeface="Arial" charset="0"/>
              </a:rPr>
              <a:t> </a:t>
            </a:r>
            <a:r>
              <a:rPr lang="de-DE" sz="1100" dirty="0" err="1">
                <a:latin typeface="Arial" charset="0"/>
              </a:rPr>
              <a:t>of</a:t>
            </a:r>
            <a:r>
              <a:rPr lang="de-DE" sz="1100" dirty="0">
                <a:latin typeface="Arial" charset="0"/>
              </a:rPr>
              <a:t> </a:t>
            </a:r>
            <a:r>
              <a:rPr lang="de-DE" sz="1100" dirty="0" err="1">
                <a:latin typeface="Arial" charset="0"/>
              </a:rPr>
              <a:t>higher</a:t>
            </a:r>
            <a:r>
              <a:rPr lang="de-DE" sz="1100" dirty="0">
                <a:latin typeface="Arial" charset="0"/>
              </a:rPr>
              <a:t> </a:t>
            </a:r>
            <a:r>
              <a:rPr lang="de-DE" sz="1100" dirty="0" err="1">
                <a:latin typeface="Arial" charset="0"/>
              </a:rPr>
              <a:t>prices</a:t>
            </a:r>
            <a:r>
              <a:rPr lang="de-DE" sz="1100" dirty="0">
                <a:latin typeface="Arial" charset="0"/>
              </a:rPr>
              <a:t> </a:t>
            </a:r>
            <a:r>
              <a:rPr lang="de-DE" sz="1100" dirty="0" err="1">
                <a:latin typeface="Arial" charset="0"/>
              </a:rPr>
              <a:t>or</a:t>
            </a:r>
            <a:r>
              <a:rPr lang="de-DE" sz="1100" dirty="0">
                <a:latin typeface="Arial" charset="0"/>
              </a:rPr>
              <a:t> </a:t>
            </a:r>
            <a:r>
              <a:rPr lang="de-DE" sz="1100" dirty="0" err="1">
                <a:latin typeface="Arial" charset="0"/>
              </a:rPr>
              <a:t>unconvenient</a:t>
            </a:r>
            <a:r>
              <a:rPr lang="de-DE" sz="1100" dirty="0">
                <a:latin typeface="Arial" charset="0"/>
              </a:rPr>
              <a:t> </a:t>
            </a:r>
            <a:r>
              <a:rPr lang="de-DE" sz="1100" dirty="0" err="1">
                <a:latin typeface="Arial" charset="0"/>
              </a:rPr>
              <a:t>processes</a:t>
            </a:r>
            <a:r>
              <a:rPr lang="de-DE" sz="1100" dirty="0">
                <a:latin typeface="Arial" charset="0"/>
              </a:rPr>
              <a:t>, </a:t>
            </a:r>
            <a:r>
              <a:rPr lang="de-DE" sz="1100" dirty="0" err="1">
                <a:latin typeface="Arial" charset="0"/>
              </a:rPr>
              <a:t>supporting</a:t>
            </a:r>
            <a:r>
              <a:rPr lang="de-DE" sz="1100" dirty="0">
                <a:latin typeface="Arial" charset="0"/>
              </a:rPr>
              <a:t> </a:t>
            </a:r>
            <a:r>
              <a:rPr lang="de-DE" sz="1100" dirty="0" err="1">
                <a:latin typeface="Arial" charset="0"/>
              </a:rPr>
              <a:t>compaigns</a:t>
            </a:r>
            <a:r>
              <a:rPr lang="de-DE" sz="1100" dirty="0">
                <a:latin typeface="Arial" charset="0"/>
              </a:rPr>
              <a:t>, ...)</a:t>
            </a:r>
            <a:endParaRPr kumimoji="0" lang="de-DE" sz="1100" i="0" u="none" strike="noStrike" cap="none" normalizeH="0" baseline="0" dirty="0">
              <a:ln>
                <a:noFill/>
              </a:ln>
              <a:effectLst/>
              <a:latin typeface="Arial" charset="0"/>
            </a:endParaRPr>
          </a:p>
        </p:txBody>
      </p:sp>
      <p:sp>
        <p:nvSpPr>
          <p:cNvPr id="19" name="Rechteck 18"/>
          <p:cNvSpPr/>
          <p:nvPr/>
        </p:nvSpPr>
        <p:spPr bwMode="auto">
          <a:xfrm>
            <a:off x="-1628" y="6381327"/>
            <a:ext cx="9129299" cy="48627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eaLnBrk="0" hangingPunct="0">
              <a:spcBef>
                <a:spcPct val="0"/>
              </a:spcBef>
            </a:pPr>
            <a:r>
              <a:rPr kumimoji="0" lang="de-DE" sz="1200" b="1" i="0" u="none" strike="noStrike" cap="none" normalizeH="0" baseline="0" dirty="0">
                <a:ln>
                  <a:noFill/>
                </a:ln>
                <a:effectLst/>
                <a:latin typeface="Arial" charset="0"/>
              </a:rPr>
              <a:t>Social &amp; Environmental Impact / Impact </a:t>
            </a:r>
            <a:r>
              <a:rPr lang="de-DE" sz="1200" b="1" dirty="0">
                <a:latin typeface="Arial" charset="0"/>
              </a:rPr>
              <a:t>on </a:t>
            </a:r>
            <a:r>
              <a:rPr kumimoji="0" lang="de-DE" sz="1200" b="1" i="0" u="none" strike="noStrike" cap="none" normalizeH="0" baseline="0" dirty="0">
                <a:ln>
                  <a:noFill/>
                </a:ln>
                <a:effectLst/>
                <a:latin typeface="Arial" charset="0"/>
              </a:rPr>
              <a:t> </a:t>
            </a:r>
            <a:r>
              <a:rPr kumimoji="0" lang="de-DE" sz="1200" b="1" i="0" u="none" strike="noStrike" cap="none" normalizeH="0" baseline="0" dirty="0" err="1">
                <a:ln>
                  <a:noFill/>
                </a:ln>
                <a:effectLst/>
                <a:latin typeface="Arial" charset="0"/>
              </a:rPr>
              <a:t>Beneficiaries</a:t>
            </a:r>
            <a:r>
              <a:rPr kumimoji="0" lang="de-DE" sz="1200" b="1" i="0" u="none" strike="noStrike" cap="none" normalizeH="0" baseline="0" dirty="0">
                <a:ln>
                  <a:noFill/>
                </a:ln>
                <a:effectLst/>
                <a:latin typeface="Arial" charset="0"/>
              </a:rPr>
              <a:t>: </a:t>
            </a:r>
            <a:r>
              <a:rPr lang="de-DE" sz="1100" dirty="0" err="1">
                <a:latin typeface="Arial" charset="0"/>
              </a:rPr>
              <a:t>Which</a:t>
            </a:r>
            <a:r>
              <a:rPr lang="de-DE" sz="1100" dirty="0">
                <a:latin typeface="Arial" charset="0"/>
              </a:rPr>
              <a:t> </a:t>
            </a:r>
            <a:r>
              <a:rPr lang="de-DE" sz="1100" dirty="0" err="1">
                <a:latin typeface="Arial" charset="0"/>
              </a:rPr>
              <a:t>effects</a:t>
            </a:r>
            <a:r>
              <a:rPr lang="de-DE" sz="1100" dirty="0">
                <a:latin typeface="Arial" charset="0"/>
              </a:rPr>
              <a:t> </a:t>
            </a:r>
            <a:r>
              <a:rPr lang="de-DE" sz="1100" dirty="0" err="1">
                <a:latin typeface="Arial" charset="0"/>
              </a:rPr>
              <a:t>does</a:t>
            </a:r>
            <a:r>
              <a:rPr lang="de-DE" sz="1100" dirty="0">
                <a:latin typeface="Arial" charset="0"/>
              </a:rPr>
              <a:t> </a:t>
            </a:r>
            <a:r>
              <a:rPr lang="de-DE" sz="1100" dirty="0" err="1">
                <a:latin typeface="Arial" charset="0"/>
              </a:rPr>
              <a:t>the</a:t>
            </a:r>
            <a:r>
              <a:rPr lang="de-DE" sz="1100" dirty="0">
                <a:latin typeface="Arial" charset="0"/>
              </a:rPr>
              <a:t> </a:t>
            </a:r>
            <a:r>
              <a:rPr lang="de-DE" sz="1100" dirty="0" err="1">
                <a:latin typeface="Arial" charset="0"/>
              </a:rPr>
              <a:t>companies</a:t>
            </a:r>
            <a:r>
              <a:rPr lang="de-DE" sz="1100" dirty="0">
                <a:latin typeface="Arial" charset="0"/>
              </a:rPr>
              <a:t> </a:t>
            </a:r>
            <a:r>
              <a:rPr lang="de-DE" sz="1100" dirty="0" err="1">
                <a:latin typeface="Arial" charset="0"/>
              </a:rPr>
              <a:t>work</a:t>
            </a:r>
            <a:r>
              <a:rPr lang="de-DE" sz="1100" dirty="0">
                <a:latin typeface="Arial" charset="0"/>
              </a:rPr>
              <a:t> </a:t>
            </a:r>
            <a:r>
              <a:rPr lang="de-DE" sz="1100" dirty="0" err="1">
                <a:latin typeface="Arial" charset="0"/>
              </a:rPr>
              <a:t>have</a:t>
            </a:r>
            <a:r>
              <a:rPr lang="de-DE" sz="1100" dirty="0">
                <a:latin typeface="Arial" charset="0"/>
              </a:rPr>
              <a:t> on </a:t>
            </a:r>
            <a:r>
              <a:rPr lang="de-DE" sz="1100" dirty="0" err="1">
                <a:latin typeface="Arial" charset="0"/>
              </a:rPr>
              <a:t>the</a:t>
            </a:r>
            <a:r>
              <a:rPr lang="de-DE" sz="1100" dirty="0">
                <a:latin typeface="Arial" charset="0"/>
              </a:rPr>
              <a:t> </a:t>
            </a:r>
            <a:r>
              <a:rPr lang="de-DE" sz="1100" dirty="0" err="1">
                <a:latin typeface="Arial" charset="0"/>
              </a:rPr>
              <a:t>Sustainable</a:t>
            </a:r>
            <a:r>
              <a:rPr lang="de-DE" sz="1100" dirty="0">
                <a:latin typeface="Arial" charset="0"/>
              </a:rPr>
              <a:t> Development </a:t>
            </a:r>
            <a:r>
              <a:rPr lang="de-DE" sz="1100" dirty="0" err="1">
                <a:latin typeface="Arial" charset="0"/>
              </a:rPr>
              <a:t>according</a:t>
            </a:r>
            <a:r>
              <a:rPr lang="de-DE" sz="1100" dirty="0">
                <a:latin typeface="Arial" charset="0"/>
              </a:rPr>
              <a:t> </a:t>
            </a:r>
            <a:r>
              <a:rPr lang="de-DE" sz="1100" dirty="0" err="1">
                <a:latin typeface="Arial" charset="0"/>
              </a:rPr>
              <a:t>to</a:t>
            </a:r>
            <a:r>
              <a:rPr lang="de-DE" sz="1100" dirty="0">
                <a:latin typeface="Arial" charset="0"/>
              </a:rPr>
              <a:t> UN SDG </a:t>
            </a:r>
            <a:r>
              <a:rPr lang="de-DE" sz="1100" dirty="0" err="1">
                <a:latin typeface="Arial" charset="0"/>
              </a:rPr>
              <a:t>and</a:t>
            </a:r>
            <a:r>
              <a:rPr lang="de-DE" sz="1100" dirty="0">
                <a:latin typeface="Arial" charset="0"/>
              </a:rPr>
              <a:t> </a:t>
            </a:r>
            <a:r>
              <a:rPr lang="de-DE" sz="1100" dirty="0" err="1">
                <a:latin typeface="Arial" charset="0"/>
              </a:rPr>
              <a:t>with</a:t>
            </a:r>
            <a:r>
              <a:rPr lang="de-DE" sz="1100" dirty="0">
                <a:latin typeface="Arial" charset="0"/>
              </a:rPr>
              <a:t> </a:t>
            </a:r>
            <a:r>
              <a:rPr lang="de-DE" sz="1100" dirty="0" err="1">
                <a:latin typeface="Arial" charset="0"/>
              </a:rPr>
              <a:t>regard</a:t>
            </a:r>
            <a:r>
              <a:rPr lang="de-DE" sz="1100" dirty="0">
                <a:latin typeface="Arial" charset="0"/>
              </a:rPr>
              <a:t> </a:t>
            </a:r>
            <a:r>
              <a:rPr lang="de-DE" sz="1100" dirty="0" err="1">
                <a:latin typeface="Arial" charset="0"/>
              </a:rPr>
              <a:t>to</a:t>
            </a:r>
            <a:r>
              <a:rPr lang="de-DE" sz="1100" dirty="0">
                <a:latin typeface="Arial" charset="0"/>
              </a:rPr>
              <a:t> </a:t>
            </a:r>
            <a:r>
              <a:rPr lang="de-DE" sz="1100" dirty="0" err="1">
                <a:latin typeface="Arial" charset="0"/>
              </a:rPr>
              <a:t>the</a:t>
            </a:r>
            <a:r>
              <a:rPr lang="de-DE" sz="1100" dirty="0">
                <a:latin typeface="Arial" charset="0"/>
              </a:rPr>
              <a:t> </a:t>
            </a:r>
            <a:r>
              <a:rPr lang="de-DE" sz="1100" dirty="0" err="1">
                <a:latin typeface="Arial" charset="0"/>
              </a:rPr>
              <a:t>beficiaries</a:t>
            </a:r>
            <a:r>
              <a:rPr lang="de-DE" sz="1100" dirty="0">
                <a:latin typeface="Arial" charset="0"/>
              </a:rPr>
              <a:t> </a:t>
            </a:r>
            <a:r>
              <a:rPr lang="de-DE" sz="1100" dirty="0" err="1">
                <a:latin typeface="Arial" charset="0"/>
              </a:rPr>
              <a:t>needs</a:t>
            </a:r>
            <a:r>
              <a:rPr lang="de-DE" sz="1100" dirty="0">
                <a:latin typeface="Arial" charset="0"/>
              </a:rPr>
              <a:t> (payment, </a:t>
            </a:r>
            <a:r>
              <a:rPr lang="de-DE" sz="1100" dirty="0" err="1">
                <a:latin typeface="Arial" charset="0"/>
              </a:rPr>
              <a:t>education</a:t>
            </a:r>
            <a:r>
              <a:rPr lang="de-DE" sz="1100" dirty="0">
                <a:latin typeface="Arial" charset="0"/>
              </a:rPr>
              <a:t>, </a:t>
            </a:r>
            <a:r>
              <a:rPr lang="de-DE" sz="1100" dirty="0" err="1">
                <a:latin typeface="Arial" charset="0"/>
              </a:rPr>
              <a:t>health</a:t>
            </a:r>
            <a:r>
              <a:rPr lang="de-DE" sz="1100" dirty="0">
                <a:latin typeface="Arial" charset="0"/>
              </a:rPr>
              <a:t>, </a:t>
            </a:r>
            <a:r>
              <a:rPr lang="de-DE" sz="1100" dirty="0" err="1">
                <a:latin typeface="Arial" charset="0"/>
              </a:rPr>
              <a:t>quality</a:t>
            </a:r>
            <a:r>
              <a:rPr lang="de-DE" sz="1100" dirty="0">
                <a:latin typeface="Arial" charset="0"/>
              </a:rPr>
              <a:t> </a:t>
            </a:r>
            <a:r>
              <a:rPr lang="de-DE" sz="1100" dirty="0" err="1">
                <a:latin typeface="Arial" charset="0"/>
              </a:rPr>
              <a:t>of</a:t>
            </a:r>
            <a:r>
              <a:rPr lang="de-DE" sz="1100" dirty="0">
                <a:latin typeface="Arial" charset="0"/>
              </a:rPr>
              <a:t> live, </a:t>
            </a:r>
            <a:r>
              <a:rPr lang="de-DE" sz="1100" dirty="0" err="1">
                <a:latin typeface="Arial" charset="0"/>
              </a:rPr>
              <a:t>participation</a:t>
            </a:r>
            <a:r>
              <a:rPr lang="de-DE" sz="1100" dirty="0">
                <a:latin typeface="Arial" charset="0"/>
              </a:rPr>
              <a:t>, …)</a:t>
            </a:r>
            <a:endParaRPr kumimoji="0" lang="de-DE" sz="1100" b="1" i="0" u="none" strike="noStrike" cap="none" normalizeH="0" baseline="0" dirty="0">
              <a:ln>
                <a:noFill/>
              </a:ln>
              <a:effectLst/>
              <a:latin typeface="Arial" charset="0"/>
            </a:endParaRPr>
          </a:p>
        </p:txBody>
      </p:sp>
      <p:sp>
        <p:nvSpPr>
          <p:cNvPr id="21" name="Rechteck 20"/>
          <p:cNvSpPr/>
          <p:nvPr/>
        </p:nvSpPr>
        <p:spPr bwMode="auto">
          <a:xfrm>
            <a:off x="-7997" y="623933"/>
            <a:ext cx="9129300" cy="65316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200" b="1" dirty="0">
                <a:latin typeface="Arial" charset="0"/>
              </a:rPr>
              <a:t>(Social) Enterprise or charity / community based organizations</a:t>
            </a:r>
            <a:r>
              <a:rPr kumimoji="0" lang="de-DE" sz="1200" b="1" i="0" u="none" strike="noStrike" cap="none" normalizeH="0" baseline="0" dirty="0">
                <a:ln>
                  <a:noFill/>
                </a:ln>
                <a:effectLst/>
                <a:latin typeface="Arial" charset="0"/>
              </a:rPr>
              <a:t>: </a:t>
            </a:r>
            <a:r>
              <a:rPr kumimoji="0" lang="de-DE" sz="1200" i="0" u="none" strike="noStrike" cap="none" normalizeH="0" baseline="0" dirty="0">
                <a:ln>
                  <a:noFill/>
                </a:ln>
                <a:effectLst/>
                <a:latin typeface="Arial" charset="0"/>
              </a:rPr>
              <a:t>„</a:t>
            </a:r>
            <a:r>
              <a:rPr kumimoji="0" lang="de-DE" sz="1200" i="0" u="none" strike="noStrike" cap="none" normalizeH="0" baseline="0" dirty="0" err="1">
                <a:ln>
                  <a:noFill/>
                </a:ln>
                <a:effectLst/>
                <a:latin typeface="Arial" charset="0"/>
              </a:rPr>
              <a:t>name</a:t>
            </a:r>
            <a:r>
              <a:rPr lang="de-DE" sz="1200" dirty="0">
                <a:latin typeface="Arial" charset="0"/>
              </a:rPr>
              <a:t>“, „legal form“, </a:t>
            </a:r>
            <a:r>
              <a:rPr kumimoji="0" lang="de-DE" sz="1200" i="0" u="none" strike="noStrike" cap="none" normalizeH="0" baseline="0" dirty="0">
                <a:ln>
                  <a:noFill/>
                </a:ln>
                <a:effectLst/>
                <a:latin typeface="Arial" charset="0"/>
              </a:rPr>
              <a:t>„</a:t>
            </a:r>
            <a:r>
              <a:rPr kumimoji="0" lang="de-DE" sz="1200" i="0" u="none" strike="noStrike" cap="none" normalizeH="0" baseline="0" dirty="0" err="1">
                <a:ln>
                  <a:noFill/>
                </a:ln>
                <a:effectLst/>
                <a:latin typeface="Arial" charset="0"/>
              </a:rPr>
              <a:t>location</a:t>
            </a:r>
            <a:r>
              <a:rPr kumimoji="0" lang="de-DE" sz="1200" i="0" u="none" strike="noStrike" cap="none" normalizeH="0" baseline="0" dirty="0">
                <a:ln>
                  <a:noFill/>
                </a:ln>
                <a:effectLst/>
                <a:latin typeface="Arial" charset="0"/>
              </a:rPr>
              <a:t>“, „</a:t>
            </a:r>
            <a:r>
              <a:rPr lang="de-DE" sz="1200" dirty="0" err="1">
                <a:latin typeface="Arial" charset="0"/>
              </a:rPr>
              <a:t>f</a:t>
            </a:r>
            <a:r>
              <a:rPr kumimoji="0" lang="de-DE" sz="1200" i="0" u="none" strike="noStrike" cap="none" normalizeH="0" baseline="0" dirty="0" err="1">
                <a:ln>
                  <a:noFill/>
                </a:ln>
                <a:effectLst/>
                <a:latin typeface="Arial" charset="0"/>
              </a:rPr>
              <a:t>ounding</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year</a:t>
            </a:r>
            <a:r>
              <a:rPr kumimoji="0" lang="de-DE" sz="1200" i="0" u="none" strike="noStrike" cap="none" normalizeH="0" baseline="0" dirty="0">
                <a:ln>
                  <a:noFill/>
                </a:ln>
                <a:effectLst/>
                <a:latin typeface="Arial" charset="0"/>
              </a:rPr>
              <a:t>“, </a:t>
            </a:r>
            <a:r>
              <a:rPr lang="de-DE" sz="1200" dirty="0">
                <a:latin typeface="Arial" charset="0"/>
              </a:rPr>
              <a:t>„</a:t>
            </a:r>
            <a:r>
              <a:rPr lang="de-DE" sz="1200" dirty="0" err="1">
                <a:latin typeface="Arial" charset="0"/>
              </a:rPr>
              <a:t>founders</a:t>
            </a:r>
            <a:r>
              <a:rPr lang="de-DE" sz="1200" dirty="0">
                <a:latin typeface="Arial" charset="0"/>
              </a:rPr>
              <a:t>“, </a:t>
            </a:r>
            <a:r>
              <a:rPr kumimoji="0" lang="de-DE" sz="1200" i="0" u="none" strike="noStrike" cap="none" normalizeH="0" baseline="0" dirty="0">
                <a:ln>
                  <a:noFill/>
                </a:ln>
                <a:effectLst/>
                <a:latin typeface="Arial" charset="0"/>
              </a:rPr>
              <a:t>„</a:t>
            </a:r>
            <a:r>
              <a:rPr kumimoji="0" lang="de-DE" sz="1200" i="0" u="none" strike="noStrike" cap="none" normalizeH="0" baseline="0" dirty="0" err="1">
                <a:ln>
                  <a:noFill/>
                </a:ln>
                <a:effectLst/>
                <a:latin typeface="Arial" charset="0"/>
              </a:rPr>
              <a:t>main</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field</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of</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activities</a:t>
            </a:r>
            <a:r>
              <a:rPr lang="de-DE" sz="1200" dirty="0">
                <a:latin typeface="Arial" charset="0"/>
              </a:rPr>
              <a:t>“„</a:t>
            </a:r>
            <a:r>
              <a:rPr lang="de-DE" sz="1200" dirty="0" err="1">
                <a:latin typeface="Arial" charset="0"/>
              </a:rPr>
              <a:t>no</a:t>
            </a:r>
            <a:r>
              <a:rPr lang="de-DE" sz="1200" dirty="0">
                <a:latin typeface="Arial" charset="0"/>
              </a:rPr>
              <a:t>. </a:t>
            </a:r>
            <a:r>
              <a:rPr lang="de-DE" sz="1200" dirty="0" err="1">
                <a:latin typeface="Arial" charset="0"/>
              </a:rPr>
              <a:t>of</a:t>
            </a:r>
            <a:r>
              <a:rPr lang="de-DE" sz="1200" dirty="0">
                <a:latin typeface="Arial" charset="0"/>
              </a:rPr>
              <a:t> </a:t>
            </a:r>
            <a:r>
              <a:rPr lang="de-DE" sz="1200" dirty="0" err="1">
                <a:latin typeface="Arial" charset="0"/>
              </a:rPr>
              <a:t>employees</a:t>
            </a:r>
            <a:r>
              <a:rPr lang="de-DE" sz="1200" dirty="0">
                <a:latin typeface="Arial" charset="0"/>
              </a:rPr>
              <a:t>“. </a:t>
            </a:r>
            <a:r>
              <a:rPr kumimoji="0" lang="de-DE" sz="1200" i="0" u="none" strike="noStrike" cap="none" normalizeH="0" baseline="0" dirty="0">
                <a:ln>
                  <a:noFill/>
                </a:ln>
                <a:effectLst/>
                <a:latin typeface="Arial" charset="0"/>
              </a:rPr>
              <a:t>Note: This </a:t>
            </a:r>
            <a:r>
              <a:rPr kumimoji="0" lang="de-DE" sz="1200" i="0" u="none" strike="noStrike" cap="none" normalizeH="0" baseline="0" dirty="0" err="1">
                <a:ln>
                  <a:noFill/>
                </a:ln>
                <a:effectLst/>
                <a:latin typeface="Arial" charset="0"/>
              </a:rPr>
              <a:t>canvas</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can</a:t>
            </a:r>
            <a:r>
              <a:rPr kumimoji="0" lang="de-DE" sz="1200" i="0" u="none" strike="noStrike" cap="none" normalizeH="0" baseline="0" dirty="0">
                <a:ln>
                  <a:noFill/>
                </a:ln>
                <a:effectLst/>
                <a:latin typeface="Arial" charset="0"/>
              </a:rPr>
              <a:t> also </a:t>
            </a:r>
            <a:r>
              <a:rPr kumimoji="0" lang="de-DE" sz="1200" i="0" u="none" strike="noStrike" cap="none" normalizeH="0" baseline="0" dirty="0" err="1">
                <a:ln>
                  <a:noFill/>
                </a:ln>
                <a:effectLst/>
                <a:latin typeface="Arial" charset="0"/>
              </a:rPr>
              <a:t>be</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used</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for</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describing</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analysing</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and</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developping</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business</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modells</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for</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more</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charity</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and</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community</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based</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orgainsations</a:t>
            </a:r>
            <a:r>
              <a:rPr lang="de-DE" sz="1200" dirty="0">
                <a:latin typeface="Arial" charset="0"/>
              </a:rPr>
              <a:t> </a:t>
            </a:r>
            <a:r>
              <a:rPr lang="de-DE" sz="1200" dirty="0" err="1">
                <a:latin typeface="Arial" charset="0"/>
              </a:rPr>
              <a:t>as</a:t>
            </a:r>
            <a:r>
              <a:rPr lang="de-DE" sz="1200" dirty="0">
                <a:latin typeface="Arial" charset="0"/>
              </a:rPr>
              <a:t> </a:t>
            </a:r>
            <a:r>
              <a:rPr lang="de-DE" sz="1200" dirty="0" err="1">
                <a:latin typeface="Arial" charset="0"/>
              </a:rPr>
              <a:t>long</a:t>
            </a:r>
            <a:r>
              <a:rPr lang="de-DE" sz="1200" dirty="0">
                <a:latin typeface="Arial" charset="0"/>
              </a:rPr>
              <a:t> </a:t>
            </a:r>
            <a:r>
              <a:rPr lang="de-DE" sz="1200" dirty="0" err="1">
                <a:latin typeface="Arial" charset="0"/>
              </a:rPr>
              <a:t>there</a:t>
            </a:r>
            <a:r>
              <a:rPr lang="de-DE" sz="1200" dirty="0">
                <a:latin typeface="Arial" charset="0"/>
              </a:rPr>
              <a:t> </a:t>
            </a:r>
            <a:r>
              <a:rPr lang="de-DE" sz="1200" dirty="0" err="1">
                <a:latin typeface="Arial" charset="0"/>
              </a:rPr>
              <a:t>are</a:t>
            </a:r>
            <a:r>
              <a:rPr lang="de-DE" sz="1200" dirty="0">
                <a:latin typeface="Arial" charset="0"/>
              </a:rPr>
              <a:t> </a:t>
            </a:r>
            <a:r>
              <a:rPr lang="de-DE" sz="1200" dirty="0" err="1">
                <a:latin typeface="Arial" charset="0"/>
              </a:rPr>
              <a:t>costs</a:t>
            </a:r>
            <a:r>
              <a:rPr lang="de-DE" sz="1200" dirty="0">
                <a:latin typeface="Arial" charset="0"/>
              </a:rPr>
              <a:t> </a:t>
            </a:r>
            <a:r>
              <a:rPr lang="de-DE" sz="1200" dirty="0" err="1">
                <a:latin typeface="Arial" charset="0"/>
              </a:rPr>
              <a:t>to</a:t>
            </a:r>
            <a:r>
              <a:rPr lang="de-DE" sz="1200" dirty="0">
                <a:latin typeface="Arial" charset="0"/>
              </a:rPr>
              <a:t> </a:t>
            </a:r>
            <a:r>
              <a:rPr lang="de-DE" sz="1200" dirty="0" err="1">
                <a:latin typeface="Arial" charset="0"/>
              </a:rPr>
              <a:t>cover</a:t>
            </a:r>
            <a:r>
              <a:rPr lang="de-DE" sz="1200" dirty="0">
                <a:latin typeface="Arial" charset="0"/>
              </a:rPr>
              <a:t> </a:t>
            </a:r>
            <a:r>
              <a:rPr lang="de-DE" sz="1200" dirty="0" err="1">
                <a:latin typeface="Arial" charset="0"/>
              </a:rPr>
              <a:t>and</a:t>
            </a:r>
            <a:r>
              <a:rPr lang="de-DE" sz="1200" dirty="0">
                <a:latin typeface="Arial" charset="0"/>
              </a:rPr>
              <a:t> </a:t>
            </a:r>
            <a:r>
              <a:rPr lang="de-DE" sz="1200" dirty="0" err="1">
                <a:latin typeface="Arial" charset="0"/>
              </a:rPr>
              <a:t>revenue</a:t>
            </a:r>
            <a:r>
              <a:rPr lang="de-DE" sz="1200" dirty="0">
                <a:latin typeface="Arial" charset="0"/>
              </a:rPr>
              <a:t> </a:t>
            </a:r>
            <a:r>
              <a:rPr lang="de-DE" sz="1200" dirty="0" err="1">
                <a:latin typeface="Arial" charset="0"/>
              </a:rPr>
              <a:t>streams</a:t>
            </a:r>
            <a:r>
              <a:rPr lang="de-DE" sz="1200" dirty="0">
                <a:latin typeface="Arial" charset="0"/>
              </a:rPr>
              <a:t> </a:t>
            </a:r>
            <a:r>
              <a:rPr lang="de-DE" sz="1200" dirty="0" err="1">
                <a:latin typeface="Arial" charset="0"/>
              </a:rPr>
              <a:t>to</a:t>
            </a:r>
            <a:r>
              <a:rPr lang="de-DE" sz="1200" dirty="0">
                <a:latin typeface="Arial" charset="0"/>
              </a:rPr>
              <a:t> </a:t>
            </a:r>
            <a:r>
              <a:rPr lang="de-DE" sz="1200" dirty="0" err="1">
                <a:latin typeface="Arial" charset="0"/>
              </a:rPr>
              <a:t>secure</a:t>
            </a:r>
            <a:r>
              <a:rPr lang="de-DE" sz="1200" dirty="0">
                <a:latin typeface="Arial" charset="0"/>
              </a:rPr>
              <a:t>.</a:t>
            </a:r>
            <a:endParaRPr kumimoji="0" lang="de-DE" sz="1200" i="0" u="none" strike="noStrike" cap="none" normalizeH="0" baseline="0" dirty="0">
              <a:ln>
                <a:noFill/>
              </a:ln>
              <a:effectLst/>
              <a:latin typeface="Arial" charset="0"/>
            </a:endParaRPr>
          </a:p>
        </p:txBody>
      </p:sp>
      <p:sp>
        <p:nvSpPr>
          <p:cNvPr id="3" name="Textfeld 2"/>
          <p:cNvSpPr txBox="1"/>
          <p:nvPr/>
        </p:nvSpPr>
        <p:spPr>
          <a:xfrm>
            <a:off x="-7997" y="91507"/>
            <a:ext cx="7748349" cy="461665"/>
          </a:xfrm>
          <a:prstGeom prst="rect">
            <a:avLst/>
          </a:prstGeom>
          <a:noFill/>
        </p:spPr>
        <p:txBody>
          <a:bodyPr wrap="square" rtlCol="0">
            <a:spAutoFit/>
          </a:bodyPr>
          <a:lstStyle/>
          <a:p>
            <a:r>
              <a:rPr lang="de-DE" sz="2400" b="1" dirty="0"/>
              <a:t>Guideline </a:t>
            </a:r>
            <a:r>
              <a:rPr lang="de-DE" sz="2400" b="1" dirty="0" err="1"/>
              <a:t>for</a:t>
            </a:r>
            <a:r>
              <a:rPr lang="de-DE" sz="2400" b="1" dirty="0"/>
              <a:t> </a:t>
            </a:r>
            <a:r>
              <a:rPr lang="de-DE" sz="2400" b="1" dirty="0" err="1"/>
              <a:t>your</a:t>
            </a:r>
            <a:r>
              <a:rPr lang="de-DE" sz="2400" b="1" dirty="0"/>
              <a:t> </a:t>
            </a:r>
            <a:r>
              <a:rPr lang="de-DE" sz="2400" b="1" dirty="0" err="1"/>
              <a:t>Social</a:t>
            </a:r>
            <a:r>
              <a:rPr lang="de-DE" sz="2400" b="1" dirty="0"/>
              <a:t> Business Model </a:t>
            </a:r>
            <a:r>
              <a:rPr lang="de-DE" sz="2400" b="1" dirty="0" err="1"/>
              <a:t>Canvas</a:t>
            </a:r>
            <a:endParaRPr lang="en-US" sz="2400" b="1" dirty="0"/>
          </a:p>
        </p:txBody>
      </p:sp>
    </p:spTree>
    <p:extLst>
      <p:ext uri="{BB962C8B-B14F-4D97-AF65-F5344CB8AC3E}">
        <p14:creationId xmlns:p14="http://schemas.microsoft.com/office/powerpoint/2010/main" val="11101550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endParaRPr lang="de-DE"/>
          </a:p>
        </p:txBody>
      </p:sp>
      <p:pic>
        <p:nvPicPr>
          <p:cNvPr id="5" name="Inhaltsplatzhalt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4" name="Foliennummernplatzhalter 3"/>
          <p:cNvSpPr>
            <a:spLocks noGrp="1"/>
          </p:cNvSpPr>
          <p:nvPr>
            <p:ph type="sldNum" sz="quarter" idx="12"/>
          </p:nvPr>
        </p:nvSpPr>
        <p:spPr/>
        <p:txBody>
          <a:bodyPr/>
          <a:lstStyle/>
          <a:p>
            <a:fld id="{3AABB519-2A53-4899-A7A5-AE02E6477770}" type="slidenum">
              <a:rPr lang="de-DE" smtClean="0"/>
              <a:t>21</a:t>
            </a:fld>
            <a:endParaRPr lang="de-DE"/>
          </a:p>
        </p:txBody>
      </p:sp>
    </p:spTree>
    <p:extLst>
      <p:ext uri="{BB962C8B-B14F-4D97-AF65-F5344CB8AC3E}">
        <p14:creationId xmlns:p14="http://schemas.microsoft.com/office/powerpoint/2010/main" val="772420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548680"/>
            <a:ext cx="8229600" cy="418058"/>
          </a:xfrm>
        </p:spPr>
        <p:txBody>
          <a:bodyPr>
            <a:normAutofit fontScale="90000"/>
          </a:bodyPr>
          <a:lstStyle/>
          <a:p>
            <a:pPr eaLnBrk="0" fontAlgn="base" hangingPunct="0">
              <a:spcAft>
                <a:spcPts val="200"/>
              </a:spcAft>
            </a:pPr>
            <a:r>
              <a:rPr lang="de-DE" dirty="0">
                <a:latin typeface="Arial" charset="0"/>
              </a:rPr>
              <a:t>Start </a:t>
            </a:r>
            <a:r>
              <a:rPr lang="de-DE" dirty="0" err="1">
                <a:latin typeface="Arial" charset="0"/>
              </a:rPr>
              <a:t>from</a:t>
            </a:r>
            <a:r>
              <a:rPr lang="de-DE" dirty="0">
                <a:latin typeface="Arial" charset="0"/>
              </a:rPr>
              <a:t> </a:t>
            </a:r>
            <a:r>
              <a:rPr lang="de-DE" dirty="0" err="1">
                <a:latin typeface="Arial" charset="0"/>
              </a:rPr>
              <a:t>the</a:t>
            </a:r>
            <a:r>
              <a:rPr lang="de-DE" dirty="0">
                <a:latin typeface="Arial" charset="0"/>
              </a:rPr>
              <a:t> </a:t>
            </a:r>
            <a:r>
              <a:rPr lang="de-DE" dirty="0" err="1">
                <a:latin typeface="Arial" charset="0"/>
              </a:rPr>
              <a:t>local</a:t>
            </a:r>
            <a:r>
              <a:rPr lang="de-DE" dirty="0">
                <a:latin typeface="Arial" charset="0"/>
              </a:rPr>
              <a:t> </a:t>
            </a:r>
            <a:r>
              <a:rPr lang="de-DE" dirty="0" err="1">
                <a:latin typeface="Arial" charset="0"/>
              </a:rPr>
              <a:t>landscape</a:t>
            </a:r>
            <a:r>
              <a:rPr lang="de-DE" dirty="0">
                <a:latin typeface="Arial" charset="0"/>
              </a:rPr>
              <a:t> </a:t>
            </a:r>
            <a:r>
              <a:rPr lang="de-DE" dirty="0" err="1">
                <a:latin typeface="Arial" charset="0"/>
              </a:rPr>
              <a:t>sustainability</a:t>
            </a:r>
            <a:r>
              <a:rPr lang="de-DE" dirty="0">
                <a:latin typeface="Arial" charset="0"/>
              </a:rPr>
              <a:t> </a:t>
            </a:r>
            <a:r>
              <a:rPr lang="de-DE" dirty="0" err="1">
                <a:latin typeface="Arial" charset="0"/>
              </a:rPr>
              <a:t>challenge</a:t>
            </a:r>
            <a:r>
              <a:rPr lang="de-DE" dirty="0">
                <a:latin typeface="Arial" charset="0"/>
              </a:rPr>
              <a:t> </a:t>
            </a:r>
            <a:br>
              <a:rPr lang="de-DE" dirty="0">
                <a:latin typeface="Arial" charset="0"/>
              </a:rPr>
            </a:br>
            <a:r>
              <a:rPr lang="de-DE" dirty="0" err="1">
                <a:latin typeface="Arial" charset="0"/>
              </a:rPr>
              <a:t>you</a:t>
            </a:r>
            <a:r>
              <a:rPr lang="de-DE" dirty="0">
                <a:latin typeface="Arial" charset="0"/>
              </a:rPr>
              <a:t> </a:t>
            </a:r>
            <a:r>
              <a:rPr lang="de-DE" dirty="0" err="1">
                <a:latin typeface="Arial" charset="0"/>
              </a:rPr>
              <a:t>want</a:t>
            </a:r>
            <a:r>
              <a:rPr lang="de-DE" dirty="0">
                <a:latin typeface="Arial" charset="0"/>
              </a:rPr>
              <a:t> </a:t>
            </a:r>
            <a:r>
              <a:rPr lang="de-DE" dirty="0" err="1">
                <a:latin typeface="Arial" charset="0"/>
              </a:rPr>
              <a:t>to</a:t>
            </a:r>
            <a:r>
              <a:rPr lang="de-DE" dirty="0">
                <a:latin typeface="Arial" charset="0"/>
              </a:rPr>
              <a:t> </a:t>
            </a:r>
            <a:r>
              <a:rPr lang="de-DE" dirty="0" err="1">
                <a:latin typeface="Arial" charset="0"/>
              </a:rPr>
              <a:t>address</a:t>
            </a:r>
            <a:r>
              <a:rPr lang="de-DE" dirty="0">
                <a:latin typeface="Arial" charset="0"/>
              </a:rPr>
              <a:t> (max. 2 </a:t>
            </a:r>
            <a:r>
              <a:rPr lang="de-DE" dirty="0" err="1">
                <a:latin typeface="Arial" charset="0"/>
              </a:rPr>
              <a:t>slides</a:t>
            </a:r>
            <a:r>
              <a:rPr lang="de-DE" dirty="0">
                <a:latin typeface="Arial"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3</a:t>
            </a:fld>
            <a:endParaRPr lang="de-DE"/>
          </a:p>
        </p:txBody>
      </p:sp>
      <p:sp>
        <p:nvSpPr>
          <p:cNvPr id="7" name="Textfeld 6"/>
          <p:cNvSpPr txBox="1"/>
          <p:nvPr/>
        </p:nvSpPr>
        <p:spPr>
          <a:xfrm>
            <a:off x="457200" y="1700808"/>
            <a:ext cx="7859216" cy="2862322"/>
          </a:xfrm>
          <a:prstGeom prst="rect">
            <a:avLst/>
          </a:prstGeom>
          <a:noFill/>
        </p:spPr>
        <p:txBody>
          <a:bodyPr wrap="square" rtlCol="0">
            <a:spAutoFit/>
          </a:bodyPr>
          <a:lstStyle/>
          <a:p>
            <a:r>
              <a:rPr lang="de-DE" dirty="0" err="1"/>
              <a:t>You</a:t>
            </a:r>
            <a:r>
              <a:rPr lang="de-DE" dirty="0"/>
              <a:t> </a:t>
            </a:r>
            <a:r>
              <a:rPr lang="de-DE" dirty="0" err="1"/>
              <a:t>probably</a:t>
            </a:r>
            <a:r>
              <a:rPr lang="de-DE" dirty="0"/>
              <a:t> </a:t>
            </a:r>
            <a:r>
              <a:rPr lang="de-DE" dirty="0" err="1"/>
              <a:t>have</a:t>
            </a:r>
            <a:r>
              <a:rPr lang="de-DE" dirty="0"/>
              <a:t> </a:t>
            </a:r>
            <a:r>
              <a:rPr lang="de-DE" dirty="0" err="1"/>
              <a:t>identified</a:t>
            </a:r>
            <a:r>
              <a:rPr lang="de-DE" dirty="0"/>
              <a:t> </a:t>
            </a:r>
            <a:r>
              <a:rPr lang="de-DE" dirty="0" err="1"/>
              <a:t>more</a:t>
            </a:r>
            <a:r>
              <a:rPr lang="de-DE" dirty="0"/>
              <a:t> </a:t>
            </a:r>
            <a:r>
              <a:rPr lang="de-DE" dirty="0" err="1"/>
              <a:t>than</a:t>
            </a:r>
            <a:r>
              <a:rPr lang="de-DE" dirty="0"/>
              <a:t> </a:t>
            </a:r>
            <a:r>
              <a:rPr lang="de-DE" dirty="0" err="1"/>
              <a:t>one</a:t>
            </a:r>
            <a:r>
              <a:rPr lang="de-DE" dirty="0"/>
              <a:t> </a:t>
            </a:r>
            <a:r>
              <a:rPr lang="de-DE" dirty="0" err="1"/>
              <a:t>challenge</a:t>
            </a:r>
            <a:r>
              <a:rPr lang="de-DE" dirty="0"/>
              <a:t>.</a:t>
            </a:r>
          </a:p>
          <a:p>
            <a:r>
              <a:rPr lang="de-DE" dirty="0"/>
              <a:t> </a:t>
            </a:r>
          </a:p>
          <a:p>
            <a:r>
              <a:rPr lang="de-DE" dirty="0" err="1"/>
              <a:t>You</a:t>
            </a:r>
            <a:r>
              <a:rPr lang="de-DE" dirty="0"/>
              <a:t> </a:t>
            </a:r>
            <a:r>
              <a:rPr lang="de-DE" dirty="0" err="1"/>
              <a:t>may</a:t>
            </a:r>
            <a:r>
              <a:rPr lang="de-DE" dirty="0"/>
              <a:t> </a:t>
            </a:r>
            <a:r>
              <a:rPr lang="de-DE" dirty="0" err="1"/>
              <a:t>name</a:t>
            </a:r>
            <a:r>
              <a:rPr lang="de-DE" dirty="0"/>
              <a:t> </a:t>
            </a:r>
            <a:r>
              <a:rPr lang="de-DE" dirty="0" err="1"/>
              <a:t>several</a:t>
            </a:r>
            <a:r>
              <a:rPr lang="de-DE" dirty="0"/>
              <a:t> but </a:t>
            </a:r>
            <a:r>
              <a:rPr lang="de-DE" dirty="0" err="1"/>
              <a:t>please</a:t>
            </a:r>
            <a:r>
              <a:rPr lang="de-DE" dirty="0"/>
              <a:t> </a:t>
            </a:r>
            <a:r>
              <a:rPr lang="de-DE" dirty="0" err="1"/>
              <a:t>focus</a:t>
            </a:r>
            <a:r>
              <a:rPr lang="de-DE" dirty="0"/>
              <a:t> on </a:t>
            </a:r>
            <a:r>
              <a:rPr lang="de-DE" dirty="0" err="1"/>
              <a:t>the</a:t>
            </a:r>
            <a:r>
              <a:rPr lang="de-DE" dirty="0"/>
              <a:t> </a:t>
            </a:r>
            <a:r>
              <a:rPr lang="de-DE" dirty="0" err="1"/>
              <a:t>one</a:t>
            </a:r>
            <a:r>
              <a:rPr lang="de-DE" dirty="0"/>
              <a:t>(s) </a:t>
            </a:r>
            <a:r>
              <a:rPr lang="de-DE" dirty="0" err="1"/>
              <a:t>you</a:t>
            </a:r>
            <a:r>
              <a:rPr lang="de-DE" dirty="0"/>
              <a:t> </a:t>
            </a:r>
            <a:r>
              <a:rPr lang="de-DE" dirty="0" err="1"/>
              <a:t>want</a:t>
            </a:r>
            <a:r>
              <a:rPr lang="de-DE" dirty="0"/>
              <a:t> </a:t>
            </a:r>
            <a:r>
              <a:rPr lang="de-DE" dirty="0" err="1"/>
              <a:t>to</a:t>
            </a:r>
            <a:r>
              <a:rPr lang="de-DE" dirty="0"/>
              <a:t> </a:t>
            </a:r>
            <a:r>
              <a:rPr lang="de-DE" dirty="0" err="1"/>
              <a:t>address</a:t>
            </a:r>
            <a:r>
              <a:rPr lang="de-DE" dirty="0"/>
              <a:t> </a:t>
            </a:r>
            <a:r>
              <a:rPr lang="de-DE" dirty="0" err="1"/>
              <a:t>and</a:t>
            </a:r>
            <a:r>
              <a:rPr lang="de-DE" dirty="0"/>
              <a:t> </a:t>
            </a:r>
            <a:r>
              <a:rPr lang="de-DE" dirty="0" err="1"/>
              <a:t>resolve</a:t>
            </a:r>
            <a:r>
              <a:rPr lang="de-DE" dirty="0"/>
              <a:t> </a:t>
            </a:r>
            <a:r>
              <a:rPr lang="de-DE" dirty="0" err="1"/>
              <a:t>with</a:t>
            </a:r>
            <a:r>
              <a:rPr lang="de-DE" dirty="0"/>
              <a:t> </a:t>
            </a:r>
            <a:r>
              <a:rPr lang="de-DE" dirty="0" err="1"/>
              <a:t>your</a:t>
            </a:r>
            <a:r>
              <a:rPr lang="de-DE" dirty="0"/>
              <a:t> innovative </a:t>
            </a:r>
            <a:r>
              <a:rPr lang="de-DE" dirty="0" err="1"/>
              <a:t>system</a:t>
            </a:r>
            <a:r>
              <a:rPr lang="de-DE" dirty="0"/>
              <a:t> design.</a:t>
            </a:r>
          </a:p>
          <a:p>
            <a:endParaRPr lang="de-DE" dirty="0"/>
          </a:p>
          <a:p>
            <a:r>
              <a:rPr lang="de-DE" dirty="0" err="1"/>
              <a:t>Explain</a:t>
            </a:r>
            <a:r>
              <a:rPr lang="de-DE" dirty="0"/>
              <a:t> </a:t>
            </a:r>
            <a:r>
              <a:rPr lang="de-DE" dirty="0" err="1"/>
              <a:t>which</a:t>
            </a:r>
            <a:r>
              <a:rPr lang="de-DE" dirty="0"/>
              <a:t> </a:t>
            </a:r>
            <a:r>
              <a:rPr lang="de-DE" dirty="0" err="1"/>
              <a:t>impact</a:t>
            </a:r>
            <a:r>
              <a:rPr lang="de-DE" dirty="0"/>
              <a:t> </a:t>
            </a:r>
            <a:r>
              <a:rPr lang="de-DE" dirty="0" err="1"/>
              <a:t>the</a:t>
            </a:r>
            <a:r>
              <a:rPr lang="de-DE" dirty="0"/>
              <a:t> </a:t>
            </a:r>
            <a:r>
              <a:rPr lang="de-DE" dirty="0" err="1"/>
              <a:t>challenge</a:t>
            </a:r>
            <a:r>
              <a:rPr lang="de-DE" dirty="0"/>
              <a:t> </a:t>
            </a:r>
            <a:r>
              <a:rPr lang="de-DE" dirty="0" err="1"/>
              <a:t>has</a:t>
            </a:r>
            <a:r>
              <a:rPr lang="de-DE" dirty="0"/>
              <a:t> </a:t>
            </a:r>
            <a:r>
              <a:rPr lang="de-DE" dirty="0" err="1"/>
              <a:t>and</a:t>
            </a:r>
            <a:r>
              <a:rPr lang="de-DE" dirty="0"/>
              <a:t> </a:t>
            </a:r>
            <a:r>
              <a:rPr lang="de-DE" dirty="0" err="1"/>
              <a:t>which</a:t>
            </a:r>
            <a:r>
              <a:rPr lang="de-DE" dirty="0"/>
              <a:t> </a:t>
            </a:r>
            <a:r>
              <a:rPr lang="de-DE" dirty="0" err="1"/>
              <a:t>sustainability</a:t>
            </a:r>
            <a:r>
              <a:rPr lang="de-DE" dirty="0"/>
              <a:t> </a:t>
            </a:r>
            <a:r>
              <a:rPr lang="de-DE" dirty="0" err="1"/>
              <a:t>aspects</a:t>
            </a:r>
            <a:r>
              <a:rPr lang="de-DE" dirty="0"/>
              <a:t> </a:t>
            </a:r>
            <a:r>
              <a:rPr lang="de-DE" dirty="0" err="1"/>
              <a:t>are</a:t>
            </a:r>
            <a:r>
              <a:rPr lang="de-DE" dirty="0"/>
              <a:t> </a:t>
            </a:r>
            <a:r>
              <a:rPr lang="de-DE" dirty="0" err="1"/>
              <a:t>affected</a:t>
            </a:r>
            <a:r>
              <a:rPr lang="de-DE" dirty="0"/>
              <a:t> (</a:t>
            </a:r>
            <a:r>
              <a:rPr lang="de-DE" dirty="0" err="1"/>
              <a:t>you</a:t>
            </a:r>
            <a:r>
              <a:rPr lang="de-DE" dirty="0"/>
              <a:t> </a:t>
            </a:r>
            <a:r>
              <a:rPr lang="de-DE" dirty="0" err="1"/>
              <a:t>may</a:t>
            </a:r>
            <a:r>
              <a:rPr lang="de-DE" dirty="0"/>
              <a:t> </a:t>
            </a:r>
            <a:r>
              <a:rPr lang="de-DE" dirty="0" err="1"/>
              <a:t>refer</a:t>
            </a:r>
            <a:r>
              <a:rPr lang="de-DE" dirty="0"/>
              <a:t> </a:t>
            </a:r>
            <a:r>
              <a:rPr lang="de-DE" dirty="0" err="1"/>
              <a:t>to</a:t>
            </a:r>
            <a:r>
              <a:rPr lang="de-DE" dirty="0"/>
              <a:t> </a:t>
            </a:r>
            <a:r>
              <a:rPr lang="de-DE" dirty="0" err="1"/>
              <a:t>the</a:t>
            </a:r>
            <a:r>
              <a:rPr lang="de-DE" dirty="0"/>
              <a:t> UN </a:t>
            </a:r>
            <a:r>
              <a:rPr lang="de-DE" dirty="0" err="1"/>
              <a:t>SDG‘s</a:t>
            </a:r>
            <a:r>
              <a:rPr lang="de-DE" dirty="0"/>
              <a:t> </a:t>
            </a:r>
            <a:r>
              <a:rPr lang="de-DE" dirty="0" err="1"/>
              <a:t>or</a:t>
            </a:r>
            <a:r>
              <a:rPr lang="de-DE" dirty="0"/>
              <a:t> </a:t>
            </a:r>
            <a:r>
              <a:rPr lang="de-DE" dirty="0" err="1"/>
              <a:t>other</a:t>
            </a:r>
            <a:r>
              <a:rPr lang="de-DE" dirty="0"/>
              <a:t> </a:t>
            </a:r>
            <a:r>
              <a:rPr lang="de-DE" dirty="0" err="1"/>
              <a:t>sustainability</a:t>
            </a:r>
            <a:r>
              <a:rPr lang="de-DE" dirty="0"/>
              <a:t> </a:t>
            </a:r>
            <a:r>
              <a:rPr lang="de-DE" dirty="0" err="1"/>
              <a:t>indicator</a:t>
            </a:r>
            <a:r>
              <a:rPr lang="de-DE" dirty="0"/>
              <a:t> </a:t>
            </a:r>
            <a:r>
              <a:rPr lang="de-DE" dirty="0" err="1"/>
              <a:t>schemes</a:t>
            </a:r>
            <a:r>
              <a:rPr lang="de-DE" dirty="0"/>
              <a:t>).</a:t>
            </a:r>
          </a:p>
          <a:p>
            <a:endParaRPr lang="de-DE" dirty="0"/>
          </a:p>
          <a:p>
            <a:r>
              <a:rPr lang="de-DE" dirty="0" err="1"/>
              <a:t>Challenges</a:t>
            </a:r>
            <a:r>
              <a:rPr lang="de-DE" dirty="0"/>
              <a:t> </a:t>
            </a:r>
            <a:r>
              <a:rPr lang="de-DE" dirty="0" err="1"/>
              <a:t>might</a:t>
            </a:r>
            <a:r>
              <a:rPr lang="de-DE" dirty="0"/>
              <a:t> </a:t>
            </a:r>
            <a:r>
              <a:rPr lang="de-DE" dirty="0" err="1"/>
              <a:t>be</a:t>
            </a:r>
            <a:r>
              <a:rPr lang="de-DE" dirty="0"/>
              <a:t> environmental, </a:t>
            </a:r>
            <a:r>
              <a:rPr lang="de-DE" dirty="0" err="1"/>
              <a:t>social</a:t>
            </a:r>
            <a:r>
              <a:rPr lang="de-DE" dirty="0"/>
              <a:t>, </a:t>
            </a:r>
            <a:r>
              <a:rPr lang="de-DE" dirty="0" err="1"/>
              <a:t>cultural</a:t>
            </a:r>
            <a:r>
              <a:rPr lang="de-DE" dirty="0"/>
              <a:t> </a:t>
            </a:r>
            <a:r>
              <a:rPr lang="de-DE" dirty="0" err="1"/>
              <a:t>or</a:t>
            </a:r>
            <a:r>
              <a:rPr lang="de-DE" dirty="0"/>
              <a:t> </a:t>
            </a:r>
            <a:r>
              <a:rPr lang="de-DE" dirty="0" err="1"/>
              <a:t>economic</a:t>
            </a:r>
            <a:r>
              <a:rPr lang="de-DE" dirty="0"/>
              <a:t>. </a:t>
            </a:r>
          </a:p>
          <a:p>
            <a:r>
              <a:rPr lang="de-DE" dirty="0"/>
              <a:t>These </a:t>
            </a:r>
            <a:r>
              <a:rPr lang="de-DE" dirty="0" err="1"/>
              <a:t>dimensions</a:t>
            </a:r>
            <a:r>
              <a:rPr lang="de-DE" dirty="0"/>
              <a:t> </a:t>
            </a:r>
            <a:r>
              <a:rPr lang="de-DE" dirty="0" err="1"/>
              <a:t>are</a:t>
            </a:r>
            <a:r>
              <a:rPr lang="de-DE" dirty="0"/>
              <a:t> </a:t>
            </a:r>
            <a:r>
              <a:rPr lang="de-DE" dirty="0" err="1"/>
              <a:t>typically</a:t>
            </a:r>
            <a:r>
              <a:rPr lang="de-DE" dirty="0"/>
              <a:t> </a:t>
            </a:r>
            <a:r>
              <a:rPr lang="de-DE" dirty="0" err="1"/>
              <a:t>interelated</a:t>
            </a:r>
            <a:r>
              <a:rPr lang="de-DE" dirty="0"/>
              <a:t>. </a:t>
            </a:r>
          </a:p>
        </p:txBody>
      </p:sp>
    </p:spTree>
    <p:extLst>
      <p:ext uri="{BB962C8B-B14F-4D97-AF65-F5344CB8AC3E}">
        <p14:creationId xmlns:p14="http://schemas.microsoft.com/office/powerpoint/2010/main" val="3182540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548680"/>
            <a:ext cx="8229600" cy="418058"/>
          </a:xfrm>
        </p:spPr>
        <p:txBody>
          <a:bodyPr>
            <a:normAutofit fontScale="90000"/>
          </a:bodyPr>
          <a:lstStyle/>
          <a:p>
            <a:pPr eaLnBrk="0" fontAlgn="base" hangingPunct="0">
              <a:spcAft>
                <a:spcPts val="200"/>
              </a:spcAft>
            </a:pPr>
            <a:r>
              <a:rPr lang="de-DE" dirty="0" err="1">
                <a:latin typeface="Arial" charset="0"/>
              </a:rPr>
              <a:t>Your</a:t>
            </a:r>
            <a:r>
              <a:rPr lang="de-DE" dirty="0">
                <a:latin typeface="Arial" charset="0"/>
              </a:rPr>
              <a:t> </a:t>
            </a:r>
            <a:r>
              <a:rPr lang="de-DE" dirty="0" err="1">
                <a:latin typeface="Arial" charset="0"/>
              </a:rPr>
              <a:t>vision</a:t>
            </a:r>
            <a:r>
              <a:rPr lang="de-DE" dirty="0">
                <a:latin typeface="Arial" charset="0"/>
              </a:rPr>
              <a:t> (</a:t>
            </a:r>
            <a:r>
              <a:rPr lang="de-DE" dirty="0" err="1">
                <a:latin typeface="Arial" charset="0"/>
              </a:rPr>
              <a:t>one</a:t>
            </a:r>
            <a:r>
              <a:rPr lang="de-DE" dirty="0">
                <a:latin typeface="Arial" charset="0"/>
              </a:rPr>
              <a:t> </a:t>
            </a:r>
            <a:r>
              <a:rPr lang="de-DE" dirty="0" err="1">
                <a:latin typeface="Arial" charset="0"/>
              </a:rPr>
              <a:t>slide</a:t>
            </a:r>
            <a:r>
              <a:rPr lang="de-DE" dirty="0">
                <a:latin typeface="Arial"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4</a:t>
            </a:fld>
            <a:endParaRPr lang="de-DE"/>
          </a:p>
        </p:txBody>
      </p:sp>
      <p:sp>
        <p:nvSpPr>
          <p:cNvPr id="7" name="Textfeld 6"/>
          <p:cNvSpPr txBox="1"/>
          <p:nvPr/>
        </p:nvSpPr>
        <p:spPr>
          <a:xfrm>
            <a:off x="457200" y="1700808"/>
            <a:ext cx="7859216" cy="4278094"/>
          </a:xfrm>
          <a:prstGeom prst="rect">
            <a:avLst/>
          </a:prstGeom>
          <a:noFill/>
        </p:spPr>
        <p:txBody>
          <a:bodyPr wrap="square" rtlCol="0">
            <a:spAutoFit/>
          </a:bodyPr>
          <a:lstStyle/>
          <a:p>
            <a:r>
              <a:rPr lang="de-DE" dirty="0" err="1"/>
              <a:t>Give</a:t>
            </a:r>
            <a:r>
              <a:rPr lang="de-DE" dirty="0"/>
              <a:t> </a:t>
            </a:r>
            <a:r>
              <a:rPr lang="de-DE" dirty="0" err="1"/>
              <a:t>us</a:t>
            </a:r>
            <a:r>
              <a:rPr lang="de-DE" dirty="0"/>
              <a:t> a </a:t>
            </a:r>
            <a:r>
              <a:rPr lang="de-DE" dirty="0" err="1"/>
              <a:t>visual</a:t>
            </a:r>
            <a:r>
              <a:rPr lang="de-DE" dirty="0"/>
              <a:t> </a:t>
            </a:r>
            <a:r>
              <a:rPr lang="de-DE" dirty="0" err="1"/>
              <a:t>idea</a:t>
            </a:r>
            <a:r>
              <a:rPr lang="de-DE" dirty="0"/>
              <a:t> </a:t>
            </a:r>
            <a:r>
              <a:rPr lang="de-DE" dirty="0" err="1"/>
              <a:t>of</a:t>
            </a:r>
            <a:r>
              <a:rPr lang="de-DE" dirty="0"/>
              <a:t> </a:t>
            </a:r>
            <a:r>
              <a:rPr lang="de-DE" dirty="0" err="1"/>
              <a:t>how</a:t>
            </a:r>
            <a:r>
              <a:rPr lang="de-DE" dirty="0"/>
              <a:t> </a:t>
            </a:r>
            <a:r>
              <a:rPr lang="de-DE" dirty="0" err="1"/>
              <a:t>your</a:t>
            </a:r>
            <a:r>
              <a:rPr lang="de-DE" dirty="0"/>
              <a:t> alternative </a:t>
            </a:r>
            <a:r>
              <a:rPr lang="de-DE" dirty="0" err="1"/>
              <a:t>future</a:t>
            </a:r>
            <a:r>
              <a:rPr lang="de-DE" dirty="0"/>
              <a:t> will </a:t>
            </a:r>
            <a:r>
              <a:rPr lang="de-DE" dirty="0" err="1"/>
              <a:t>look</a:t>
            </a:r>
            <a:r>
              <a:rPr lang="de-DE" dirty="0"/>
              <a:t> like.</a:t>
            </a:r>
          </a:p>
          <a:p>
            <a:endParaRPr lang="de-DE" dirty="0"/>
          </a:p>
          <a:p>
            <a:r>
              <a:rPr lang="de-DE" dirty="0" err="1"/>
              <a:t>No</a:t>
            </a:r>
            <a:r>
              <a:rPr lang="de-DE" dirty="0"/>
              <a:t> stereotype </a:t>
            </a:r>
            <a:r>
              <a:rPr lang="de-DE" dirty="0" err="1"/>
              <a:t>visuals</a:t>
            </a:r>
            <a:r>
              <a:rPr lang="de-DE" dirty="0"/>
              <a:t>  </a:t>
            </a:r>
            <a:r>
              <a:rPr lang="de-DE" dirty="0" err="1"/>
              <a:t>or</a:t>
            </a:r>
            <a:r>
              <a:rPr lang="de-DE" dirty="0"/>
              <a:t> </a:t>
            </a:r>
            <a:r>
              <a:rPr lang="de-DE" dirty="0" err="1"/>
              <a:t>placeholders</a:t>
            </a:r>
            <a:r>
              <a:rPr lang="de-DE" dirty="0"/>
              <a:t> </a:t>
            </a:r>
            <a:r>
              <a:rPr lang="de-DE" dirty="0" err="1"/>
              <a:t>without</a:t>
            </a:r>
            <a:r>
              <a:rPr lang="de-DE" dirty="0"/>
              <a:t> </a:t>
            </a:r>
            <a:r>
              <a:rPr lang="de-DE" dirty="0" err="1"/>
              <a:t>relation</a:t>
            </a:r>
            <a:r>
              <a:rPr lang="de-DE" dirty="0"/>
              <a:t> </a:t>
            </a:r>
            <a:r>
              <a:rPr lang="de-DE" dirty="0" err="1"/>
              <a:t>to</a:t>
            </a:r>
            <a:r>
              <a:rPr lang="de-DE" dirty="0"/>
              <a:t> </a:t>
            </a:r>
            <a:r>
              <a:rPr lang="de-DE" dirty="0" err="1"/>
              <a:t>the</a:t>
            </a:r>
            <a:r>
              <a:rPr lang="de-DE" dirty="0"/>
              <a:t> </a:t>
            </a:r>
            <a:r>
              <a:rPr lang="de-DE" dirty="0" err="1"/>
              <a:t>site</a:t>
            </a:r>
            <a:r>
              <a:rPr lang="de-DE" dirty="0"/>
              <a:t>! </a:t>
            </a:r>
          </a:p>
          <a:p>
            <a:endParaRPr lang="de-DE" dirty="0"/>
          </a:p>
          <a:p>
            <a:r>
              <a:rPr lang="de-DE" dirty="0"/>
              <a:t>Show a </a:t>
            </a:r>
            <a:r>
              <a:rPr lang="de-DE" dirty="0" err="1"/>
              <a:t>visualisation</a:t>
            </a:r>
            <a:r>
              <a:rPr lang="de-DE" dirty="0"/>
              <a:t> </a:t>
            </a:r>
            <a:r>
              <a:rPr lang="de-DE" dirty="0" err="1"/>
              <a:t>that</a:t>
            </a:r>
            <a:r>
              <a:rPr lang="de-DE" dirty="0"/>
              <a:t> </a:t>
            </a:r>
            <a:r>
              <a:rPr lang="de-DE" dirty="0" err="1"/>
              <a:t>develops</a:t>
            </a:r>
            <a:r>
              <a:rPr lang="de-DE" dirty="0"/>
              <a:t> out of </a:t>
            </a:r>
            <a:r>
              <a:rPr lang="de-DE" dirty="0" err="1"/>
              <a:t>the</a:t>
            </a:r>
            <a:r>
              <a:rPr lang="de-DE" dirty="0"/>
              <a:t> </a:t>
            </a:r>
            <a:r>
              <a:rPr lang="de-DE" dirty="0" err="1"/>
              <a:t>local</a:t>
            </a:r>
            <a:r>
              <a:rPr lang="de-DE" dirty="0"/>
              <a:t> </a:t>
            </a:r>
            <a:r>
              <a:rPr lang="de-DE" dirty="0" err="1"/>
              <a:t>landscape</a:t>
            </a:r>
            <a:r>
              <a:rPr lang="de-DE" dirty="0"/>
              <a:t> </a:t>
            </a:r>
            <a:r>
              <a:rPr lang="de-DE" dirty="0" err="1"/>
              <a:t>context</a:t>
            </a:r>
            <a:r>
              <a:rPr lang="de-DE" dirty="0"/>
              <a:t>.</a:t>
            </a:r>
          </a:p>
          <a:p>
            <a:endParaRPr lang="de-DE" dirty="0"/>
          </a:p>
          <a:p>
            <a:endParaRPr lang="de-DE" dirty="0"/>
          </a:p>
          <a:p>
            <a:r>
              <a:rPr lang="de-DE" sz="1600" b="1" i="1" dirty="0" err="1">
                <a:latin typeface="+mj-lt"/>
              </a:rPr>
              <a:t>Remember</a:t>
            </a:r>
            <a:r>
              <a:rPr lang="de-DE" sz="1600" b="1" i="1" dirty="0">
                <a:latin typeface="+mj-lt"/>
              </a:rPr>
              <a:t>:</a:t>
            </a:r>
          </a:p>
          <a:p>
            <a:r>
              <a:rPr lang="en-US" sz="1600" b="0" i="1" dirty="0">
                <a:solidFill>
                  <a:srgbClr val="141413"/>
                </a:solidFill>
                <a:effectLst/>
                <a:latin typeface="+mj-lt"/>
              </a:rPr>
              <a:t>The starting point for formulating a mission is the vision of your new organization or cooperation. The vision describes what should be different or better at a point in the future or what goal should be achieved.</a:t>
            </a:r>
          </a:p>
          <a:p>
            <a:r>
              <a:rPr lang="en-US" sz="1600" b="0" i="1" dirty="0">
                <a:solidFill>
                  <a:srgbClr val="141413"/>
                </a:solidFill>
                <a:effectLst/>
                <a:latin typeface="+mj-lt"/>
              </a:rPr>
              <a:t>In landscape economy, the focus is on overcoming challenges of a social or ecological nature, which has motivated and inspired the founders.</a:t>
            </a:r>
          </a:p>
          <a:p>
            <a:r>
              <a:rPr lang="en-US" sz="1600" b="0" i="1" dirty="0">
                <a:solidFill>
                  <a:srgbClr val="141413"/>
                </a:solidFill>
                <a:effectLst/>
                <a:latin typeface="+mj-lt"/>
              </a:rPr>
              <a:t>The vision thus answers – if possible, in one sentence – the question of which image of the future to strive for</a:t>
            </a:r>
            <a:r>
              <a:rPr lang="en-US" sz="1600" b="0" i="0" dirty="0">
                <a:solidFill>
                  <a:srgbClr val="141413"/>
                </a:solidFill>
                <a:effectLst/>
                <a:latin typeface="+mj-lt"/>
              </a:rPr>
              <a:t>.</a:t>
            </a:r>
            <a:r>
              <a:rPr lang="en-US" sz="1600" dirty="0">
                <a:latin typeface="+mj-lt"/>
              </a:rPr>
              <a:t> </a:t>
            </a:r>
            <a:br>
              <a:rPr lang="en-US" dirty="0"/>
            </a:br>
            <a:endParaRPr lang="de-DE" dirty="0"/>
          </a:p>
        </p:txBody>
      </p:sp>
    </p:spTree>
    <p:extLst>
      <p:ext uri="{BB962C8B-B14F-4D97-AF65-F5344CB8AC3E}">
        <p14:creationId xmlns:p14="http://schemas.microsoft.com/office/powerpoint/2010/main" val="2323594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548680"/>
            <a:ext cx="8229600" cy="418058"/>
          </a:xfrm>
        </p:spPr>
        <p:txBody>
          <a:bodyPr>
            <a:normAutofit fontScale="90000"/>
          </a:bodyPr>
          <a:lstStyle/>
          <a:p>
            <a:pPr eaLnBrk="0" fontAlgn="base" hangingPunct="0">
              <a:spcAft>
                <a:spcPts val="200"/>
              </a:spcAft>
            </a:pPr>
            <a:r>
              <a:rPr lang="de-DE" dirty="0" err="1">
                <a:latin typeface="Arial" charset="0"/>
              </a:rPr>
              <a:t>Your</a:t>
            </a:r>
            <a:r>
              <a:rPr lang="de-DE" dirty="0">
                <a:latin typeface="Arial" charset="0"/>
              </a:rPr>
              <a:t> </a:t>
            </a:r>
            <a:r>
              <a:rPr lang="de-DE" dirty="0" err="1">
                <a:latin typeface="Arial" charset="0"/>
              </a:rPr>
              <a:t>mission</a:t>
            </a:r>
            <a:r>
              <a:rPr lang="de-DE" dirty="0">
                <a:latin typeface="Arial" charset="0"/>
              </a:rPr>
              <a:t> (</a:t>
            </a:r>
            <a:r>
              <a:rPr lang="de-DE" dirty="0" err="1">
                <a:latin typeface="Arial" charset="0"/>
              </a:rPr>
              <a:t>one</a:t>
            </a:r>
            <a:r>
              <a:rPr lang="de-DE" dirty="0">
                <a:latin typeface="Arial" charset="0"/>
              </a:rPr>
              <a:t> </a:t>
            </a:r>
            <a:r>
              <a:rPr lang="de-DE" dirty="0" err="1">
                <a:latin typeface="Arial" charset="0"/>
              </a:rPr>
              <a:t>slide</a:t>
            </a:r>
            <a:r>
              <a:rPr lang="de-DE" dirty="0">
                <a:latin typeface="Arial"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5</a:t>
            </a:fld>
            <a:endParaRPr lang="de-DE"/>
          </a:p>
        </p:txBody>
      </p:sp>
      <p:sp>
        <p:nvSpPr>
          <p:cNvPr id="7" name="Textfeld 6"/>
          <p:cNvSpPr txBox="1"/>
          <p:nvPr/>
        </p:nvSpPr>
        <p:spPr>
          <a:xfrm>
            <a:off x="457200" y="1700808"/>
            <a:ext cx="5842992" cy="2215991"/>
          </a:xfrm>
          <a:prstGeom prst="rect">
            <a:avLst/>
          </a:prstGeom>
          <a:noFill/>
        </p:spPr>
        <p:txBody>
          <a:bodyPr wrap="square" rtlCol="0">
            <a:spAutoFit/>
          </a:bodyPr>
          <a:lstStyle/>
          <a:p>
            <a:endParaRPr lang="de-DE" dirty="0"/>
          </a:p>
          <a:p>
            <a:r>
              <a:rPr lang="en-US" sz="1200" b="1" i="0" dirty="0">
                <a:solidFill>
                  <a:srgbClr val="000000"/>
                </a:solidFill>
                <a:effectLst/>
                <a:latin typeface="+mj-lt"/>
              </a:rPr>
              <a:t>Remember the elements of a mission statement:</a:t>
            </a:r>
          </a:p>
          <a:p>
            <a:endParaRPr lang="en-US" sz="1200" b="1" dirty="0">
              <a:solidFill>
                <a:srgbClr val="000000"/>
              </a:solidFill>
              <a:latin typeface="+mj-lt"/>
            </a:endParaRPr>
          </a:p>
          <a:p>
            <a:r>
              <a:rPr lang="en-US" sz="1200" b="1" i="0" dirty="0">
                <a:solidFill>
                  <a:srgbClr val="000000"/>
                </a:solidFill>
                <a:effectLst/>
                <a:latin typeface="+mj-lt"/>
              </a:rPr>
              <a:t>What do you do (purpose)? </a:t>
            </a:r>
            <a:r>
              <a:rPr lang="en-US" sz="1200" b="0" i="0" dirty="0">
                <a:solidFill>
                  <a:srgbClr val="000000"/>
                </a:solidFill>
                <a:effectLst/>
                <a:latin typeface="+mj-lt"/>
              </a:rPr>
              <a:t>What is the business idea, the business model, the raison d'être of the company or cooperation?</a:t>
            </a:r>
          </a:p>
          <a:p>
            <a:endParaRPr lang="en-US" sz="1200" dirty="0">
              <a:solidFill>
                <a:srgbClr val="000000"/>
              </a:solidFill>
              <a:latin typeface="+mj-lt"/>
            </a:endParaRPr>
          </a:p>
          <a:p>
            <a:r>
              <a:rPr lang="en-US" sz="1200" b="1" i="0" dirty="0">
                <a:solidFill>
                  <a:srgbClr val="000000"/>
                </a:solidFill>
                <a:effectLst/>
                <a:latin typeface="+mj-lt"/>
              </a:rPr>
              <a:t>Who are you doing it for? </a:t>
            </a:r>
            <a:r>
              <a:rPr lang="en-US" sz="1200" b="0" i="0" dirty="0">
                <a:solidFill>
                  <a:srgbClr val="000000"/>
                </a:solidFill>
                <a:effectLst/>
                <a:latin typeface="+mj-lt"/>
              </a:rPr>
              <a:t>Who are our target audiences in the market? Who do</a:t>
            </a:r>
          </a:p>
          <a:p>
            <a:r>
              <a:rPr lang="en-US" sz="1200" b="0" i="0" dirty="0">
                <a:solidFill>
                  <a:srgbClr val="000000"/>
                </a:solidFill>
                <a:effectLst/>
                <a:latin typeface="+mj-lt"/>
              </a:rPr>
              <a:t>we want to reach with your products or your services?</a:t>
            </a:r>
          </a:p>
          <a:p>
            <a:br>
              <a:rPr lang="en-US" dirty="0"/>
            </a:br>
            <a:endParaRPr lang="de-DE" dirty="0"/>
          </a:p>
        </p:txBody>
      </p:sp>
    </p:spTree>
    <p:extLst>
      <p:ext uri="{BB962C8B-B14F-4D97-AF65-F5344CB8AC3E}">
        <p14:creationId xmlns:p14="http://schemas.microsoft.com/office/powerpoint/2010/main" val="1783030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548680"/>
            <a:ext cx="8229600" cy="418058"/>
          </a:xfrm>
        </p:spPr>
        <p:txBody>
          <a:bodyPr>
            <a:normAutofit fontScale="90000"/>
          </a:bodyPr>
          <a:lstStyle/>
          <a:p>
            <a:pPr eaLnBrk="0" fontAlgn="base" hangingPunct="0">
              <a:spcAft>
                <a:spcPts val="200"/>
              </a:spcAft>
            </a:pPr>
            <a:r>
              <a:rPr lang="de-DE" dirty="0" err="1">
                <a:latin typeface="Arial" charset="0"/>
              </a:rPr>
              <a:t>Your</a:t>
            </a:r>
            <a:r>
              <a:rPr lang="de-DE" dirty="0">
                <a:latin typeface="Arial" charset="0"/>
              </a:rPr>
              <a:t> </a:t>
            </a:r>
            <a:r>
              <a:rPr lang="de-DE" dirty="0" err="1">
                <a:latin typeface="Arial" charset="0"/>
              </a:rPr>
              <a:t>idea</a:t>
            </a:r>
            <a:r>
              <a:rPr lang="de-DE" dirty="0">
                <a:latin typeface="Arial" charset="0"/>
              </a:rPr>
              <a:t> (</a:t>
            </a:r>
            <a:r>
              <a:rPr lang="de-DE" dirty="0" err="1">
                <a:latin typeface="Arial" charset="0"/>
              </a:rPr>
              <a:t>one</a:t>
            </a:r>
            <a:r>
              <a:rPr lang="de-DE" dirty="0">
                <a:latin typeface="Arial" charset="0"/>
              </a:rPr>
              <a:t> </a:t>
            </a:r>
            <a:r>
              <a:rPr lang="de-DE" dirty="0" err="1">
                <a:latin typeface="Arial" charset="0"/>
              </a:rPr>
              <a:t>slide</a:t>
            </a:r>
            <a:r>
              <a:rPr lang="de-DE" dirty="0">
                <a:latin typeface="Arial"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6</a:t>
            </a:fld>
            <a:endParaRPr lang="de-DE"/>
          </a:p>
        </p:txBody>
      </p:sp>
      <p:sp>
        <p:nvSpPr>
          <p:cNvPr id="7" name="Textfeld 6"/>
          <p:cNvSpPr txBox="1"/>
          <p:nvPr/>
        </p:nvSpPr>
        <p:spPr>
          <a:xfrm>
            <a:off x="457200" y="1700808"/>
            <a:ext cx="7859216" cy="923330"/>
          </a:xfrm>
          <a:prstGeom prst="rect">
            <a:avLst/>
          </a:prstGeom>
          <a:noFill/>
        </p:spPr>
        <p:txBody>
          <a:bodyPr wrap="square" rtlCol="0">
            <a:spAutoFit/>
          </a:bodyPr>
          <a:lstStyle/>
          <a:p>
            <a:r>
              <a:rPr lang="de-DE" dirty="0" err="1"/>
              <a:t>What</a:t>
            </a:r>
            <a:r>
              <a:rPr lang="de-DE" dirty="0"/>
              <a:t> </a:t>
            </a:r>
            <a:r>
              <a:rPr lang="de-DE" dirty="0" err="1"/>
              <a:t>is</a:t>
            </a:r>
            <a:r>
              <a:rPr lang="de-DE" dirty="0"/>
              <a:t> </a:t>
            </a:r>
            <a:r>
              <a:rPr lang="de-DE" dirty="0" err="1"/>
              <a:t>the</a:t>
            </a:r>
            <a:r>
              <a:rPr lang="de-DE" dirty="0"/>
              <a:t> </a:t>
            </a:r>
            <a:r>
              <a:rPr lang="de-DE" dirty="0" err="1"/>
              <a:t>name</a:t>
            </a:r>
            <a:r>
              <a:rPr lang="de-DE" dirty="0"/>
              <a:t> </a:t>
            </a:r>
            <a:r>
              <a:rPr lang="de-DE" dirty="0" err="1"/>
              <a:t>of</a:t>
            </a:r>
            <a:r>
              <a:rPr lang="de-DE" dirty="0"/>
              <a:t> </a:t>
            </a:r>
            <a:r>
              <a:rPr lang="de-DE" dirty="0" err="1"/>
              <a:t>your</a:t>
            </a:r>
            <a:r>
              <a:rPr lang="de-DE" dirty="0"/>
              <a:t> innovative </a:t>
            </a:r>
            <a:r>
              <a:rPr lang="de-DE" dirty="0" err="1"/>
              <a:t>idea</a:t>
            </a:r>
            <a:r>
              <a:rPr lang="de-DE" dirty="0"/>
              <a:t>?</a:t>
            </a:r>
          </a:p>
          <a:p>
            <a:r>
              <a:rPr lang="de-DE" dirty="0" err="1"/>
              <a:t>What</a:t>
            </a:r>
            <a:r>
              <a:rPr lang="de-DE" dirty="0"/>
              <a:t> </a:t>
            </a:r>
            <a:r>
              <a:rPr lang="de-DE" dirty="0" err="1"/>
              <a:t>is</a:t>
            </a:r>
            <a:r>
              <a:rPr lang="de-DE" dirty="0"/>
              <a:t> </a:t>
            </a:r>
            <a:r>
              <a:rPr lang="de-DE" dirty="0" err="1"/>
              <a:t>it</a:t>
            </a:r>
            <a:r>
              <a:rPr lang="de-DE" dirty="0"/>
              <a:t> (a </a:t>
            </a:r>
            <a:r>
              <a:rPr lang="de-DE" dirty="0" err="1"/>
              <a:t>product</a:t>
            </a:r>
            <a:r>
              <a:rPr lang="de-DE" dirty="0"/>
              <a:t>, a </a:t>
            </a:r>
            <a:r>
              <a:rPr lang="de-DE" dirty="0" err="1"/>
              <a:t>service</a:t>
            </a:r>
            <a:r>
              <a:rPr lang="de-DE" dirty="0"/>
              <a:t>, a </a:t>
            </a:r>
            <a:r>
              <a:rPr lang="de-DE" dirty="0" err="1"/>
              <a:t>new</a:t>
            </a:r>
            <a:r>
              <a:rPr lang="de-DE" dirty="0"/>
              <a:t> </a:t>
            </a:r>
            <a:r>
              <a:rPr lang="de-DE" dirty="0" err="1"/>
              <a:t>cooperation</a:t>
            </a:r>
            <a:r>
              <a:rPr lang="de-DE" dirty="0"/>
              <a:t>, a </a:t>
            </a:r>
            <a:r>
              <a:rPr lang="de-DE" dirty="0" err="1"/>
              <a:t>tool</a:t>
            </a:r>
            <a:r>
              <a:rPr lang="de-DE" dirty="0"/>
              <a:t>….?)</a:t>
            </a:r>
          </a:p>
          <a:p>
            <a:r>
              <a:rPr lang="de-DE" dirty="0" err="1"/>
              <a:t>Why</a:t>
            </a:r>
            <a:r>
              <a:rPr lang="de-DE" dirty="0"/>
              <a:t> </a:t>
            </a:r>
            <a:r>
              <a:rPr lang="de-DE" dirty="0" err="1"/>
              <a:t>is</a:t>
            </a:r>
            <a:r>
              <a:rPr lang="de-DE" dirty="0"/>
              <a:t> </a:t>
            </a:r>
            <a:r>
              <a:rPr lang="de-DE" dirty="0" err="1"/>
              <a:t>it</a:t>
            </a:r>
            <a:r>
              <a:rPr lang="de-DE" dirty="0"/>
              <a:t> a </a:t>
            </a:r>
            <a:r>
              <a:rPr lang="de-DE" dirty="0" err="1"/>
              <a:t>solution</a:t>
            </a:r>
            <a:r>
              <a:rPr lang="de-DE" dirty="0"/>
              <a:t> </a:t>
            </a:r>
            <a:r>
              <a:rPr lang="de-DE" dirty="0" err="1"/>
              <a:t>to</a:t>
            </a:r>
            <a:r>
              <a:rPr lang="de-DE" dirty="0"/>
              <a:t> </a:t>
            </a:r>
            <a:r>
              <a:rPr lang="de-DE" dirty="0" err="1"/>
              <a:t>the</a:t>
            </a:r>
            <a:r>
              <a:rPr lang="de-DE" dirty="0"/>
              <a:t> </a:t>
            </a:r>
            <a:r>
              <a:rPr lang="de-DE" dirty="0" err="1"/>
              <a:t>landscape</a:t>
            </a:r>
            <a:r>
              <a:rPr lang="de-DE" dirty="0"/>
              <a:t> </a:t>
            </a:r>
            <a:r>
              <a:rPr lang="de-DE" dirty="0" err="1"/>
              <a:t>sustainability</a:t>
            </a:r>
            <a:r>
              <a:rPr lang="de-DE" dirty="0"/>
              <a:t> </a:t>
            </a:r>
            <a:r>
              <a:rPr lang="de-DE" dirty="0" err="1"/>
              <a:t>challenge</a:t>
            </a:r>
            <a:r>
              <a:rPr lang="de-DE" dirty="0"/>
              <a:t> </a:t>
            </a:r>
            <a:r>
              <a:rPr lang="de-DE" dirty="0" err="1"/>
              <a:t>you</a:t>
            </a:r>
            <a:r>
              <a:rPr lang="de-DE" dirty="0"/>
              <a:t> </a:t>
            </a:r>
            <a:r>
              <a:rPr lang="de-DE" dirty="0" err="1"/>
              <a:t>have</a:t>
            </a:r>
            <a:r>
              <a:rPr lang="de-DE" dirty="0"/>
              <a:t> </a:t>
            </a:r>
            <a:r>
              <a:rPr lang="de-DE" dirty="0" err="1"/>
              <a:t>identified</a:t>
            </a:r>
            <a:r>
              <a:rPr lang="de-DE" dirty="0"/>
              <a:t>?</a:t>
            </a:r>
          </a:p>
        </p:txBody>
      </p:sp>
    </p:spTree>
    <p:extLst>
      <p:ext uri="{BB962C8B-B14F-4D97-AF65-F5344CB8AC3E}">
        <p14:creationId xmlns:p14="http://schemas.microsoft.com/office/powerpoint/2010/main" val="2710072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36912"/>
            <a:ext cx="7931224" cy="418058"/>
          </a:xfrm>
        </p:spPr>
        <p:txBody>
          <a:bodyPr>
            <a:noAutofit/>
          </a:bodyPr>
          <a:lstStyle/>
          <a:p>
            <a:pPr eaLnBrk="0" fontAlgn="base" hangingPunct="0">
              <a:spcAft>
                <a:spcPts val="200"/>
              </a:spcAft>
            </a:pPr>
            <a:r>
              <a:rPr lang="de-DE" sz="2000" i="1" dirty="0">
                <a:latin typeface="Arial" charset="0"/>
              </a:rPr>
              <a:t>In </a:t>
            </a:r>
            <a:r>
              <a:rPr lang="de-DE" sz="2000" i="1" dirty="0" err="1">
                <a:latin typeface="Arial" charset="0"/>
              </a:rPr>
              <a:t>the</a:t>
            </a:r>
            <a:r>
              <a:rPr lang="de-DE" sz="2000" i="1" dirty="0">
                <a:latin typeface="Arial" charset="0"/>
              </a:rPr>
              <a:t> </a:t>
            </a:r>
            <a:r>
              <a:rPr lang="de-DE" sz="2000" i="1" dirty="0" err="1">
                <a:latin typeface="Arial" charset="0"/>
              </a:rPr>
              <a:t>following</a:t>
            </a:r>
            <a:r>
              <a:rPr lang="de-DE" sz="2000" i="1" dirty="0">
                <a:latin typeface="Arial" charset="0"/>
              </a:rPr>
              <a:t>, </a:t>
            </a:r>
            <a:r>
              <a:rPr lang="de-DE" sz="2000" i="1" dirty="0" err="1">
                <a:latin typeface="Arial" charset="0"/>
              </a:rPr>
              <a:t>you</a:t>
            </a:r>
            <a:r>
              <a:rPr lang="de-DE" sz="2000" i="1" dirty="0">
                <a:latin typeface="Arial" charset="0"/>
              </a:rPr>
              <a:t> will </a:t>
            </a:r>
            <a:r>
              <a:rPr lang="de-DE" sz="2000" i="1" dirty="0" err="1">
                <a:latin typeface="Arial" charset="0"/>
              </a:rPr>
              <a:t>explain</a:t>
            </a:r>
            <a:r>
              <a:rPr lang="de-DE" sz="2000" i="1" dirty="0">
                <a:latin typeface="Arial" charset="0"/>
              </a:rPr>
              <a:t> </a:t>
            </a:r>
            <a:r>
              <a:rPr lang="de-DE" sz="2000" i="1" dirty="0" err="1">
                <a:latin typeface="Arial" charset="0"/>
              </a:rPr>
              <a:t>your</a:t>
            </a:r>
            <a:r>
              <a:rPr lang="de-DE" sz="2000" i="1" dirty="0">
                <a:latin typeface="Arial" charset="0"/>
              </a:rPr>
              <a:t> </a:t>
            </a:r>
            <a:r>
              <a:rPr lang="de-DE" sz="2000" i="1" dirty="0" err="1">
                <a:latin typeface="Arial" charset="0"/>
              </a:rPr>
              <a:t>idea</a:t>
            </a:r>
            <a:r>
              <a:rPr lang="de-DE" sz="2000" i="1" dirty="0">
                <a:latin typeface="Arial" charset="0"/>
              </a:rPr>
              <a:t> </a:t>
            </a:r>
            <a:r>
              <a:rPr lang="de-DE" sz="2000" i="1" dirty="0" err="1">
                <a:latin typeface="Arial" charset="0"/>
              </a:rPr>
              <a:t>step</a:t>
            </a:r>
            <a:r>
              <a:rPr lang="de-DE" sz="2000" i="1" dirty="0">
                <a:latin typeface="Arial" charset="0"/>
              </a:rPr>
              <a:t> </a:t>
            </a:r>
            <a:r>
              <a:rPr lang="de-DE" sz="2000" i="1" dirty="0" err="1">
                <a:latin typeface="Arial" charset="0"/>
              </a:rPr>
              <a:t>by</a:t>
            </a:r>
            <a:r>
              <a:rPr lang="de-DE" sz="2000" i="1" dirty="0">
                <a:latin typeface="Arial" charset="0"/>
              </a:rPr>
              <a:t> </a:t>
            </a:r>
            <a:r>
              <a:rPr lang="de-DE" sz="2000" i="1" dirty="0" err="1">
                <a:latin typeface="Arial" charset="0"/>
              </a:rPr>
              <a:t>step</a:t>
            </a:r>
            <a:r>
              <a:rPr lang="de-DE" sz="2000" i="1" dirty="0">
                <a:latin typeface="Arial" charset="0"/>
              </a:rPr>
              <a:t>,</a:t>
            </a:r>
            <a:br>
              <a:rPr lang="de-DE" sz="2000" i="1" dirty="0">
                <a:latin typeface="Arial" charset="0"/>
              </a:rPr>
            </a:br>
            <a:r>
              <a:rPr lang="de-DE" sz="2000" i="1" dirty="0" err="1">
                <a:latin typeface="Arial" charset="0"/>
              </a:rPr>
              <a:t>using</a:t>
            </a:r>
            <a:r>
              <a:rPr lang="de-DE" sz="2000" i="1" dirty="0">
                <a:latin typeface="Arial" charset="0"/>
              </a:rPr>
              <a:t> </a:t>
            </a:r>
            <a:r>
              <a:rPr lang="de-DE" sz="2000" i="1" dirty="0" err="1">
                <a:latin typeface="Arial" charset="0"/>
              </a:rPr>
              <a:t>the</a:t>
            </a:r>
            <a:r>
              <a:rPr lang="de-DE" sz="2000" i="1" dirty="0">
                <a:latin typeface="Arial" charset="0"/>
              </a:rPr>
              <a:t> </a:t>
            </a:r>
            <a:r>
              <a:rPr lang="de-DE" sz="2000" i="1" dirty="0" err="1">
                <a:latin typeface="Arial" charset="0"/>
              </a:rPr>
              <a:t>main</a:t>
            </a:r>
            <a:r>
              <a:rPr lang="de-DE" sz="2000" i="1" dirty="0">
                <a:latin typeface="Arial" charset="0"/>
              </a:rPr>
              <a:t> </a:t>
            </a:r>
            <a:r>
              <a:rPr lang="de-DE" sz="2000" i="1" dirty="0" err="1">
                <a:latin typeface="Arial" charset="0"/>
              </a:rPr>
              <a:t>elements</a:t>
            </a:r>
            <a:r>
              <a:rPr lang="de-DE" sz="2000" i="1" dirty="0">
                <a:latin typeface="Arial" charset="0"/>
              </a:rPr>
              <a:t> </a:t>
            </a:r>
            <a:r>
              <a:rPr lang="de-DE" sz="2000" i="1" dirty="0" err="1">
                <a:latin typeface="Arial" charset="0"/>
              </a:rPr>
              <a:t>of</a:t>
            </a:r>
            <a:r>
              <a:rPr lang="de-DE" sz="2000" i="1" dirty="0">
                <a:latin typeface="Arial" charset="0"/>
              </a:rPr>
              <a:t> </a:t>
            </a:r>
            <a:r>
              <a:rPr lang="de-DE" sz="2000" i="1" dirty="0" err="1">
                <a:latin typeface="Arial" charset="0"/>
              </a:rPr>
              <a:t>the</a:t>
            </a:r>
            <a:r>
              <a:rPr lang="de-DE" sz="2000" i="1" dirty="0">
                <a:latin typeface="Arial" charset="0"/>
              </a:rPr>
              <a:t> </a:t>
            </a:r>
            <a:r>
              <a:rPr lang="de-DE" sz="2000" i="1" dirty="0" err="1">
                <a:latin typeface="Arial" charset="0"/>
              </a:rPr>
              <a:t>social</a:t>
            </a:r>
            <a:r>
              <a:rPr lang="de-DE" sz="2000" i="1" dirty="0">
                <a:latin typeface="Arial" charset="0"/>
              </a:rPr>
              <a:t> </a:t>
            </a:r>
            <a:r>
              <a:rPr lang="de-DE" sz="2000" i="1" dirty="0" err="1">
                <a:latin typeface="Arial" charset="0"/>
              </a:rPr>
              <a:t>business</a:t>
            </a:r>
            <a:r>
              <a:rPr lang="de-DE" sz="2000" i="1" dirty="0">
                <a:latin typeface="Arial" charset="0"/>
              </a:rPr>
              <a:t> </a:t>
            </a:r>
            <a:r>
              <a:rPr lang="de-DE" sz="2000" i="1" dirty="0" err="1">
                <a:latin typeface="Arial" charset="0"/>
              </a:rPr>
              <a:t>model</a:t>
            </a:r>
            <a:r>
              <a:rPr lang="de-DE" sz="2000" i="1" dirty="0">
                <a:latin typeface="Arial" charset="0"/>
              </a:rPr>
              <a:t> </a:t>
            </a:r>
            <a:r>
              <a:rPr lang="de-DE" sz="2000" i="1" dirty="0" err="1">
                <a:latin typeface="Arial" charset="0"/>
              </a:rPr>
              <a:t>canvas</a:t>
            </a:r>
            <a:br>
              <a:rPr lang="de-DE" sz="2000" i="1" dirty="0">
                <a:latin typeface="Arial" charset="0"/>
              </a:rPr>
            </a:br>
            <a:br>
              <a:rPr lang="de-DE" sz="2000" i="1" dirty="0">
                <a:latin typeface="Arial" charset="0"/>
              </a:rPr>
            </a:br>
            <a:r>
              <a:rPr lang="de-DE" sz="1800" b="0" i="1" dirty="0" err="1">
                <a:latin typeface="Arial" charset="0"/>
              </a:rPr>
              <a:t>Complete</a:t>
            </a:r>
            <a:r>
              <a:rPr lang="de-DE" sz="1800" b="0" i="1" dirty="0">
                <a:latin typeface="Arial" charset="0"/>
              </a:rPr>
              <a:t> </a:t>
            </a:r>
            <a:r>
              <a:rPr lang="de-DE" sz="1800" b="0" i="1" dirty="0" err="1">
                <a:latin typeface="Arial" charset="0"/>
              </a:rPr>
              <a:t>the</a:t>
            </a:r>
            <a:r>
              <a:rPr lang="de-DE" sz="1800" b="0" i="1" dirty="0">
                <a:latin typeface="Arial" charset="0"/>
              </a:rPr>
              <a:t> </a:t>
            </a:r>
            <a:r>
              <a:rPr lang="de-DE" sz="1800" b="0" i="1" dirty="0" err="1">
                <a:latin typeface="Arial" charset="0"/>
              </a:rPr>
              <a:t>business</a:t>
            </a:r>
            <a:r>
              <a:rPr lang="de-DE" sz="1800" b="0" i="1" dirty="0">
                <a:latin typeface="Arial" charset="0"/>
              </a:rPr>
              <a:t> </a:t>
            </a:r>
            <a:r>
              <a:rPr lang="de-DE" sz="1800" b="0" i="1" dirty="0" err="1">
                <a:latin typeface="Arial" charset="0"/>
              </a:rPr>
              <a:t>model</a:t>
            </a:r>
            <a:r>
              <a:rPr lang="de-DE" sz="1800" b="0" i="1" dirty="0">
                <a:latin typeface="Arial" charset="0"/>
              </a:rPr>
              <a:t> </a:t>
            </a:r>
            <a:r>
              <a:rPr lang="de-DE" sz="1800" b="0" i="1" dirty="0" err="1">
                <a:latin typeface="Arial" charset="0"/>
              </a:rPr>
              <a:t>canvas</a:t>
            </a:r>
            <a:r>
              <a:rPr lang="de-DE" sz="1800" b="0" i="1" dirty="0">
                <a:latin typeface="Arial" charset="0"/>
              </a:rPr>
              <a:t> (</a:t>
            </a:r>
            <a:r>
              <a:rPr lang="de-DE" sz="1800" b="0" i="1" dirty="0" err="1">
                <a:latin typeface="Arial" charset="0"/>
              </a:rPr>
              <a:t>next</a:t>
            </a:r>
            <a:r>
              <a:rPr lang="de-DE" sz="1800" b="0" i="1" dirty="0">
                <a:latin typeface="Arial" charset="0"/>
              </a:rPr>
              <a:t> </a:t>
            </a:r>
            <a:r>
              <a:rPr lang="de-DE" sz="1800" b="0" i="1" dirty="0" err="1">
                <a:latin typeface="Arial" charset="0"/>
              </a:rPr>
              <a:t>slide</a:t>
            </a:r>
            <a:r>
              <a:rPr lang="de-DE" sz="1800" b="0" i="1" dirty="0">
                <a:latin typeface="Arial" charset="0"/>
              </a:rPr>
              <a:t>), but do not </a:t>
            </a:r>
            <a:r>
              <a:rPr lang="de-DE" sz="1800" b="0" i="1" dirty="0" err="1">
                <a:latin typeface="Arial" charset="0"/>
              </a:rPr>
              <a:t>focus</a:t>
            </a:r>
            <a:r>
              <a:rPr lang="de-DE" sz="1800" b="0" i="1" dirty="0">
                <a:latin typeface="Arial" charset="0"/>
              </a:rPr>
              <a:t> on </a:t>
            </a:r>
            <a:r>
              <a:rPr lang="de-DE" sz="1800" b="0" i="1" dirty="0" err="1">
                <a:latin typeface="Arial" charset="0"/>
              </a:rPr>
              <a:t>the</a:t>
            </a:r>
            <a:r>
              <a:rPr lang="de-DE" sz="1800" b="0" i="1" dirty="0">
                <a:latin typeface="Arial" charset="0"/>
              </a:rPr>
              <a:t> </a:t>
            </a:r>
            <a:r>
              <a:rPr lang="de-DE" sz="1800" b="0" i="1" dirty="0" err="1">
                <a:latin typeface="Arial" charset="0"/>
              </a:rPr>
              <a:t>canvas</a:t>
            </a:r>
            <a:r>
              <a:rPr lang="de-DE" sz="1800" b="0" i="1" dirty="0">
                <a:latin typeface="Arial" charset="0"/>
              </a:rPr>
              <a:t> per se in </a:t>
            </a:r>
            <a:r>
              <a:rPr lang="de-DE" sz="1800" b="0" i="1" dirty="0" err="1">
                <a:latin typeface="Arial" charset="0"/>
              </a:rPr>
              <a:t>the</a:t>
            </a:r>
            <a:r>
              <a:rPr lang="de-DE" sz="1800" b="0" i="1" dirty="0">
                <a:latin typeface="Arial" charset="0"/>
              </a:rPr>
              <a:t> </a:t>
            </a:r>
            <a:r>
              <a:rPr lang="de-DE" sz="1800" b="0" i="1" dirty="0" err="1">
                <a:latin typeface="Arial" charset="0"/>
              </a:rPr>
              <a:t>presentation</a:t>
            </a:r>
            <a:r>
              <a:rPr lang="de-DE" sz="1800" b="0" i="1" dirty="0">
                <a:latin typeface="Arial" charset="0"/>
              </a:rPr>
              <a:t>. </a:t>
            </a:r>
            <a:r>
              <a:rPr lang="de-DE" sz="1800" b="0" i="1" dirty="0" err="1">
                <a:latin typeface="Arial" charset="0"/>
              </a:rPr>
              <a:t>You</a:t>
            </a:r>
            <a:r>
              <a:rPr lang="de-DE" sz="1800" b="0" i="1" dirty="0">
                <a:latin typeface="Arial" charset="0"/>
              </a:rPr>
              <a:t> </a:t>
            </a:r>
            <a:r>
              <a:rPr lang="de-DE" sz="1800" b="0" i="1" dirty="0" err="1">
                <a:latin typeface="Arial" charset="0"/>
              </a:rPr>
              <a:t>can</a:t>
            </a:r>
            <a:r>
              <a:rPr lang="de-DE" sz="1800" b="0" i="1" dirty="0">
                <a:latin typeface="Arial" charset="0"/>
              </a:rPr>
              <a:t> </a:t>
            </a:r>
            <a:r>
              <a:rPr lang="de-DE" sz="1800" b="0" i="1" dirty="0" err="1">
                <a:latin typeface="Arial" charset="0"/>
              </a:rPr>
              <a:t>explain</a:t>
            </a:r>
            <a:r>
              <a:rPr lang="de-DE" sz="1800" b="0" i="1" dirty="0">
                <a:latin typeface="Arial" charset="0"/>
              </a:rPr>
              <a:t> </a:t>
            </a:r>
            <a:r>
              <a:rPr lang="de-DE" sz="1800" b="0" i="1" dirty="0" err="1">
                <a:latin typeface="Arial" charset="0"/>
              </a:rPr>
              <a:t>it</a:t>
            </a:r>
            <a:r>
              <a:rPr lang="de-DE" sz="1800" b="0" i="1" dirty="0">
                <a:latin typeface="Arial" charset="0"/>
              </a:rPr>
              <a:t> </a:t>
            </a:r>
            <a:r>
              <a:rPr lang="de-DE" sz="1800" b="0" i="1" dirty="0" err="1">
                <a:latin typeface="Arial" charset="0"/>
              </a:rPr>
              <a:t>step</a:t>
            </a:r>
            <a:r>
              <a:rPr lang="de-DE" sz="1800" b="0" i="1" dirty="0">
                <a:latin typeface="Arial" charset="0"/>
              </a:rPr>
              <a:t> </a:t>
            </a:r>
            <a:r>
              <a:rPr lang="de-DE" sz="1800" b="0" i="1" dirty="0" err="1">
                <a:latin typeface="Arial" charset="0"/>
              </a:rPr>
              <a:t>by</a:t>
            </a:r>
            <a:r>
              <a:rPr lang="de-DE" sz="1800" b="0" i="1" dirty="0">
                <a:latin typeface="Arial" charset="0"/>
              </a:rPr>
              <a:t> </a:t>
            </a:r>
            <a:r>
              <a:rPr lang="de-DE" sz="1800" b="0" i="1" dirty="0" err="1">
                <a:latin typeface="Arial" charset="0"/>
              </a:rPr>
              <a:t>step</a:t>
            </a:r>
            <a:r>
              <a:rPr lang="de-DE" sz="1800" b="0" i="1" dirty="0">
                <a:latin typeface="Arial" charset="0"/>
              </a:rPr>
              <a:t> </a:t>
            </a:r>
            <a:r>
              <a:rPr lang="de-DE" sz="1800" b="0" i="1" dirty="0" err="1">
                <a:latin typeface="Arial" charset="0"/>
              </a:rPr>
              <a:t>with</a:t>
            </a:r>
            <a:r>
              <a:rPr lang="de-DE" sz="1800" b="0" i="1" dirty="0">
                <a:latin typeface="Arial" charset="0"/>
              </a:rPr>
              <a:t> </a:t>
            </a:r>
            <a:r>
              <a:rPr lang="de-DE" sz="1800" b="0" i="1" dirty="0" err="1">
                <a:latin typeface="Arial" charset="0"/>
              </a:rPr>
              <a:t>the</a:t>
            </a:r>
            <a:r>
              <a:rPr lang="de-DE" sz="1800" b="0" i="1" dirty="0">
                <a:latin typeface="Arial" charset="0"/>
              </a:rPr>
              <a:t> </a:t>
            </a:r>
            <a:r>
              <a:rPr lang="de-DE" sz="1800" b="0" i="1" dirty="0" err="1">
                <a:latin typeface="Arial" charset="0"/>
              </a:rPr>
              <a:t>slides</a:t>
            </a:r>
            <a:r>
              <a:rPr lang="de-DE" sz="1800" b="0" i="1" dirty="0">
                <a:latin typeface="Arial" charset="0"/>
              </a:rPr>
              <a:t> </a:t>
            </a:r>
            <a:r>
              <a:rPr lang="de-DE" sz="1800" b="0" i="1" dirty="0" err="1">
                <a:latin typeface="Arial" charset="0"/>
              </a:rPr>
              <a:t>that</a:t>
            </a:r>
            <a:r>
              <a:rPr lang="de-DE" sz="1800" b="0" i="1" dirty="0">
                <a:latin typeface="Arial" charset="0"/>
              </a:rPr>
              <a:t> follow.</a:t>
            </a:r>
            <a:br>
              <a:rPr lang="de-DE" sz="1800" b="0" i="1" dirty="0">
                <a:latin typeface="Arial" charset="0"/>
              </a:rPr>
            </a:br>
            <a:br>
              <a:rPr lang="de-DE" sz="1800" b="0" i="1" dirty="0">
                <a:latin typeface="Arial" charset="0"/>
              </a:rPr>
            </a:br>
            <a:r>
              <a:rPr lang="de-DE" sz="1800" b="0" i="1" dirty="0">
                <a:latin typeface="Arial" charset="0"/>
              </a:rPr>
              <a:t>The </a:t>
            </a:r>
            <a:r>
              <a:rPr lang="de-DE" sz="1800" b="0" i="1" dirty="0" err="1">
                <a:latin typeface="Arial" charset="0"/>
              </a:rPr>
              <a:t>slides</a:t>
            </a:r>
            <a:r>
              <a:rPr lang="de-DE" sz="1800" b="0" i="1" dirty="0">
                <a:latin typeface="Arial" charset="0"/>
              </a:rPr>
              <a:t> </a:t>
            </a:r>
            <a:r>
              <a:rPr lang="de-DE" sz="1800" b="0" i="1" dirty="0" err="1">
                <a:latin typeface="Arial" charset="0"/>
              </a:rPr>
              <a:t>are</a:t>
            </a:r>
            <a:r>
              <a:rPr lang="de-DE" sz="1800" b="0" i="1" dirty="0">
                <a:latin typeface="Arial" charset="0"/>
              </a:rPr>
              <a:t> </a:t>
            </a:r>
            <a:r>
              <a:rPr lang="de-DE" sz="1800" b="0" i="1" dirty="0" err="1">
                <a:latin typeface="Arial" charset="0"/>
              </a:rPr>
              <a:t>orientation</a:t>
            </a:r>
            <a:r>
              <a:rPr lang="de-DE" sz="1800" b="0" i="1" dirty="0">
                <a:latin typeface="Arial" charset="0"/>
              </a:rPr>
              <a:t>, </a:t>
            </a:r>
            <a:r>
              <a:rPr lang="de-DE" sz="1800" b="0" i="1" dirty="0" err="1">
                <a:latin typeface="Arial" charset="0"/>
              </a:rPr>
              <a:t>the</a:t>
            </a:r>
            <a:r>
              <a:rPr lang="de-DE" sz="1800" b="0" i="1" dirty="0">
                <a:latin typeface="Arial" charset="0"/>
              </a:rPr>
              <a:t> design </a:t>
            </a:r>
            <a:r>
              <a:rPr lang="de-DE" sz="1800" b="0" i="1" dirty="0" err="1">
                <a:latin typeface="Arial" charset="0"/>
              </a:rPr>
              <a:t>can</a:t>
            </a:r>
            <a:r>
              <a:rPr lang="de-DE" sz="1800" b="0" i="1" dirty="0">
                <a:latin typeface="Arial" charset="0"/>
              </a:rPr>
              <a:t> </a:t>
            </a:r>
            <a:r>
              <a:rPr lang="de-DE" sz="1800" b="0" i="1" dirty="0" err="1">
                <a:latin typeface="Arial" charset="0"/>
              </a:rPr>
              <a:t>be</a:t>
            </a:r>
            <a:r>
              <a:rPr lang="de-DE" sz="1800" b="0" i="1" dirty="0">
                <a:latin typeface="Arial" charset="0"/>
              </a:rPr>
              <a:t> </a:t>
            </a:r>
            <a:r>
              <a:rPr lang="de-DE" sz="1800" b="0" i="1" dirty="0" err="1">
                <a:latin typeface="Arial" charset="0"/>
              </a:rPr>
              <a:t>adjusted</a:t>
            </a:r>
            <a:r>
              <a:rPr lang="de-DE" sz="1800" b="0" i="1" dirty="0">
                <a:latin typeface="Arial" charset="0"/>
              </a:rPr>
              <a:t> </a:t>
            </a:r>
            <a:r>
              <a:rPr lang="de-DE" sz="1800" b="0" i="1" dirty="0" err="1">
                <a:latin typeface="Arial" charset="0"/>
              </a:rPr>
              <a:t>as</a:t>
            </a:r>
            <a:r>
              <a:rPr lang="de-DE" sz="1800" b="0" i="1" dirty="0">
                <a:latin typeface="Arial" charset="0"/>
              </a:rPr>
              <a:t> </a:t>
            </a:r>
            <a:r>
              <a:rPr lang="de-DE" sz="1800" b="0" i="1" dirty="0" err="1">
                <a:latin typeface="Arial" charset="0"/>
              </a:rPr>
              <a:t>you</a:t>
            </a:r>
            <a:r>
              <a:rPr lang="de-DE" sz="1800" b="0" i="1" dirty="0">
                <a:latin typeface="Arial" charset="0"/>
              </a:rPr>
              <a:t> </a:t>
            </a:r>
            <a:r>
              <a:rPr lang="de-DE" sz="1800" b="0" i="1" dirty="0" err="1">
                <a:latin typeface="Arial" charset="0"/>
              </a:rPr>
              <a:t>need</a:t>
            </a:r>
            <a:r>
              <a:rPr lang="de-DE" sz="1800" b="0" i="1" dirty="0">
                <a:latin typeface="Arial" charset="0"/>
              </a:rPr>
              <a:t>.</a:t>
            </a:r>
            <a:br>
              <a:rPr lang="de-DE" sz="2000" b="0" i="1" dirty="0">
                <a:latin typeface="Arial" charset="0"/>
              </a:rPr>
            </a:br>
            <a:br>
              <a:rPr lang="de-DE" sz="2000" i="1" dirty="0">
                <a:latin typeface="Arial" charset="0"/>
              </a:rPr>
            </a:br>
            <a:r>
              <a:rPr lang="de-DE" sz="1800" b="0" i="1" dirty="0" err="1">
                <a:latin typeface="Arial" charset="0"/>
              </a:rPr>
              <a:t>You</a:t>
            </a:r>
            <a:r>
              <a:rPr lang="de-DE" sz="1800" b="0" i="1" dirty="0">
                <a:latin typeface="Arial" charset="0"/>
              </a:rPr>
              <a:t> find </a:t>
            </a:r>
            <a:r>
              <a:rPr lang="de-DE" sz="1800" b="0" i="1" dirty="0" err="1">
                <a:latin typeface="Arial" charset="0"/>
              </a:rPr>
              <a:t>the</a:t>
            </a:r>
            <a:r>
              <a:rPr lang="de-DE" sz="1800" b="0" i="1" dirty="0">
                <a:latin typeface="Arial" charset="0"/>
              </a:rPr>
              <a:t> </a:t>
            </a:r>
            <a:r>
              <a:rPr lang="de-DE" sz="1800" b="0" i="1" dirty="0" err="1">
                <a:latin typeface="Arial" charset="0"/>
              </a:rPr>
              <a:t>model</a:t>
            </a:r>
            <a:r>
              <a:rPr lang="de-DE" sz="1800" b="0" i="1" dirty="0">
                <a:latin typeface="Arial" charset="0"/>
              </a:rPr>
              <a:t> also </a:t>
            </a:r>
            <a:r>
              <a:rPr lang="de-DE" sz="1800" b="0" i="1" dirty="0" err="1">
                <a:latin typeface="Arial" charset="0"/>
              </a:rPr>
              <a:t>with</a:t>
            </a:r>
            <a:r>
              <a:rPr lang="de-DE" sz="1800" b="0" i="1" dirty="0">
                <a:latin typeface="Arial" charset="0"/>
              </a:rPr>
              <a:t> </a:t>
            </a:r>
            <a:r>
              <a:rPr lang="de-DE" sz="1800" b="0" i="1" dirty="0" err="1">
                <a:latin typeface="Arial" charset="0"/>
              </a:rPr>
              <a:t>explanatory</a:t>
            </a:r>
            <a:r>
              <a:rPr lang="de-DE" sz="1800" b="0" i="1" dirty="0">
                <a:latin typeface="Arial" charset="0"/>
              </a:rPr>
              <a:t> </a:t>
            </a:r>
            <a:r>
              <a:rPr lang="de-DE" sz="1800" b="0" i="1" dirty="0" err="1">
                <a:latin typeface="Arial" charset="0"/>
              </a:rPr>
              <a:t>notes</a:t>
            </a:r>
            <a:r>
              <a:rPr lang="de-DE" sz="1800" b="0" i="1" dirty="0">
                <a:latin typeface="Arial" charset="0"/>
              </a:rPr>
              <a:t> and a </a:t>
            </a:r>
            <a:r>
              <a:rPr lang="de-DE" sz="1800" b="0" i="1" dirty="0" err="1">
                <a:latin typeface="Arial" charset="0"/>
              </a:rPr>
              <a:t>good</a:t>
            </a:r>
            <a:r>
              <a:rPr lang="de-DE" sz="1800" b="0" i="1" dirty="0">
                <a:latin typeface="Arial" charset="0"/>
              </a:rPr>
              <a:t> </a:t>
            </a:r>
            <a:r>
              <a:rPr lang="de-DE" sz="1800" b="0" i="1" dirty="0" err="1">
                <a:latin typeface="Arial" charset="0"/>
              </a:rPr>
              <a:t>practice</a:t>
            </a:r>
            <a:r>
              <a:rPr lang="de-DE" sz="1800" b="0" i="1" dirty="0">
                <a:latin typeface="Arial" charset="0"/>
              </a:rPr>
              <a:t> </a:t>
            </a:r>
            <a:r>
              <a:rPr lang="de-DE" sz="1800" b="0" i="1" dirty="0" err="1">
                <a:latin typeface="Arial" charset="0"/>
              </a:rPr>
              <a:t>case</a:t>
            </a:r>
            <a:r>
              <a:rPr lang="de-DE" sz="1800" b="0" i="1" dirty="0">
                <a:latin typeface="Arial" charset="0"/>
              </a:rPr>
              <a:t> at </a:t>
            </a:r>
            <a:r>
              <a:rPr lang="de-DE" sz="1800" b="0" i="1" dirty="0" err="1">
                <a:latin typeface="Arial" charset="0"/>
              </a:rPr>
              <a:t>the</a:t>
            </a:r>
            <a:r>
              <a:rPr lang="de-DE" sz="1800" b="0" i="1" dirty="0">
                <a:latin typeface="Arial" charset="0"/>
              </a:rPr>
              <a:t> end of </a:t>
            </a:r>
            <a:r>
              <a:rPr lang="de-DE" sz="1800" b="0" i="1" dirty="0" err="1">
                <a:latin typeface="Arial" charset="0"/>
              </a:rPr>
              <a:t>this</a:t>
            </a:r>
            <a:r>
              <a:rPr lang="de-DE" sz="1800" b="0" i="1" dirty="0">
                <a:latin typeface="Arial" charset="0"/>
              </a:rPr>
              <a:t> </a:t>
            </a:r>
            <a:r>
              <a:rPr lang="de-DE" sz="1800" b="0" i="1" dirty="0" err="1">
                <a:latin typeface="Arial" charset="0"/>
              </a:rPr>
              <a:t>template</a:t>
            </a:r>
            <a:r>
              <a:rPr lang="de-DE" sz="1800" b="0" i="1" dirty="0">
                <a:latin typeface="Arial" charset="0"/>
              </a:rPr>
              <a:t>.</a:t>
            </a:r>
            <a:br>
              <a:rPr lang="de-DE" sz="1800" b="0" i="1" dirty="0">
                <a:latin typeface="Arial" charset="0"/>
              </a:rPr>
            </a:br>
            <a:br>
              <a:rPr lang="de-DE" sz="1800" b="0" i="1" dirty="0">
                <a:latin typeface="Arial" charset="0"/>
              </a:rPr>
            </a:br>
            <a:r>
              <a:rPr lang="de-DE" sz="1800" b="0" i="1" dirty="0">
                <a:latin typeface="Arial" charset="0"/>
              </a:rPr>
              <a:t>The </a:t>
            </a:r>
            <a:r>
              <a:rPr lang="de-DE" sz="1800" b="0" i="1" dirty="0" err="1">
                <a:latin typeface="Arial" charset="0"/>
              </a:rPr>
              <a:t>theory</a:t>
            </a:r>
            <a:r>
              <a:rPr lang="de-DE" sz="1800" b="0" i="1" dirty="0">
                <a:latin typeface="Arial" charset="0"/>
              </a:rPr>
              <a:t> </a:t>
            </a:r>
            <a:r>
              <a:rPr lang="de-DE" sz="1800" b="0" i="1" dirty="0" err="1">
                <a:latin typeface="Arial" charset="0"/>
              </a:rPr>
              <a:t>behind</a:t>
            </a:r>
            <a:r>
              <a:rPr lang="de-DE" sz="1800" b="0" i="1" dirty="0">
                <a:latin typeface="Arial" charset="0"/>
              </a:rPr>
              <a:t> </a:t>
            </a:r>
            <a:r>
              <a:rPr lang="de-DE" sz="1800" b="0" i="1" dirty="0" err="1">
                <a:latin typeface="Arial" charset="0"/>
              </a:rPr>
              <a:t>has</a:t>
            </a:r>
            <a:r>
              <a:rPr lang="de-DE" sz="1800" b="0" i="1" dirty="0">
                <a:latin typeface="Arial" charset="0"/>
              </a:rPr>
              <a:t> </a:t>
            </a:r>
            <a:r>
              <a:rPr lang="de-DE" sz="1800" b="0" i="1" dirty="0" err="1">
                <a:latin typeface="Arial" charset="0"/>
              </a:rPr>
              <a:t>been</a:t>
            </a:r>
            <a:r>
              <a:rPr lang="de-DE" sz="1800" b="0" i="1" dirty="0">
                <a:latin typeface="Arial" charset="0"/>
              </a:rPr>
              <a:t> </a:t>
            </a:r>
            <a:r>
              <a:rPr lang="de-DE" sz="1800" b="0" i="1" dirty="0" err="1">
                <a:latin typeface="Arial" charset="0"/>
              </a:rPr>
              <a:t>explained</a:t>
            </a:r>
            <a:r>
              <a:rPr lang="de-DE" sz="1800" b="0" i="1" dirty="0">
                <a:latin typeface="Arial" charset="0"/>
              </a:rPr>
              <a:t> in </a:t>
            </a:r>
            <a:r>
              <a:rPr lang="de-DE" sz="1800" b="0" i="1" dirty="0" err="1">
                <a:latin typeface="Arial" charset="0"/>
              </a:rPr>
              <a:t>class</a:t>
            </a:r>
            <a:r>
              <a:rPr lang="de-DE" sz="1800" b="0" i="1" dirty="0">
                <a:latin typeface="Arial" charset="0"/>
              </a:rPr>
              <a:t>, </a:t>
            </a:r>
            <a:r>
              <a:rPr lang="de-DE" sz="1800" b="0" i="1" dirty="0" err="1">
                <a:latin typeface="Arial" charset="0"/>
              </a:rPr>
              <a:t>here</a:t>
            </a:r>
            <a:r>
              <a:rPr lang="de-DE" sz="1800" b="0" i="1" dirty="0">
                <a:latin typeface="Arial" charset="0"/>
              </a:rPr>
              <a:t> </a:t>
            </a:r>
            <a:r>
              <a:rPr lang="de-DE" sz="1800" b="0" i="1" dirty="0" err="1">
                <a:latin typeface="Arial" charset="0"/>
              </a:rPr>
              <a:t>is</a:t>
            </a:r>
            <a:r>
              <a:rPr lang="de-DE" sz="1800" b="0" i="1" dirty="0">
                <a:latin typeface="Arial" charset="0"/>
              </a:rPr>
              <a:t> </a:t>
            </a:r>
            <a:r>
              <a:rPr lang="de-DE" sz="1800" b="0" i="1" dirty="0" err="1">
                <a:latin typeface="Arial" charset="0"/>
              </a:rPr>
              <a:t>the</a:t>
            </a:r>
            <a:r>
              <a:rPr lang="de-DE" sz="1800" b="0" i="1" dirty="0">
                <a:latin typeface="Arial" charset="0"/>
              </a:rPr>
              <a:t> </a:t>
            </a:r>
            <a:r>
              <a:rPr lang="de-DE" sz="1800" b="0" i="1" dirty="0" err="1">
                <a:latin typeface="Arial" charset="0"/>
              </a:rPr>
              <a:t>recording</a:t>
            </a:r>
            <a:r>
              <a:rPr lang="de-DE" sz="1800" b="0" i="1" dirty="0">
                <a:latin typeface="Arial" charset="0"/>
              </a:rPr>
              <a:t>:</a:t>
            </a:r>
            <a:br>
              <a:rPr lang="de-DE" sz="1800" b="0" i="1" dirty="0">
                <a:latin typeface="Arial" charset="0"/>
              </a:rPr>
            </a:br>
            <a:r>
              <a:rPr lang="de-DE" sz="1800" b="0" i="1" dirty="0">
                <a:latin typeface="Arial" charset="0"/>
                <a:hlinkClick r:id="rId3"/>
              </a:rPr>
              <a:t>https://ilias.hfwu.de/goto.php?target=cat_40967&amp;client_id=hfwu</a:t>
            </a:r>
            <a:br>
              <a:rPr lang="de-DE" sz="2000" b="0" i="1" dirty="0">
                <a:latin typeface="Arial" charset="0"/>
              </a:rPr>
            </a:br>
            <a:endParaRPr lang="en-US" sz="2000" b="0" i="1" dirty="0"/>
          </a:p>
        </p:txBody>
      </p:sp>
      <p:sp>
        <p:nvSpPr>
          <p:cNvPr id="3" name="Foliennummernplatzhalter 2"/>
          <p:cNvSpPr>
            <a:spLocks noGrp="1"/>
          </p:cNvSpPr>
          <p:nvPr>
            <p:ph type="sldNum" sz="quarter" idx="12"/>
          </p:nvPr>
        </p:nvSpPr>
        <p:spPr/>
        <p:txBody>
          <a:bodyPr/>
          <a:lstStyle/>
          <a:p>
            <a:fld id="{3AABB519-2A53-4899-A7A5-AE02E6477770}" type="slidenum">
              <a:rPr lang="de-DE" smtClean="0"/>
              <a:t>7</a:t>
            </a:fld>
            <a:endParaRPr lang="de-DE"/>
          </a:p>
        </p:txBody>
      </p:sp>
    </p:spTree>
    <p:extLst>
      <p:ext uri="{BB962C8B-B14F-4D97-AF65-F5344CB8AC3E}">
        <p14:creationId xmlns:p14="http://schemas.microsoft.com/office/powerpoint/2010/main" val="3318379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ctrTitle"/>
          </p:nvPr>
        </p:nvSpPr>
        <p:spPr/>
        <p:txBody>
          <a:bodyPr/>
          <a:lstStyle/>
          <a:p>
            <a:endParaRPr lang="en-US"/>
          </a:p>
        </p:txBody>
      </p:sp>
      <p:sp>
        <p:nvSpPr>
          <p:cNvPr id="9" name="Untertitel 8"/>
          <p:cNvSpPr>
            <a:spLocks noGrp="1"/>
          </p:cNvSpPr>
          <p:nvPr>
            <p:ph type="subTitle" idx="1"/>
          </p:nvPr>
        </p:nvSpPr>
        <p:spPr/>
        <p:txBody>
          <a:bodyPr/>
          <a:lstStyle/>
          <a:p>
            <a:endParaRPr lang="en-US"/>
          </a:p>
        </p:txBody>
      </p:sp>
      <p:sp>
        <p:nvSpPr>
          <p:cNvPr id="2" name="Foliennummernplatzhalter 1"/>
          <p:cNvSpPr>
            <a:spLocks noGrp="1"/>
          </p:cNvSpPr>
          <p:nvPr>
            <p:ph type="sldNum" sz="quarter" idx="12"/>
          </p:nvPr>
        </p:nvSpPr>
        <p:spPr/>
        <p:txBody>
          <a:bodyPr/>
          <a:lstStyle/>
          <a:p>
            <a:pPr>
              <a:defRPr/>
            </a:pPr>
            <a:fld id="{AB925277-EFAA-41EC-88DB-4E4C4F2333A4}" type="slidenum">
              <a:rPr lang="de-DE" smtClean="0"/>
              <a:pPr>
                <a:defRPr/>
              </a:pPr>
              <a:t>8</a:t>
            </a:fld>
            <a:endParaRPr lang="de-DE" dirty="0"/>
          </a:p>
        </p:txBody>
      </p:sp>
      <p:sp>
        <p:nvSpPr>
          <p:cNvPr id="5" name="Rechteck 4"/>
          <p:cNvSpPr/>
          <p:nvPr/>
        </p:nvSpPr>
        <p:spPr bwMode="auto">
          <a:xfrm>
            <a:off x="0" y="653166"/>
            <a:ext cx="9129300" cy="6316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de-DE" sz="1200" b="1" i="0" u="none" strike="noStrike" cap="none" normalizeH="0" baseline="0" dirty="0">
                <a:ln>
                  <a:noFill/>
                </a:ln>
                <a:effectLst/>
                <a:latin typeface="Arial" charset="0"/>
              </a:rPr>
              <a:t>Mission Statement</a:t>
            </a:r>
            <a:endParaRPr kumimoji="0" lang="de-DE" sz="1100" i="0" u="none" strike="noStrike" cap="none" normalizeH="0" baseline="0" dirty="0">
              <a:ln>
                <a:noFill/>
              </a:ln>
              <a:effectLst/>
              <a:latin typeface="Arial" charset="0"/>
            </a:endParaRPr>
          </a:p>
        </p:txBody>
      </p:sp>
      <p:sp>
        <p:nvSpPr>
          <p:cNvPr id="6" name="Rechteck 5"/>
          <p:cNvSpPr/>
          <p:nvPr/>
        </p:nvSpPr>
        <p:spPr bwMode="auto">
          <a:xfrm>
            <a:off x="0" y="1289830"/>
            <a:ext cx="1656895" cy="3523983"/>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200"/>
              </a:spcAft>
              <a:buClrTx/>
              <a:buSzTx/>
              <a:buFontTx/>
              <a:buNone/>
              <a:tabLst/>
            </a:pPr>
            <a:r>
              <a:rPr lang="de-DE" sz="1200" b="1" dirty="0">
                <a:latin typeface="Arial" charset="0"/>
              </a:rPr>
              <a:t>Key-Partners</a:t>
            </a: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p:txBody>
      </p:sp>
      <p:sp>
        <p:nvSpPr>
          <p:cNvPr id="7" name="Rechteck 6"/>
          <p:cNvSpPr/>
          <p:nvPr/>
        </p:nvSpPr>
        <p:spPr bwMode="auto">
          <a:xfrm>
            <a:off x="1661595" y="1289833"/>
            <a:ext cx="1817141" cy="182512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600"/>
              </a:spcAft>
              <a:buClrTx/>
              <a:buSzTx/>
              <a:buFontTx/>
              <a:buNone/>
              <a:tabLst/>
            </a:pPr>
            <a:r>
              <a:rPr kumimoji="0" lang="de-DE" sz="1200" b="1" i="0" u="none" strike="noStrike" cap="none" normalizeH="0" baseline="0" dirty="0">
                <a:ln>
                  <a:noFill/>
                </a:ln>
                <a:effectLst/>
                <a:latin typeface="Arial" charset="0"/>
              </a:rPr>
              <a:t>Key </a:t>
            </a:r>
            <a:r>
              <a:rPr kumimoji="0" lang="de-DE" sz="1200" b="1" i="0" u="none" strike="noStrike" cap="none" normalizeH="0" baseline="0" dirty="0" err="1">
                <a:ln>
                  <a:noFill/>
                </a:ln>
                <a:effectLst/>
                <a:latin typeface="Arial" charset="0"/>
              </a:rPr>
              <a:t>Processes</a:t>
            </a:r>
            <a:r>
              <a:rPr kumimoji="0" lang="de-DE" sz="1200" b="1" i="0" u="none" strike="noStrike" cap="none" normalizeH="0" baseline="0" dirty="0">
                <a:ln>
                  <a:noFill/>
                </a:ln>
                <a:effectLst/>
                <a:latin typeface="Arial" charset="0"/>
              </a:rPr>
              <a:t> </a:t>
            </a:r>
          </a:p>
        </p:txBody>
      </p:sp>
      <p:sp>
        <p:nvSpPr>
          <p:cNvPr id="11" name="Rechteck 10"/>
          <p:cNvSpPr/>
          <p:nvPr/>
        </p:nvSpPr>
        <p:spPr bwMode="auto">
          <a:xfrm>
            <a:off x="-6486" y="4798208"/>
            <a:ext cx="4578486" cy="6080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kumimoji="0" lang="de-DE" sz="1100" b="1" i="0" u="none" strike="noStrike" cap="none" normalizeH="0" baseline="0" dirty="0">
                <a:ln>
                  <a:noFill/>
                </a:ln>
                <a:effectLst/>
                <a:latin typeface="Arial" charset="0"/>
              </a:rPr>
              <a:t>Cost-Driver</a:t>
            </a:r>
            <a:endParaRPr kumimoji="0" lang="de-DE" sz="1100" i="0" u="none" strike="noStrike" cap="none" normalizeH="0" baseline="0" dirty="0">
              <a:ln>
                <a:noFill/>
              </a:ln>
              <a:effectLst/>
              <a:latin typeface="Arial" charset="0"/>
            </a:endParaRPr>
          </a:p>
        </p:txBody>
      </p:sp>
      <p:sp>
        <p:nvSpPr>
          <p:cNvPr id="12" name="Rechteck 11"/>
          <p:cNvSpPr/>
          <p:nvPr/>
        </p:nvSpPr>
        <p:spPr bwMode="auto">
          <a:xfrm>
            <a:off x="1656523" y="3114959"/>
            <a:ext cx="1821249" cy="168324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Key Resources</a:t>
            </a:r>
          </a:p>
        </p:txBody>
      </p:sp>
      <p:sp>
        <p:nvSpPr>
          <p:cNvPr id="13" name="Rechteck 12"/>
          <p:cNvSpPr/>
          <p:nvPr/>
        </p:nvSpPr>
        <p:spPr bwMode="auto">
          <a:xfrm>
            <a:off x="3481880" y="1289830"/>
            <a:ext cx="2030007" cy="3508378"/>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600"/>
              </a:spcAft>
              <a:buClrTx/>
              <a:buSzTx/>
              <a:buFontTx/>
              <a:buNone/>
              <a:tabLst/>
            </a:pPr>
            <a:r>
              <a:rPr lang="de-DE" sz="1200" b="1" dirty="0">
                <a:latin typeface="Arial" charset="0"/>
              </a:rPr>
              <a:t>Value Proposition</a:t>
            </a:r>
          </a:p>
        </p:txBody>
      </p:sp>
      <p:sp>
        <p:nvSpPr>
          <p:cNvPr id="14" name="Rechteck 13"/>
          <p:cNvSpPr/>
          <p:nvPr/>
        </p:nvSpPr>
        <p:spPr bwMode="auto">
          <a:xfrm>
            <a:off x="5497034" y="1289828"/>
            <a:ext cx="1685540" cy="182513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pPr>
            <a:r>
              <a:rPr lang="de-DE" sz="1100" b="1" dirty="0">
                <a:latin typeface="Arial" charset="0"/>
              </a:rPr>
              <a:t>Key-Products &amp;</a:t>
            </a:r>
          </a:p>
          <a:p>
            <a:pPr algn="ctr" eaLnBrk="0" fontAlgn="base" hangingPunct="0">
              <a:spcBef>
                <a:spcPct val="0"/>
              </a:spcBef>
            </a:pPr>
            <a:r>
              <a:rPr lang="de-DE" sz="1100" b="1" dirty="0">
                <a:latin typeface="Arial" charset="0"/>
              </a:rPr>
              <a:t>-Services</a:t>
            </a:r>
          </a:p>
        </p:txBody>
      </p:sp>
      <p:sp>
        <p:nvSpPr>
          <p:cNvPr id="15" name="Rechteck 14"/>
          <p:cNvSpPr/>
          <p:nvPr/>
        </p:nvSpPr>
        <p:spPr bwMode="auto">
          <a:xfrm>
            <a:off x="5497034" y="3114959"/>
            <a:ext cx="1689152" cy="168324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300"/>
              </a:spcAft>
              <a:buClrTx/>
              <a:buSzTx/>
              <a:buFontTx/>
              <a:buNone/>
              <a:tabLst/>
            </a:pPr>
            <a:r>
              <a:rPr kumimoji="0" lang="de-DE" sz="1200" b="1" i="0" u="none" strike="noStrike" cap="none" normalizeH="0" baseline="0" dirty="0">
                <a:ln>
                  <a:noFill/>
                </a:ln>
                <a:effectLst/>
                <a:latin typeface="Arial" charset="0"/>
              </a:rPr>
              <a:t>Channels</a:t>
            </a:r>
          </a:p>
        </p:txBody>
      </p:sp>
      <p:sp>
        <p:nvSpPr>
          <p:cNvPr id="16" name="Rechteck 15"/>
          <p:cNvSpPr/>
          <p:nvPr/>
        </p:nvSpPr>
        <p:spPr bwMode="auto">
          <a:xfrm>
            <a:off x="7190294" y="1289828"/>
            <a:ext cx="1939006" cy="350838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Customers</a:t>
            </a:r>
            <a:endParaRPr lang="de-DE" sz="12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endParaRPr lang="de-DE" sz="1100"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r>
              <a:rPr lang="de-DE" sz="1200" b="1" dirty="0">
                <a:latin typeface="Arial" charset="0"/>
              </a:rPr>
              <a:t>Beneficiaries</a:t>
            </a:r>
          </a:p>
          <a:p>
            <a:pPr marL="0" marR="0" indent="0" algn="l" defTabSz="914400" rtl="0" eaLnBrk="0" fontAlgn="base" latinLnBrk="0" hangingPunct="0">
              <a:lnSpc>
                <a:spcPct val="100000"/>
              </a:lnSpc>
              <a:spcBef>
                <a:spcPct val="0"/>
              </a:spcBef>
              <a:spcAft>
                <a:spcPct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17" name="Rechteck 16"/>
          <p:cNvSpPr/>
          <p:nvPr/>
        </p:nvSpPr>
        <p:spPr bwMode="auto">
          <a:xfrm>
            <a:off x="4575144" y="4797258"/>
            <a:ext cx="4554156" cy="60902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Revenue-Driver</a:t>
            </a:r>
          </a:p>
        </p:txBody>
      </p:sp>
      <p:sp>
        <p:nvSpPr>
          <p:cNvPr id="24" name="Rechteck 23"/>
          <p:cNvSpPr/>
          <p:nvPr/>
        </p:nvSpPr>
        <p:spPr bwMode="auto">
          <a:xfrm>
            <a:off x="4576131" y="5406280"/>
            <a:ext cx="4552181" cy="68701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KPI (Key Performance Indikator)</a:t>
            </a:r>
            <a:endParaRPr kumimoji="0" lang="de-DE" sz="1100" i="0" u="none" strike="noStrike" cap="none" normalizeH="0" baseline="0" dirty="0">
              <a:ln>
                <a:noFill/>
              </a:ln>
              <a:effectLst/>
              <a:latin typeface="Arial" charset="0"/>
            </a:endParaRPr>
          </a:p>
        </p:txBody>
      </p:sp>
      <p:sp>
        <p:nvSpPr>
          <p:cNvPr id="18" name="Rechteck 17"/>
          <p:cNvSpPr/>
          <p:nvPr/>
        </p:nvSpPr>
        <p:spPr bwMode="auto">
          <a:xfrm>
            <a:off x="-6486" y="5406280"/>
            <a:ext cx="4578486" cy="68701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e-DE" sz="1200" b="1" i="0" u="none" strike="noStrike" cap="none" normalizeH="0" baseline="0" dirty="0">
                <a:ln>
                  <a:noFill/>
                </a:ln>
                <a:effectLst/>
                <a:latin typeface="Arial" charset="0"/>
              </a:rPr>
              <a:t>Customer &amp; Beneficiary Input</a:t>
            </a:r>
            <a:endParaRPr kumimoji="0" lang="de-DE" sz="1100" i="0" u="none" strike="noStrike" cap="none" normalizeH="0" baseline="0" dirty="0">
              <a:ln>
                <a:noFill/>
              </a:ln>
              <a:effectLst/>
              <a:latin typeface="Arial" charset="0"/>
            </a:endParaRPr>
          </a:p>
        </p:txBody>
      </p:sp>
      <p:sp>
        <p:nvSpPr>
          <p:cNvPr id="19" name="Rechteck 18"/>
          <p:cNvSpPr/>
          <p:nvPr/>
        </p:nvSpPr>
        <p:spPr bwMode="auto">
          <a:xfrm>
            <a:off x="0" y="6093297"/>
            <a:ext cx="9128311" cy="772384"/>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eaLnBrk="0" hangingPunct="0">
              <a:spcBef>
                <a:spcPct val="0"/>
              </a:spcBef>
            </a:pPr>
            <a:r>
              <a:rPr kumimoji="0" lang="de-DE" sz="1200" b="1" i="0" u="none" strike="noStrike" cap="none" normalizeH="0" baseline="0" dirty="0">
                <a:ln>
                  <a:noFill/>
                </a:ln>
                <a:effectLst/>
                <a:latin typeface="Arial" charset="0"/>
              </a:rPr>
              <a:t>Social &amp; Environmental Impact / Impact </a:t>
            </a:r>
            <a:r>
              <a:rPr lang="de-DE" sz="1200" b="1" dirty="0">
                <a:latin typeface="Arial" charset="0"/>
              </a:rPr>
              <a:t>on </a:t>
            </a:r>
            <a:r>
              <a:rPr kumimoji="0" lang="de-DE" sz="1200" b="1" i="0" u="none" strike="noStrike" cap="none" normalizeH="0" baseline="0" dirty="0" err="1">
                <a:ln>
                  <a:noFill/>
                </a:ln>
                <a:effectLst/>
                <a:latin typeface="Arial" charset="0"/>
              </a:rPr>
              <a:t>Beneficiaries</a:t>
            </a:r>
            <a:endParaRPr kumimoji="0" lang="de-DE" sz="1200" b="1" i="0" u="none" strike="noStrike" cap="none" normalizeH="0" baseline="0" dirty="0">
              <a:ln>
                <a:noFill/>
              </a:ln>
              <a:effectLst/>
              <a:latin typeface="Arial" charset="0"/>
            </a:endParaRPr>
          </a:p>
        </p:txBody>
      </p:sp>
      <p:sp>
        <p:nvSpPr>
          <p:cNvPr id="21" name="Rechteck 20"/>
          <p:cNvSpPr/>
          <p:nvPr/>
        </p:nvSpPr>
        <p:spPr bwMode="auto">
          <a:xfrm>
            <a:off x="0" y="-1"/>
            <a:ext cx="9129300" cy="65316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200" b="1" dirty="0">
                <a:latin typeface="Arial" charset="0"/>
              </a:rPr>
              <a:t>The man of your (Social) Enterprise or charity or community based </a:t>
            </a:r>
            <a:r>
              <a:rPr lang="en-US" sz="1200" b="1" dirty="0" err="1">
                <a:latin typeface="Arial" charset="0"/>
              </a:rPr>
              <a:t>organisation</a:t>
            </a:r>
            <a:endParaRPr lang="en-US" sz="1200" b="1" dirty="0">
              <a:latin typeface="Arial" charset="0"/>
            </a:endParaRPr>
          </a:p>
        </p:txBody>
      </p:sp>
    </p:spTree>
    <p:extLst>
      <p:ext uri="{BB962C8B-B14F-4D97-AF65-F5344CB8AC3E}">
        <p14:creationId xmlns:p14="http://schemas.microsoft.com/office/powerpoint/2010/main" val="325030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86228"/>
            <a:ext cx="8229600" cy="418058"/>
          </a:xfrm>
        </p:spPr>
        <p:txBody>
          <a:bodyPr>
            <a:normAutofit fontScale="90000"/>
          </a:bodyPr>
          <a:lstStyle/>
          <a:p>
            <a:pPr algn="l"/>
            <a:r>
              <a:rPr lang="de-DE" dirty="0"/>
              <a:t>Value Proposition (</a:t>
            </a:r>
            <a:r>
              <a:rPr lang="de-DE" dirty="0" err="1"/>
              <a:t>one</a:t>
            </a:r>
            <a:r>
              <a:rPr lang="de-DE" dirty="0"/>
              <a:t> </a:t>
            </a:r>
            <a:r>
              <a:rPr lang="de-DE" dirty="0" err="1"/>
              <a:t>slide</a:t>
            </a:r>
            <a:r>
              <a:rPr lang="de-DE" dirty="0"/>
              <a:t>)</a:t>
            </a:r>
            <a:endParaRPr lang="en-US" dirty="0"/>
          </a:p>
        </p:txBody>
      </p:sp>
      <p:sp>
        <p:nvSpPr>
          <p:cNvPr id="4" name="Textfeld 3"/>
          <p:cNvSpPr txBox="1"/>
          <p:nvPr/>
        </p:nvSpPr>
        <p:spPr>
          <a:xfrm>
            <a:off x="457200" y="674277"/>
            <a:ext cx="8265298" cy="830997"/>
          </a:xfrm>
          <a:prstGeom prst="rect">
            <a:avLst/>
          </a:prstGeom>
          <a:noFill/>
        </p:spPr>
        <p:txBody>
          <a:bodyPr wrap="square" rtlCol="0">
            <a:spAutoFit/>
          </a:bodyPr>
          <a:lstStyle/>
          <a:p>
            <a:r>
              <a:rPr lang="en-US" sz="1600" dirty="0"/>
              <a:t>Define which values do you want to create for whom. Be as specific as possible. </a:t>
            </a:r>
          </a:p>
          <a:p>
            <a:r>
              <a:rPr lang="en-US" sz="1600" dirty="0"/>
              <a:t>Understand your customers / beneficiaries gains, pains and jobs! </a:t>
            </a:r>
            <a:br>
              <a:rPr lang="en-US" sz="1600" dirty="0"/>
            </a:br>
            <a:endParaRPr lang="en-US" sz="1600" dirty="0"/>
          </a:p>
        </p:txBody>
      </p:sp>
      <p:sp>
        <p:nvSpPr>
          <p:cNvPr id="5" name="Foliennummernplatzhalter 4"/>
          <p:cNvSpPr>
            <a:spLocks noGrp="1"/>
          </p:cNvSpPr>
          <p:nvPr>
            <p:ph type="sldNum" sz="quarter" idx="12"/>
          </p:nvPr>
        </p:nvSpPr>
        <p:spPr/>
        <p:txBody>
          <a:bodyPr/>
          <a:lstStyle/>
          <a:p>
            <a:fld id="{3AABB519-2A53-4899-A7A5-AE02E6477770}" type="slidenum">
              <a:rPr lang="de-DE" smtClean="0"/>
              <a:t>9</a:t>
            </a:fld>
            <a:endParaRPr lang="de-DE"/>
          </a:p>
        </p:txBody>
      </p:sp>
      <p:sp>
        <p:nvSpPr>
          <p:cNvPr id="19" name="Textfeld 18"/>
          <p:cNvSpPr txBox="1"/>
          <p:nvPr/>
        </p:nvSpPr>
        <p:spPr>
          <a:xfrm>
            <a:off x="251520" y="6331287"/>
            <a:ext cx="5905848" cy="369332"/>
          </a:xfrm>
          <a:prstGeom prst="rect">
            <a:avLst/>
          </a:prstGeom>
          <a:noFill/>
        </p:spPr>
        <p:txBody>
          <a:bodyPr wrap="none" rtlCol="0">
            <a:spAutoFit/>
          </a:bodyPr>
          <a:lstStyle/>
          <a:p>
            <a:r>
              <a:rPr lang="en-US" dirty="0"/>
              <a:t>Tutorial: https://www.youtube.com/watch?v=ReM1uqmVfP0</a:t>
            </a:r>
          </a:p>
        </p:txBody>
      </p:sp>
      <p:pic>
        <p:nvPicPr>
          <p:cNvPr id="6" name="Grafik 5"/>
          <p:cNvPicPr>
            <a:picLocks noChangeAspect="1"/>
          </p:cNvPicPr>
          <p:nvPr/>
        </p:nvPicPr>
        <p:blipFill>
          <a:blip r:embed="rId4"/>
          <a:stretch>
            <a:fillRect/>
          </a:stretch>
        </p:blipFill>
        <p:spPr>
          <a:xfrm>
            <a:off x="0" y="1268636"/>
            <a:ext cx="8861160" cy="4806508"/>
          </a:xfrm>
          <a:prstGeom prst="rect">
            <a:avLst/>
          </a:prstGeom>
        </p:spPr>
      </p:pic>
    </p:spTree>
    <p:custDataLst>
      <p:tags r:id="rId1"/>
    </p:custDataLst>
    <p:extLst>
      <p:ext uri="{BB962C8B-B14F-4D97-AF65-F5344CB8AC3E}">
        <p14:creationId xmlns:p14="http://schemas.microsoft.com/office/powerpoint/2010/main" val="16043201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27.3|0.5|0.3"/>
</p:tagLst>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1835</Words>
  <Application>Microsoft Office PowerPoint</Application>
  <PresentationFormat>Bildschirmpräsentation (4:3)</PresentationFormat>
  <Paragraphs>188</Paragraphs>
  <Slides>21</Slides>
  <Notes>19</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21</vt:i4>
      </vt:variant>
    </vt:vector>
  </HeadingPairs>
  <TitlesOfParts>
    <vt:vector size="24" baseType="lpstr">
      <vt:lpstr>Arial</vt:lpstr>
      <vt:lpstr>Calibri</vt:lpstr>
      <vt:lpstr>Larissa</vt:lpstr>
      <vt:lpstr>TELOS Landscape Economy Seminar Assignment 3 Landscape System Modeling</vt:lpstr>
      <vt:lpstr>PowerPoint-Präsentation</vt:lpstr>
      <vt:lpstr>Start from the local landscape sustainability challenge  you want to address (max. 2 slides)</vt:lpstr>
      <vt:lpstr>Your vision (one slide)</vt:lpstr>
      <vt:lpstr>Your mission (one slide)</vt:lpstr>
      <vt:lpstr>Your idea (one slide)</vt:lpstr>
      <vt:lpstr>In the following, you will explain your idea step by step, using the main elements of the social business model canvas  Complete the business model canvas (next slide), but do not focus on the canvas per se in the presentation. You can explain it step by step with the slides that follow.  The slides are orientation, the design can be adjusted as you need.  You find the model also with explanatory notes and a good practice case at the end of this template.  The theory behind has been explained in class, here is the recording: https://ilias.hfwu.de/goto.php?target=cat_40967&amp;client_id=hfwu </vt:lpstr>
      <vt:lpstr>PowerPoint-Präsentation</vt:lpstr>
      <vt:lpstr>Value Proposition (one slide)</vt:lpstr>
      <vt:lpstr>Customers &amp; Beneficiaries (2 slides, one for each persona) </vt:lpstr>
      <vt:lpstr>Key-products and -services (1 slide) </vt:lpstr>
      <vt:lpstr>Channels (1 slide) </vt:lpstr>
      <vt:lpstr>Key Processes (1 slide) </vt:lpstr>
      <vt:lpstr>Key Resources (1 slide) </vt:lpstr>
      <vt:lpstr>Key Partners (1 slide) </vt:lpstr>
      <vt:lpstr>KPI: Key Performance Indicators (1 slide) </vt:lpstr>
      <vt:lpstr>Social and/or Environmental Impact (1 slide)</vt:lpstr>
      <vt:lpstr>First step (1 slide)</vt:lpstr>
      <vt:lpstr>PowerPoint-Präsentation</vt:lpstr>
      <vt:lpstr>PowerPoint-Präsentation</vt:lpstr>
      <vt:lpstr>PowerPoint-Präsentation</vt:lpstr>
    </vt:vector>
  </TitlesOfParts>
  <Company>HfWU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Landscape and Democracy Interim Presentation</dc:title>
  <dc:creator>Fetzer, Ellen</dc:creator>
  <cp:lastModifiedBy>Fetzer, Ellen</cp:lastModifiedBy>
  <cp:revision>74</cp:revision>
  <cp:lastPrinted>2020-04-17T11:49:32Z</cp:lastPrinted>
  <dcterms:created xsi:type="dcterms:W3CDTF">2015-11-26T11:09:04Z</dcterms:created>
  <dcterms:modified xsi:type="dcterms:W3CDTF">2024-09-30T10:42:43Z</dcterms:modified>
</cp:coreProperties>
</file>