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2" r:id="rId3"/>
    <p:sldId id="276" r:id="rId4"/>
    <p:sldId id="277" r:id="rId5"/>
    <p:sldId id="278" r:id="rId6"/>
    <p:sldId id="279" r:id="rId7"/>
    <p:sldId id="263" r:id="rId8"/>
    <p:sldId id="264" r:id="rId9"/>
    <p:sldId id="265" r:id="rId10"/>
    <p:sldId id="266" r:id="rId11"/>
    <p:sldId id="267" r:id="rId12"/>
    <p:sldId id="268" r:id="rId13"/>
    <p:sldId id="269" r:id="rId14"/>
    <p:sldId id="270" r:id="rId15"/>
    <p:sldId id="272" r:id="rId16"/>
    <p:sldId id="274" r:id="rId17"/>
    <p:sldId id="280" r:id="rId18"/>
    <p:sldId id="281" r:id="rId19"/>
    <p:sldId id="273" r:id="rId20"/>
    <p:sldId id="275" r:id="rId21"/>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2" autoAdjust="0"/>
    <p:restoredTop sz="96393" autoAdjust="0"/>
  </p:normalViewPr>
  <p:slideViewPr>
    <p:cSldViewPr>
      <p:cViewPr varScale="1">
        <p:scale>
          <a:sx n="83" d="100"/>
          <a:sy n="83" d="100"/>
        </p:scale>
        <p:origin x="1733" y="82"/>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3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1/11/2023</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534809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17</a:t>
            </a:fld>
            <a:endParaRPr lang="en-US"/>
          </a:p>
        </p:txBody>
      </p:sp>
    </p:spTree>
    <p:extLst>
      <p:ext uri="{BB962C8B-B14F-4D97-AF65-F5344CB8AC3E}">
        <p14:creationId xmlns:p14="http://schemas.microsoft.com/office/powerpoint/2010/main" val="1201371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4" name="Foliennummernplatzhalter 3"/>
          <p:cNvSpPr>
            <a:spLocks noGrp="1"/>
          </p:cNvSpPr>
          <p:nvPr>
            <p:ph type="sldNum" sz="quarter" idx="10"/>
          </p:nvPr>
        </p:nvSpPr>
        <p:spPr/>
        <p:txBody>
          <a:bodyPr/>
          <a:lstStyle/>
          <a:p>
            <a:fld id="{A50303B1-BD6D-44C4-A642-6C4FC5D40696}" type="slidenum">
              <a:rPr lang="en-US" smtClean="0"/>
              <a:t>19</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smtClean="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3</a:t>
            </a:fld>
            <a:endParaRPr lang="en-US"/>
          </a:p>
        </p:txBody>
      </p:sp>
    </p:spTree>
    <p:extLst>
      <p:ext uri="{BB962C8B-B14F-4D97-AF65-F5344CB8AC3E}">
        <p14:creationId xmlns:p14="http://schemas.microsoft.com/office/powerpoint/2010/main" val="2675493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4</a:t>
            </a:fld>
            <a:endParaRPr lang="en-US"/>
          </a:p>
        </p:txBody>
      </p:sp>
    </p:spTree>
    <p:extLst>
      <p:ext uri="{BB962C8B-B14F-4D97-AF65-F5344CB8AC3E}">
        <p14:creationId xmlns:p14="http://schemas.microsoft.com/office/powerpoint/2010/main" val="51853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146057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2286316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3865657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225190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11.01.2023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11.01.2023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11.01.2023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11.01.2023</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11.01.2023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11.01.2023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11.01.2023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11.01.2023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11.01.2023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11.01.2023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11.01.2023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11.01.2023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ilias.hfwu.de/goto.php?target=cat_40967&amp;client_id=hfw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smtClean="0"/>
              <a:t>TELOS </a:t>
            </a:r>
            <a:r>
              <a:rPr lang="de-DE" sz="3200" dirty="0" err="1" smtClean="0"/>
              <a:t>Landscape</a:t>
            </a:r>
            <a:r>
              <a:rPr lang="de-DE" sz="3200" dirty="0" smtClean="0"/>
              <a:t> Economy Seminar</a:t>
            </a:r>
            <a:r>
              <a:rPr lang="de-DE" sz="3200" dirty="0"/>
              <a:t/>
            </a:r>
            <a:br>
              <a:rPr lang="de-DE" sz="3200" dirty="0"/>
            </a:br>
            <a:r>
              <a:rPr lang="de-DE" sz="3200" b="1" dirty="0" err="1" smtClean="0"/>
              <a:t>Assignment</a:t>
            </a:r>
            <a:r>
              <a:rPr lang="de-DE" sz="3200" b="1" dirty="0" smtClean="0"/>
              <a:t> </a:t>
            </a:r>
            <a:r>
              <a:rPr lang="de-DE" sz="3200" b="1" dirty="0" smtClean="0"/>
              <a:t>3</a:t>
            </a:r>
            <a:r>
              <a:rPr lang="de-DE" sz="3200" dirty="0" smtClean="0"/>
              <a:t/>
            </a:r>
            <a:br>
              <a:rPr lang="de-DE" sz="3200" dirty="0" smtClean="0"/>
            </a:br>
            <a:r>
              <a:rPr lang="de-DE" sz="3200" dirty="0" err="1" smtClean="0"/>
              <a:t>Landscape</a:t>
            </a:r>
            <a:r>
              <a:rPr lang="de-DE" sz="3200" dirty="0" smtClean="0"/>
              <a:t> System Modeling</a:t>
            </a:r>
            <a:endParaRPr lang="de-DE" sz="3200" dirty="0"/>
          </a:p>
        </p:txBody>
      </p:sp>
      <p:sp>
        <p:nvSpPr>
          <p:cNvPr id="3" name="Untertitel 2"/>
          <p:cNvSpPr>
            <a:spLocks noGrp="1"/>
          </p:cNvSpPr>
          <p:nvPr>
            <p:ph type="subTitle" idx="1"/>
          </p:nvPr>
        </p:nvSpPr>
        <p:spPr>
          <a:xfrm>
            <a:off x="1259632" y="2564904"/>
            <a:ext cx="6400800" cy="576064"/>
          </a:xfrm>
        </p:spPr>
        <p:txBody>
          <a:bodyPr>
            <a:normAutofit lnSpcReduction="10000"/>
          </a:bodyPr>
          <a:lstStyle/>
          <a:p>
            <a:r>
              <a:rPr lang="de-DE" dirty="0" err="1" smtClean="0"/>
              <a:t>Presentation</a:t>
            </a:r>
            <a:r>
              <a:rPr lang="de-DE" dirty="0" smtClean="0"/>
              <a:t> / </a:t>
            </a:r>
            <a:r>
              <a:rPr lang="de-DE" dirty="0" err="1" smtClean="0"/>
              <a:t>reporting</a:t>
            </a:r>
            <a:r>
              <a:rPr lang="de-DE" dirty="0" smtClean="0"/>
              <a:t> </a:t>
            </a:r>
            <a:r>
              <a:rPr lang="de-DE" dirty="0" err="1" smtClean="0"/>
              <a:t>template</a:t>
            </a: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429000"/>
            <a:ext cx="5976664" cy="1690263"/>
          </a:xfrm>
          <a:prstGeom prst="rect">
            <a:avLst/>
          </a:prstGeom>
        </p:spPr>
      </p:pic>
    </p:spTree>
    <p:extLst>
      <p:ext uri="{BB962C8B-B14F-4D97-AF65-F5344CB8AC3E}">
        <p14:creationId xmlns:p14="http://schemas.microsoft.com/office/powerpoint/2010/main" val="1768126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Key-</a:t>
            </a:r>
            <a:r>
              <a:rPr lang="de-DE" dirty="0" err="1" smtClean="0">
                <a:latin typeface="Arial" charset="0"/>
              </a:rPr>
              <a:t>products</a:t>
            </a:r>
            <a:r>
              <a:rPr lang="de-DE" dirty="0" smtClean="0">
                <a:latin typeface="Arial" charset="0"/>
              </a:rPr>
              <a:t> </a:t>
            </a:r>
            <a:r>
              <a:rPr lang="de-DE" dirty="0" err="1" smtClean="0">
                <a:latin typeface="Arial" charset="0"/>
              </a:rPr>
              <a:t>and</a:t>
            </a:r>
            <a:r>
              <a:rPr lang="de-DE" dirty="0" smtClean="0">
                <a:latin typeface="Arial" charset="0"/>
              </a:rPr>
              <a:t> -services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Explain</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most</a:t>
            </a:r>
            <a:r>
              <a:rPr lang="de-DE" dirty="0" smtClean="0">
                <a:cs typeface="Arial" panose="020B0604020202020204" pitchFamily="34" charset="0"/>
              </a:rPr>
              <a:t> </a:t>
            </a:r>
            <a:r>
              <a:rPr lang="de-DE" dirty="0" err="1" smtClean="0">
                <a:cs typeface="Arial" panose="020B0604020202020204" pitchFamily="34" charset="0"/>
              </a:rPr>
              <a:t>important</a:t>
            </a:r>
            <a:r>
              <a:rPr lang="de-DE" dirty="0" smtClean="0">
                <a:cs typeface="Arial" panose="020B0604020202020204" pitchFamily="34" charset="0"/>
              </a:rPr>
              <a:t> </a:t>
            </a:r>
            <a:r>
              <a:rPr lang="de-DE" dirty="0" err="1" smtClean="0">
                <a:cs typeface="Arial" panose="020B0604020202020204" pitchFamily="34" charset="0"/>
              </a:rPr>
              <a:t>products</a:t>
            </a:r>
            <a:r>
              <a:rPr lang="de-DE" dirty="0" smtClean="0">
                <a:cs typeface="Arial" panose="020B0604020202020204" pitchFamily="34" charset="0"/>
              </a:rPr>
              <a:t> </a:t>
            </a:r>
            <a:r>
              <a:rPr lang="en-US" dirty="0" smtClean="0">
                <a:cs typeface="Arial" panose="020B0604020202020204" pitchFamily="34" charset="0"/>
              </a:rPr>
              <a:t>or services to inspire and </a:t>
            </a:r>
            <a:r>
              <a:rPr lang="en-US" dirty="0">
                <a:cs typeface="Arial" panose="020B0604020202020204" pitchFamily="34" charset="0"/>
              </a:rPr>
              <a:t>win/retain</a:t>
            </a:r>
            <a:r>
              <a:rPr lang="en-US" dirty="0" smtClean="0">
                <a:cs typeface="Arial" panose="020B0604020202020204" pitchFamily="34" charset="0"/>
              </a:rPr>
              <a:t> customers. What </a:t>
            </a:r>
            <a:r>
              <a:rPr lang="en-US" dirty="0">
                <a:cs typeface="Arial" panose="020B0604020202020204" pitchFamily="34" charset="0"/>
              </a:rPr>
              <a:t>is the particular </a:t>
            </a:r>
            <a:r>
              <a:rPr lang="en-US" dirty="0" smtClean="0">
                <a:cs typeface="Arial" panose="020B0604020202020204" pitchFamily="34" charset="0"/>
              </a:rPr>
              <a:t>benefit for your target group?</a:t>
            </a:r>
            <a:endParaRPr lang="en-US" dirty="0">
              <a:cs typeface="Arial" panose="020B0604020202020204" pitchFamily="34" charset="0"/>
            </a:endParaRPr>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spTree>
    <p:extLst>
      <p:ext uri="{BB962C8B-B14F-4D97-AF65-F5344CB8AC3E}">
        <p14:creationId xmlns:p14="http://schemas.microsoft.com/office/powerpoint/2010/main" val="37691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Channels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Which</a:t>
            </a:r>
            <a:r>
              <a:rPr lang="de-DE" dirty="0" smtClean="0">
                <a:cs typeface="Arial" panose="020B0604020202020204" pitchFamily="34" charset="0"/>
              </a:rPr>
              <a:t> </a:t>
            </a:r>
            <a:r>
              <a:rPr lang="de-DE" dirty="0" err="1" smtClean="0">
                <a:cs typeface="Arial" panose="020B0604020202020204" pitchFamily="34" charset="0"/>
              </a:rPr>
              <a:t>channels</a:t>
            </a:r>
            <a:r>
              <a:rPr lang="de-DE" dirty="0" smtClean="0">
                <a:cs typeface="Arial" panose="020B0604020202020204" pitchFamily="34" charset="0"/>
              </a:rPr>
              <a:t> </a:t>
            </a:r>
            <a:r>
              <a:rPr lang="de-DE" dirty="0">
                <a:cs typeface="Arial" panose="020B0604020202020204" pitchFamily="34" charset="0"/>
              </a:rPr>
              <a:t> </a:t>
            </a:r>
            <a:r>
              <a:rPr lang="de-DE" dirty="0" err="1" smtClean="0">
                <a:cs typeface="Arial" panose="020B0604020202020204" pitchFamily="34" charset="0"/>
              </a:rPr>
              <a:t>are</a:t>
            </a:r>
            <a:r>
              <a:rPr lang="de-DE" dirty="0" smtClean="0">
                <a:cs typeface="Arial" panose="020B0604020202020204" pitchFamily="34" charset="0"/>
              </a:rPr>
              <a:t> </a:t>
            </a:r>
            <a:r>
              <a:rPr lang="de-DE" dirty="0" err="1" smtClean="0">
                <a:cs typeface="Arial" panose="020B0604020202020204" pitchFamily="34" charset="0"/>
              </a:rPr>
              <a:t>you</a:t>
            </a:r>
            <a:r>
              <a:rPr lang="de-DE" dirty="0" smtClean="0">
                <a:cs typeface="Arial" panose="020B0604020202020204" pitchFamily="34" charset="0"/>
              </a:rPr>
              <a:t> </a:t>
            </a:r>
            <a:r>
              <a:rPr lang="de-DE" dirty="0" err="1" smtClean="0">
                <a:cs typeface="Arial" panose="020B0604020202020204" pitchFamily="34" charset="0"/>
              </a:rPr>
              <a:t>using</a:t>
            </a:r>
            <a:r>
              <a:rPr lang="de-DE" dirty="0" smtClean="0">
                <a:cs typeface="Arial" panose="020B0604020202020204" pitchFamily="34" charset="0"/>
              </a:rPr>
              <a:t>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get</a:t>
            </a:r>
            <a:r>
              <a:rPr lang="de-DE" dirty="0" smtClean="0">
                <a:cs typeface="Arial" panose="020B0604020202020204" pitchFamily="34" charset="0"/>
              </a:rPr>
              <a:t> in </a:t>
            </a:r>
            <a:r>
              <a:rPr lang="de-DE" dirty="0" err="1" smtClean="0">
                <a:cs typeface="Arial" panose="020B0604020202020204" pitchFamily="34" charset="0"/>
              </a:rPr>
              <a:t>touch</a:t>
            </a:r>
            <a:r>
              <a:rPr lang="de-DE" dirty="0" smtClean="0">
                <a:cs typeface="Arial" panose="020B0604020202020204" pitchFamily="34" charset="0"/>
              </a:rPr>
              <a:t> </a:t>
            </a:r>
            <a:r>
              <a:rPr lang="de-DE" dirty="0" err="1" smtClean="0">
                <a:cs typeface="Arial" panose="020B0604020202020204" pitchFamily="34" charset="0"/>
              </a:rPr>
              <a:t>with</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customers</a:t>
            </a:r>
            <a:r>
              <a:rPr lang="de-DE" dirty="0" smtClean="0">
                <a:cs typeface="Arial" panose="020B0604020202020204" pitchFamily="34" charset="0"/>
              </a:rPr>
              <a:t> </a:t>
            </a:r>
            <a:r>
              <a:rPr lang="de-DE" dirty="0" err="1" smtClean="0">
                <a:cs typeface="Arial" panose="020B0604020202020204" pitchFamily="34" charset="0"/>
              </a:rPr>
              <a:t>and</a:t>
            </a:r>
            <a:r>
              <a:rPr lang="de-DE" dirty="0" smtClean="0">
                <a:cs typeface="Arial" panose="020B0604020202020204" pitchFamily="34" charset="0"/>
              </a:rPr>
              <a:t>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sell</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products</a:t>
            </a:r>
            <a:r>
              <a:rPr lang="de-DE" dirty="0" smtClean="0">
                <a:cs typeface="Arial" panose="020B0604020202020204" pitchFamily="34" charset="0"/>
              </a:rPr>
              <a:t> </a:t>
            </a:r>
            <a:r>
              <a:rPr lang="de-DE" dirty="0" err="1" smtClean="0">
                <a:cs typeface="Arial" panose="020B0604020202020204" pitchFamily="34" charset="0"/>
              </a:rPr>
              <a:t>and</a:t>
            </a:r>
            <a:r>
              <a:rPr lang="de-DE" dirty="0" smtClean="0">
                <a:cs typeface="Arial" panose="020B0604020202020204" pitchFamily="34" charset="0"/>
              </a:rPr>
              <a:t> </a:t>
            </a:r>
            <a:r>
              <a:rPr lang="de-DE" dirty="0" err="1" smtClean="0">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1995458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Key </a:t>
            </a:r>
            <a:r>
              <a:rPr lang="de-DE" dirty="0" err="1" smtClean="0">
                <a:latin typeface="Arial" charset="0"/>
              </a:rPr>
              <a:t>Processes</a:t>
            </a:r>
            <a:r>
              <a:rPr lang="de-DE" dirty="0" smtClean="0">
                <a:latin typeface="Arial" charset="0"/>
              </a:rPr>
              <a:t>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Develop</a:t>
            </a:r>
            <a:r>
              <a:rPr lang="de-DE" dirty="0" smtClean="0">
                <a:cs typeface="Arial" panose="020B0604020202020204" pitchFamily="34" charset="0"/>
              </a:rPr>
              <a:t> a </a:t>
            </a:r>
            <a:r>
              <a:rPr lang="de-DE" dirty="0" err="1" smtClean="0">
                <a:cs typeface="Arial" panose="020B0604020202020204" pitchFamily="34" charset="0"/>
              </a:rPr>
              <a:t>process</a:t>
            </a:r>
            <a:r>
              <a:rPr lang="de-DE" dirty="0" smtClean="0">
                <a:cs typeface="Arial" panose="020B0604020202020204" pitchFamily="34" charset="0"/>
              </a:rPr>
              <a:t> </a:t>
            </a:r>
            <a:r>
              <a:rPr lang="de-DE" dirty="0" err="1" smtClean="0">
                <a:cs typeface="Arial" panose="020B0604020202020204" pitchFamily="34" charset="0"/>
              </a:rPr>
              <a:t>diagram</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one</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key</a:t>
            </a:r>
            <a:r>
              <a:rPr lang="de-DE" dirty="0" smtClean="0">
                <a:cs typeface="Arial" panose="020B0604020202020204" pitchFamily="34" charset="0"/>
              </a:rPr>
              <a:t> </a:t>
            </a:r>
            <a:r>
              <a:rPr lang="de-DE" dirty="0" err="1" smtClean="0">
                <a:cs typeface="Arial" panose="020B0604020202020204" pitchFamily="34" charset="0"/>
              </a:rPr>
              <a:t>processes</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business</a:t>
            </a:r>
            <a:r>
              <a:rPr lang="de-DE" dirty="0" smtClean="0">
                <a:cs typeface="Arial" panose="020B0604020202020204" pitchFamily="34" charset="0"/>
              </a:rPr>
              <a:t> </a:t>
            </a:r>
            <a:r>
              <a:rPr lang="de-DE" dirty="0" err="1" smtClean="0">
                <a:cs typeface="Arial" panose="020B0604020202020204" pitchFamily="34" charset="0"/>
              </a:rPr>
              <a:t>model</a:t>
            </a:r>
            <a:r>
              <a:rPr lang="de-DE" dirty="0" smtClean="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184616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Key Resources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Describe</a:t>
            </a:r>
            <a:r>
              <a:rPr lang="de-DE" dirty="0" smtClean="0">
                <a:cs typeface="Arial" panose="020B0604020202020204" pitchFamily="34" charset="0"/>
              </a:rPr>
              <a:t> </a:t>
            </a:r>
            <a:r>
              <a:rPr lang="de-DE" dirty="0" err="1" smtClean="0">
                <a:cs typeface="Arial" panose="020B0604020202020204" pitchFamily="34" charset="0"/>
              </a:rPr>
              <a:t>one</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key</a:t>
            </a:r>
            <a:r>
              <a:rPr lang="de-DE" dirty="0" smtClean="0">
                <a:cs typeface="Arial" panose="020B0604020202020204" pitchFamily="34" charset="0"/>
              </a:rPr>
              <a:t> </a:t>
            </a:r>
            <a:r>
              <a:rPr lang="de-DE" dirty="0" err="1" smtClean="0">
                <a:cs typeface="Arial" panose="020B0604020202020204" pitchFamily="34" charset="0"/>
              </a:rPr>
              <a:t>resources</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business</a:t>
            </a:r>
            <a:r>
              <a:rPr lang="de-DE" dirty="0" smtClean="0">
                <a:cs typeface="Arial" panose="020B0604020202020204" pitchFamily="34" charset="0"/>
              </a:rPr>
              <a:t> </a:t>
            </a:r>
            <a:r>
              <a:rPr lang="de-DE" dirty="0" err="1" smtClean="0">
                <a:cs typeface="Arial" panose="020B0604020202020204" pitchFamily="34" charset="0"/>
              </a:rPr>
              <a:t>model</a:t>
            </a:r>
            <a:r>
              <a:rPr lang="de-DE" dirty="0" smtClean="0">
                <a:cs typeface="Arial" panose="020B0604020202020204" pitchFamily="34" charset="0"/>
              </a:rPr>
              <a:t>. </a:t>
            </a:r>
            <a:r>
              <a:rPr lang="en-US" dirty="0">
                <a:cs typeface="Arial" panose="020B0604020202020204" pitchFamily="34" charset="0"/>
              </a:rPr>
              <a:t>How can you ensure that </a:t>
            </a:r>
            <a:r>
              <a:rPr lang="en-US" dirty="0" smtClean="0">
                <a:cs typeface="Arial" panose="020B0604020202020204" pitchFamily="34" charset="0"/>
              </a:rPr>
              <a:t>this resource is permanently </a:t>
            </a:r>
            <a:r>
              <a:rPr lang="en-US" dirty="0">
                <a:cs typeface="Arial" panose="020B0604020202020204" pitchFamily="34" charset="0"/>
              </a:rPr>
              <a:t>available and </a:t>
            </a:r>
            <a:r>
              <a:rPr lang="en-US" dirty="0" smtClean="0">
                <a:cs typeface="Arial" panose="020B0604020202020204" pitchFamily="34" charset="0"/>
              </a:rPr>
              <a:t>will </a:t>
            </a:r>
            <a:r>
              <a:rPr lang="en-US" dirty="0">
                <a:cs typeface="Arial" panose="020B0604020202020204" pitchFamily="34" charset="0"/>
              </a:rPr>
              <a:t>be developed </a:t>
            </a:r>
            <a:r>
              <a:rPr lang="en-US" dirty="0" smtClean="0">
                <a:cs typeface="Arial" panose="020B0604020202020204" pitchFamily="34" charset="0"/>
              </a:rPr>
              <a:t>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3196444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Key Partners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Describe</a:t>
            </a:r>
            <a:r>
              <a:rPr lang="de-DE" dirty="0" smtClean="0">
                <a:cs typeface="Arial" panose="020B0604020202020204" pitchFamily="34" charset="0"/>
              </a:rPr>
              <a:t> </a:t>
            </a:r>
            <a:r>
              <a:rPr lang="de-DE" dirty="0" err="1" smtClean="0">
                <a:cs typeface="Arial" panose="020B0604020202020204" pitchFamily="34" charset="0"/>
              </a:rPr>
              <a:t>one</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key</a:t>
            </a:r>
            <a:r>
              <a:rPr lang="de-DE" dirty="0">
                <a:cs typeface="Arial" panose="020B0604020202020204" pitchFamily="34" charset="0"/>
              </a:rPr>
              <a:t> </a:t>
            </a:r>
            <a:r>
              <a:rPr lang="de-DE" dirty="0" err="1" smtClean="0">
                <a:cs typeface="Arial" panose="020B0604020202020204" pitchFamily="34" charset="0"/>
              </a:rPr>
              <a:t>partners</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business</a:t>
            </a:r>
            <a:r>
              <a:rPr lang="de-DE" dirty="0" smtClean="0">
                <a:cs typeface="Arial" panose="020B0604020202020204" pitchFamily="34" charset="0"/>
              </a:rPr>
              <a:t> </a:t>
            </a:r>
            <a:r>
              <a:rPr lang="de-DE" dirty="0" err="1" smtClean="0">
                <a:cs typeface="Arial" panose="020B0604020202020204" pitchFamily="34" charset="0"/>
              </a:rPr>
              <a:t>model</a:t>
            </a:r>
            <a:r>
              <a:rPr lang="de-DE" dirty="0" smtClean="0">
                <a:cs typeface="Arial" panose="020B0604020202020204" pitchFamily="34" charset="0"/>
              </a:rPr>
              <a:t>. </a:t>
            </a:r>
            <a:r>
              <a:rPr lang="en-US" dirty="0">
                <a:cs typeface="Arial" panose="020B0604020202020204" pitchFamily="34" charset="0"/>
              </a:rPr>
              <a:t>How can you ensure that </a:t>
            </a:r>
            <a:r>
              <a:rPr lang="en-US" dirty="0" smtClean="0">
                <a:cs typeface="Arial" panose="020B0604020202020204" pitchFamily="34" charset="0"/>
              </a:rPr>
              <a:t>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3550349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a:t>
            </a:r>
            <a:r>
              <a:rPr lang="de-DE" dirty="0" smtClean="0">
                <a:latin typeface="Arial" charset="0"/>
              </a:rPr>
              <a:t>PI: </a:t>
            </a:r>
            <a:r>
              <a:rPr lang="de-DE" dirty="0" smtClean="0">
                <a:latin typeface="Arial" charset="0"/>
              </a:rPr>
              <a:t>Key Performance </a:t>
            </a:r>
            <a:r>
              <a:rPr lang="de-DE" dirty="0" err="1" smtClean="0">
                <a:latin typeface="Arial" charset="0"/>
              </a:rPr>
              <a:t>Indicators</a:t>
            </a:r>
            <a:r>
              <a:rPr lang="de-DE" dirty="0" smtClean="0">
                <a:latin typeface="Arial" charset="0"/>
              </a:rPr>
              <a:t> </a:t>
            </a:r>
            <a:r>
              <a:rPr lang="de-DE" dirty="0" smtClean="0"/>
              <a:t>(1 </a:t>
            </a:r>
            <a:r>
              <a:rPr lang="de-DE" dirty="0" err="1" smtClean="0"/>
              <a:t>slide</a:t>
            </a:r>
            <a:r>
              <a:rPr lang="de-DE" dirty="0" smtClean="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Define</a:t>
            </a:r>
            <a:r>
              <a:rPr lang="de-DE" dirty="0" smtClean="0">
                <a:cs typeface="Arial" panose="020B0604020202020204" pitchFamily="34" charset="0"/>
              </a:rPr>
              <a:t> </a:t>
            </a:r>
            <a:r>
              <a:rPr lang="de-DE" dirty="0" err="1" smtClean="0">
                <a:cs typeface="Arial" panose="020B0604020202020204" pitchFamily="34" charset="0"/>
              </a:rPr>
              <a:t>and</a:t>
            </a:r>
            <a:r>
              <a:rPr lang="de-DE" dirty="0" smtClean="0">
                <a:cs typeface="Arial" panose="020B0604020202020204" pitchFamily="34" charset="0"/>
              </a:rPr>
              <a:t> </a:t>
            </a:r>
            <a:r>
              <a:rPr lang="de-DE" dirty="0" err="1" smtClean="0">
                <a:cs typeface="Arial" panose="020B0604020202020204" pitchFamily="34" charset="0"/>
              </a:rPr>
              <a:t>explain</a:t>
            </a:r>
            <a:r>
              <a:rPr lang="de-DE" dirty="0" smtClean="0">
                <a:cs typeface="Arial" panose="020B0604020202020204" pitchFamily="34" charset="0"/>
              </a:rPr>
              <a:t> </a:t>
            </a:r>
            <a:r>
              <a:rPr lang="de-DE" dirty="0" err="1" smtClean="0">
                <a:cs typeface="Arial" panose="020B0604020202020204" pitchFamily="34" charset="0"/>
              </a:rPr>
              <a:t>three</a:t>
            </a:r>
            <a:r>
              <a:rPr lang="de-DE" dirty="0" smtClean="0">
                <a:cs typeface="Arial" panose="020B0604020202020204" pitchFamily="34" charset="0"/>
              </a:rPr>
              <a:t> KPI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measure</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success</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business</a:t>
            </a:r>
            <a:r>
              <a:rPr lang="de-DE" dirty="0" smtClean="0">
                <a:cs typeface="Arial" panose="020B0604020202020204" pitchFamily="34" charset="0"/>
              </a:rPr>
              <a:t> </a:t>
            </a:r>
            <a:r>
              <a:rPr lang="de-DE" dirty="0" err="1" smtClean="0">
                <a:cs typeface="Arial" panose="020B0604020202020204" pitchFamily="34" charset="0"/>
              </a:rPr>
              <a:t>model</a:t>
            </a:r>
            <a:r>
              <a:rPr lang="de-DE" dirty="0" smtClean="0">
                <a:cs typeface="Arial" panose="020B0604020202020204" pitchFamily="34" charset="0"/>
              </a:rPr>
              <a:t> </a:t>
            </a:r>
            <a:r>
              <a:rPr lang="en-US" dirty="0" smtClean="0"/>
              <a:t>according to </a:t>
            </a:r>
            <a:r>
              <a:rPr lang="en-US" dirty="0"/>
              <a:t>your mission statement and value </a:t>
            </a:r>
            <a:r>
              <a:rPr lang="en-US" dirty="0" smtClean="0"/>
              <a:t>proposition.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487984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smtClean="0">
                <a:latin typeface="Arial" charset="0"/>
              </a:rPr>
              <a:t>Social</a:t>
            </a:r>
            <a:r>
              <a:rPr lang="de-DE" dirty="0" smtClean="0">
                <a:latin typeface="Arial" charset="0"/>
              </a:rPr>
              <a:t> </a:t>
            </a:r>
            <a:r>
              <a:rPr lang="de-DE" dirty="0" err="1" smtClean="0">
                <a:latin typeface="Arial" charset="0"/>
              </a:rPr>
              <a:t>and</a:t>
            </a:r>
            <a:r>
              <a:rPr lang="de-DE" dirty="0" smtClean="0">
                <a:latin typeface="Arial" charset="0"/>
              </a:rPr>
              <a:t>/</a:t>
            </a:r>
            <a:r>
              <a:rPr lang="de-DE" dirty="0" err="1" smtClean="0">
                <a:latin typeface="Arial" charset="0"/>
              </a:rPr>
              <a:t>or</a:t>
            </a:r>
            <a:r>
              <a:rPr lang="de-DE" dirty="0" smtClean="0">
                <a:latin typeface="Arial" charset="0"/>
              </a:rPr>
              <a:t> Environmental </a:t>
            </a:r>
            <a:r>
              <a:rPr lang="de-DE" dirty="0" smtClean="0">
                <a:latin typeface="Arial" charset="0"/>
              </a:rPr>
              <a:t>Impact (1 </a:t>
            </a:r>
            <a:r>
              <a:rPr lang="de-DE" dirty="0" err="1" smtClean="0">
                <a:latin typeface="Arial" charset="0"/>
              </a:rPr>
              <a:t>slide</a:t>
            </a:r>
            <a:r>
              <a:rPr lang="de-DE" dirty="0" smtClean="0">
                <a:latin typeface="Arial" charset="0"/>
              </a:rPr>
              <a:t>)</a:t>
            </a:r>
            <a:endParaRPr lang="en-US" dirty="0"/>
          </a:p>
        </p:txBody>
      </p:sp>
      <p:sp>
        <p:nvSpPr>
          <p:cNvPr id="4" name="Textfeld 3"/>
          <p:cNvSpPr txBox="1"/>
          <p:nvPr/>
        </p:nvSpPr>
        <p:spPr>
          <a:xfrm>
            <a:off x="457200" y="764704"/>
            <a:ext cx="8265298" cy="1831271"/>
          </a:xfrm>
          <a:prstGeom prst="rect">
            <a:avLst/>
          </a:prstGeom>
          <a:noFill/>
        </p:spPr>
        <p:txBody>
          <a:bodyPr wrap="square" rtlCol="0">
            <a:spAutoFit/>
          </a:bodyPr>
          <a:lstStyle/>
          <a:p>
            <a:pPr eaLnBrk="0" fontAlgn="base" hangingPunct="0">
              <a:spcBef>
                <a:spcPct val="0"/>
              </a:spcBef>
              <a:spcAft>
                <a:spcPts val="200"/>
              </a:spcAft>
            </a:pPr>
            <a:r>
              <a:rPr lang="de-DE" dirty="0" smtClean="0">
                <a:cs typeface="Arial" panose="020B0604020202020204" pitchFamily="34" charset="0"/>
              </a:rPr>
              <a:t>Coming back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landscape</a:t>
            </a:r>
            <a:r>
              <a:rPr lang="de-DE" dirty="0" smtClean="0">
                <a:cs typeface="Arial" panose="020B0604020202020204" pitchFamily="34" charset="0"/>
              </a:rPr>
              <a:t> </a:t>
            </a:r>
            <a:r>
              <a:rPr lang="de-DE" dirty="0" err="1" smtClean="0">
                <a:cs typeface="Arial" panose="020B0604020202020204" pitchFamily="34" charset="0"/>
              </a:rPr>
              <a:t>challenge</a:t>
            </a:r>
            <a:r>
              <a:rPr lang="de-DE" dirty="0" smtClean="0">
                <a:cs typeface="Arial" panose="020B0604020202020204" pitchFamily="34" charset="0"/>
              </a:rPr>
              <a:t> </a:t>
            </a:r>
            <a:r>
              <a:rPr lang="de-DE" dirty="0" err="1" smtClean="0">
                <a:cs typeface="Arial" panose="020B0604020202020204" pitchFamily="34" charset="0"/>
              </a:rPr>
              <a:t>you</a:t>
            </a:r>
            <a:r>
              <a:rPr lang="de-DE" dirty="0" smtClean="0">
                <a:cs typeface="Arial" panose="020B0604020202020204" pitchFamily="34" charset="0"/>
              </a:rPr>
              <a:t> </a:t>
            </a:r>
            <a:r>
              <a:rPr lang="de-DE" dirty="0" err="1" smtClean="0">
                <a:cs typeface="Arial" panose="020B0604020202020204" pitchFamily="34" charset="0"/>
              </a:rPr>
              <a:t>want</a:t>
            </a:r>
            <a:r>
              <a:rPr lang="de-DE" dirty="0" smtClean="0">
                <a:cs typeface="Arial" panose="020B0604020202020204" pitchFamily="34" charset="0"/>
              </a:rPr>
              <a:t>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address</a:t>
            </a:r>
            <a:r>
              <a:rPr lang="de-DE" dirty="0" smtClean="0">
                <a:cs typeface="Arial" panose="020B0604020202020204" pitchFamily="34" charset="0"/>
              </a:rPr>
              <a:t>: </a:t>
            </a:r>
            <a:r>
              <a:rPr lang="de-DE" dirty="0" err="1" smtClean="0">
                <a:cs typeface="Arial" panose="020B0604020202020204" pitchFamily="34" charset="0"/>
              </a:rPr>
              <a:t>What</a:t>
            </a:r>
            <a:r>
              <a:rPr lang="de-DE" dirty="0" smtClean="0">
                <a:cs typeface="Arial" panose="020B0604020202020204" pitchFamily="34" charset="0"/>
              </a:rPr>
              <a:t> will </a:t>
            </a:r>
            <a:r>
              <a:rPr lang="de-DE" dirty="0" err="1" smtClean="0">
                <a:cs typeface="Arial" panose="020B0604020202020204" pitchFamily="34" charset="0"/>
              </a:rPr>
              <a:t>be</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long</a:t>
            </a:r>
            <a:r>
              <a:rPr lang="de-DE" dirty="0" smtClean="0">
                <a:cs typeface="Arial" panose="020B0604020202020204" pitchFamily="34" charset="0"/>
              </a:rPr>
              <a:t> </a:t>
            </a:r>
            <a:r>
              <a:rPr lang="de-DE" dirty="0" err="1" smtClean="0">
                <a:cs typeface="Arial" panose="020B0604020202020204" pitchFamily="34" charset="0"/>
              </a:rPr>
              <a:t>term</a:t>
            </a:r>
            <a:r>
              <a:rPr lang="de-DE" dirty="0" smtClean="0">
                <a:cs typeface="Arial" panose="020B0604020202020204" pitchFamily="34" charset="0"/>
              </a:rPr>
              <a:t> </a:t>
            </a:r>
            <a:r>
              <a:rPr lang="de-DE" dirty="0" err="1" smtClean="0">
                <a:cs typeface="Arial" panose="020B0604020202020204" pitchFamily="34" charset="0"/>
              </a:rPr>
              <a:t>impact</a:t>
            </a:r>
            <a:r>
              <a:rPr lang="de-DE" dirty="0" smtClean="0">
                <a:cs typeface="Arial" panose="020B0604020202020204" pitchFamily="34" charset="0"/>
              </a:rPr>
              <a:t> </a:t>
            </a:r>
            <a:r>
              <a:rPr lang="de-DE" dirty="0" err="1" smtClean="0">
                <a:cs typeface="Arial" panose="020B0604020202020204" pitchFamily="34" charset="0"/>
              </a:rPr>
              <a:t>of</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initiative</a:t>
            </a:r>
            <a:r>
              <a:rPr lang="de-DE" dirty="0" smtClean="0">
                <a:cs typeface="Arial" panose="020B0604020202020204" pitchFamily="34" charset="0"/>
              </a:rPr>
              <a:t>?</a:t>
            </a:r>
          </a:p>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smtClean="0">
                <a:cs typeface="Arial" panose="020B0604020202020204" pitchFamily="34" charset="0"/>
              </a:rPr>
              <a:t>relevant </a:t>
            </a:r>
            <a:r>
              <a:rPr lang="de-DE" dirty="0" err="1" smtClean="0">
                <a:cs typeface="Arial" panose="020B0604020202020204" pitchFamily="34" charset="0"/>
              </a:rPr>
              <a:t>indicators</a:t>
            </a:r>
            <a:r>
              <a:rPr lang="de-DE" dirty="0" smtClean="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success</a:t>
            </a:r>
            <a:r>
              <a:rPr lang="de-DE" dirty="0" smtClean="0">
                <a:cs typeface="Arial" panose="020B0604020202020204" pitchFamily="34" charset="0"/>
              </a:rPr>
              <a:t>?</a:t>
            </a:r>
            <a:endParaRPr lang="de-DE" dirty="0" smtClean="0">
              <a:cs typeface="Arial" panose="020B0604020202020204" pitchFamily="34" charset="0"/>
            </a:endParaRPr>
          </a:p>
          <a:p>
            <a:pPr eaLnBrk="0" fontAlgn="base" hangingPunct="0">
              <a:spcBef>
                <a:spcPct val="0"/>
              </a:spcBef>
              <a:spcAft>
                <a:spcPts val="200"/>
              </a:spcAft>
            </a:pPr>
            <a:r>
              <a:rPr lang="de-DE" dirty="0" err="1" smtClean="0">
                <a:cs typeface="Arial" panose="020B0604020202020204" pitchFamily="34" charset="0"/>
              </a:rPr>
              <a:t>How</a:t>
            </a:r>
            <a:r>
              <a:rPr lang="de-DE" dirty="0" smtClean="0">
                <a:cs typeface="Arial" panose="020B0604020202020204" pitchFamily="34" charset="0"/>
              </a:rPr>
              <a:t> do </a:t>
            </a:r>
            <a:r>
              <a:rPr lang="de-DE" dirty="0" err="1" smtClean="0">
                <a:cs typeface="Arial" panose="020B0604020202020204" pitchFamily="34" charset="0"/>
              </a:rPr>
              <a:t>you</a:t>
            </a:r>
            <a:r>
              <a:rPr lang="de-DE" dirty="0" smtClean="0">
                <a:cs typeface="Arial" panose="020B0604020202020204" pitchFamily="34" charset="0"/>
              </a:rPr>
              <a:t> plan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measure</a:t>
            </a:r>
            <a:r>
              <a:rPr lang="de-DE" dirty="0" smtClean="0">
                <a:cs typeface="Arial" panose="020B0604020202020204" pitchFamily="34" charset="0"/>
              </a:rPr>
              <a:t> </a:t>
            </a:r>
            <a:r>
              <a:rPr lang="de-DE" dirty="0" err="1" smtClean="0">
                <a:cs typeface="Arial" panose="020B0604020202020204" pitchFamily="34" charset="0"/>
              </a:rPr>
              <a:t>and</a:t>
            </a:r>
            <a:r>
              <a:rPr lang="de-DE" dirty="0" smtClean="0">
                <a:cs typeface="Arial" panose="020B0604020202020204" pitchFamily="34" charset="0"/>
              </a:rPr>
              <a:t> </a:t>
            </a:r>
            <a:r>
              <a:rPr lang="de-DE" dirty="0" err="1" smtClean="0">
                <a:cs typeface="Arial" panose="020B0604020202020204" pitchFamily="34" charset="0"/>
              </a:rPr>
              <a:t>report</a:t>
            </a:r>
            <a:r>
              <a:rPr lang="de-DE" dirty="0" smtClean="0">
                <a:cs typeface="Arial" panose="020B0604020202020204" pitchFamily="34" charset="0"/>
              </a:rPr>
              <a:t> </a:t>
            </a:r>
            <a:r>
              <a:rPr lang="de-DE" dirty="0" err="1" smtClean="0">
                <a:cs typeface="Arial" panose="020B0604020202020204" pitchFamily="34" charset="0"/>
              </a:rPr>
              <a:t>this</a:t>
            </a:r>
            <a:r>
              <a:rPr lang="de-DE" dirty="0" smtClean="0">
                <a:cs typeface="Arial" panose="020B0604020202020204" pitchFamily="34" charset="0"/>
              </a:rPr>
              <a:t> </a:t>
            </a:r>
            <a:r>
              <a:rPr lang="de-DE" dirty="0" err="1" smtClean="0">
                <a:cs typeface="Arial" panose="020B0604020202020204" pitchFamily="34" charset="0"/>
              </a:rPr>
              <a:t>impact</a:t>
            </a:r>
            <a:r>
              <a:rPr lang="de-DE" dirty="0" smtClean="0">
                <a:cs typeface="Arial" panose="020B0604020202020204" pitchFamily="34" charset="0"/>
              </a:rPr>
              <a:t>? </a:t>
            </a:r>
            <a:endParaRPr lang="de-DE" dirty="0" smtClean="0">
              <a:cs typeface="Arial" panose="020B0604020202020204" pitchFamily="34" charset="0"/>
            </a:endParaRPr>
          </a:p>
          <a:p>
            <a:pPr eaLnBrk="0" fontAlgn="base" hangingPunct="0">
              <a:spcBef>
                <a:spcPct val="0"/>
              </a:spcBef>
              <a:spcAft>
                <a:spcPts val="200"/>
              </a:spcAft>
            </a:pPr>
            <a:r>
              <a:rPr lang="de-DE" dirty="0" smtClean="0">
                <a:cs typeface="Arial" panose="020B0604020202020204" pitchFamily="34" charset="0"/>
              </a:rPr>
              <a:t>Tell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story</a:t>
            </a:r>
            <a:r>
              <a:rPr lang="de-DE" dirty="0" smtClean="0">
                <a:cs typeface="Arial" panose="020B0604020202020204" pitchFamily="34" charset="0"/>
              </a:rPr>
              <a:t> in </a:t>
            </a:r>
            <a:r>
              <a:rPr lang="de-DE" dirty="0" err="1" smtClean="0">
                <a:cs typeface="Arial" panose="020B0604020202020204" pitchFamily="34" charset="0"/>
              </a:rPr>
              <a:t>brief</a:t>
            </a:r>
            <a:r>
              <a:rPr lang="de-DE" dirty="0" smtClean="0">
                <a:cs typeface="Arial" panose="020B0604020202020204" pitchFamily="34" charset="0"/>
              </a:rPr>
              <a:t>: </a:t>
            </a:r>
            <a:r>
              <a:rPr lang="de-DE" dirty="0" err="1" smtClean="0">
                <a:cs typeface="Arial" panose="020B0604020202020204" pitchFamily="34" charset="0"/>
              </a:rPr>
              <a:t>How</a:t>
            </a:r>
            <a:r>
              <a:rPr lang="de-DE" dirty="0" smtClean="0">
                <a:cs typeface="Arial" panose="020B0604020202020204" pitchFamily="34" charset="0"/>
              </a:rPr>
              <a:t> will </a:t>
            </a:r>
            <a:r>
              <a:rPr lang="de-DE" dirty="0" err="1" smtClean="0">
                <a:cs typeface="Arial" panose="020B0604020202020204" pitchFamily="34" charset="0"/>
              </a:rPr>
              <a:t>this</a:t>
            </a:r>
            <a:r>
              <a:rPr lang="de-DE" dirty="0" smtClean="0">
                <a:cs typeface="Arial" panose="020B0604020202020204" pitchFamily="34" charset="0"/>
              </a:rPr>
              <a:t> </a:t>
            </a:r>
            <a:r>
              <a:rPr lang="de-DE" dirty="0" err="1" smtClean="0">
                <a:cs typeface="Arial" panose="020B0604020202020204" pitchFamily="34" charset="0"/>
              </a:rPr>
              <a:t>impact</a:t>
            </a:r>
            <a:r>
              <a:rPr lang="de-DE" dirty="0" smtClean="0">
                <a:cs typeface="Arial" panose="020B0604020202020204" pitchFamily="34" charset="0"/>
              </a:rPr>
              <a:t> </a:t>
            </a:r>
            <a:r>
              <a:rPr lang="de-DE" dirty="0" err="1" smtClean="0">
                <a:cs typeface="Arial" panose="020B0604020202020204" pitchFamily="34" charset="0"/>
              </a:rPr>
              <a:t>solve</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landscape</a:t>
            </a:r>
            <a:r>
              <a:rPr lang="de-DE" dirty="0" smtClean="0">
                <a:cs typeface="Arial" panose="020B0604020202020204" pitchFamily="34" charset="0"/>
              </a:rPr>
              <a:t> </a:t>
            </a:r>
            <a:r>
              <a:rPr lang="de-DE" dirty="0" err="1" smtClean="0">
                <a:cs typeface="Arial" panose="020B0604020202020204" pitchFamily="34" charset="0"/>
              </a:rPr>
              <a:t>sustainability</a:t>
            </a:r>
            <a:r>
              <a:rPr lang="de-DE" dirty="0" smtClean="0">
                <a:cs typeface="Arial" panose="020B0604020202020204" pitchFamily="34" charset="0"/>
              </a:rPr>
              <a:t> </a:t>
            </a:r>
            <a:r>
              <a:rPr lang="de-DE" dirty="0" err="1" smtClean="0">
                <a:cs typeface="Arial" panose="020B0604020202020204" pitchFamily="34" charset="0"/>
              </a:rPr>
              <a:t>challenge</a:t>
            </a:r>
            <a:r>
              <a:rPr lang="de-DE" dirty="0" smtClean="0">
                <a:cs typeface="Arial" panose="020B0604020202020204" pitchFamily="34" charset="0"/>
              </a:rPr>
              <a:t> </a:t>
            </a:r>
            <a:r>
              <a:rPr lang="de-DE" dirty="0" err="1" smtClean="0">
                <a:cs typeface="Arial" panose="020B0604020202020204" pitchFamily="34" charset="0"/>
              </a:rPr>
              <a:t>you</a:t>
            </a:r>
            <a:r>
              <a:rPr lang="de-DE" dirty="0" smtClean="0">
                <a:cs typeface="Arial" panose="020B0604020202020204" pitchFamily="34" charset="0"/>
              </a:rPr>
              <a:t> </a:t>
            </a:r>
            <a:r>
              <a:rPr lang="de-DE" dirty="0" err="1" smtClean="0">
                <a:cs typeface="Arial" panose="020B0604020202020204" pitchFamily="34" charset="0"/>
              </a:rPr>
              <a:t>want</a:t>
            </a:r>
            <a:r>
              <a:rPr lang="de-DE" dirty="0" smtClean="0">
                <a:cs typeface="Arial" panose="020B0604020202020204" pitchFamily="34" charset="0"/>
              </a:rPr>
              <a:t> </a:t>
            </a:r>
            <a:r>
              <a:rPr lang="de-DE" dirty="0" err="1" smtClean="0">
                <a:cs typeface="Arial" panose="020B0604020202020204" pitchFamily="34" charset="0"/>
              </a:rPr>
              <a:t>to</a:t>
            </a:r>
            <a:r>
              <a:rPr lang="de-DE" dirty="0" smtClean="0">
                <a:cs typeface="Arial" panose="020B0604020202020204" pitchFamily="34" charset="0"/>
              </a:rPr>
              <a:t> </a:t>
            </a:r>
            <a:r>
              <a:rPr lang="de-DE" dirty="0" err="1" smtClean="0">
                <a:cs typeface="Arial" panose="020B0604020202020204" pitchFamily="34" charset="0"/>
              </a:rPr>
              <a:t>resolve</a:t>
            </a:r>
            <a:r>
              <a:rPr lang="de-DE" dirty="0" smtClean="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1909860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Firs</a:t>
            </a:r>
            <a:r>
              <a:rPr lang="de-DE" dirty="0" smtClean="0">
                <a:latin typeface="Arial" charset="0"/>
              </a:rPr>
              <a:t>t </a:t>
            </a:r>
            <a:r>
              <a:rPr lang="de-DE" dirty="0" err="1" smtClean="0">
                <a:latin typeface="Arial" charset="0"/>
              </a:rPr>
              <a:t>step</a:t>
            </a:r>
            <a:r>
              <a:rPr lang="de-DE" dirty="0" smtClean="0">
                <a:latin typeface="Arial" charset="0"/>
              </a:rPr>
              <a:t> (1 </a:t>
            </a:r>
            <a:r>
              <a:rPr lang="de-DE" dirty="0" err="1" smtClean="0">
                <a:latin typeface="Arial" charset="0"/>
              </a:rPr>
              <a:t>slide</a:t>
            </a:r>
            <a:r>
              <a:rPr lang="de-DE" dirty="0" smtClean="0">
                <a:latin typeface="Arial" charset="0"/>
              </a:rPr>
              <a:t>)</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smtClean="0">
                <a:cs typeface="Arial" panose="020B0604020202020204" pitchFamily="34" charset="0"/>
              </a:rPr>
              <a:t>What</a:t>
            </a:r>
            <a:r>
              <a:rPr lang="de-DE" dirty="0" smtClean="0">
                <a:cs typeface="Arial" panose="020B0604020202020204" pitchFamily="34" charset="0"/>
              </a:rPr>
              <a:t> </a:t>
            </a:r>
            <a:r>
              <a:rPr lang="de-DE" dirty="0" err="1" smtClean="0">
                <a:cs typeface="Arial" panose="020B0604020202020204" pitchFamily="34" charset="0"/>
              </a:rPr>
              <a:t>is</a:t>
            </a:r>
            <a:r>
              <a:rPr lang="de-DE" dirty="0" smtClean="0">
                <a:cs typeface="Arial" panose="020B0604020202020204" pitchFamily="34" charset="0"/>
              </a:rPr>
              <a:t> </a:t>
            </a:r>
            <a:r>
              <a:rPr lang="de-DE" dirty="0" err="1" smtClean="0">
                <a:cs typeface="Arial" panose="020B0604020202020204" pitchFamily="34" charset="0"/>
              </a:rPr>
              <a:t>the</a:t>
            </a:r>
            <a:r>
              <a:rPr lang="de-DE" dirty="0" smtClean="0">
                <a:cs typeface="Arial" panose="020B0604020202020204" pitchFamily="34" charset="0"/>
              </a:rPr>
              <a:t> </a:t>
            </a:r>
            <a:r>
              <a:rPr lang="de-DE" dirty="0" err="1" smtClean="0">
                <a:cs typeface="Arial" panose="020B0604020202020204" pitchFamily="34" charset="0"/>
              </a:rPr>
              <a:t>first</a:t>
            </a:r>
            <a:r>
              <a:rPr lang="de-DE" dirty="0" smtClean="0">
                <a:cs typeface="Arial" panose="020B0604020202020204" pitchFamily="34" charset="0"/>
              </a:rPr>
              <a:t> </a:t>
            </a:r>
            <a:r>
              <a:rPr lang="de-DE" dirty="0" err="1" smtClean="0">
                <a:cs typeface="Arial" panose="020B0604020202020204" pitchFamily="34" charset="0"/>
              </a:rPr>
              <a:t>step</a:t>
            </a:r>
            <a:r>
              <a:rPr lang="de-DE" dirty="0" smtClean="0">
                <a:cs typeface="Arial" panose="020B0604020202020204" pitchFamily="34" charset="0"/>
              </a:rPr>
              <a:t> </a:t>
            </a:r>
            <a:r>
              <a:rPr lang="de-DE" dirty="0" err="1" smtClean="0">
                <a:cs typeface="Arial" panose="020B0604020202020204" pitchFamily="34" charset="0"/>
              </a:rPr>
              <a:t>towards</a:t>
            </a:r>
            <a:r>
              <a:rPr lang="de-DE" dirty="0" smtClean="0">
                <a:cs typeface="Arial" panose="020B0604020202020204" pitchFamily="34" charset="0"/>
              </a:rPr>
              <a:t> </a:t>
            </a:r>
            <a:r>
              <a:rPr lang="de-DE" dirty="0" err="1" smtClean="0">
                <a:cs typeface="Arial" panose="020B0604020202020204" pitchFamily="34" charset="0"/>
              </a:rPr>
              <a:t>implementing</a:t>
            </a:r>
            <a:r>
              <a:rPr lang="de-DE" dirty="0" smtClean="0">
                <a:cs typeface="Arial" panose="020B0604020202020204" pitchFamily="34" charset="0"/>
              </a:rPr>
              <a:t> </a:t>
            </a:r>
            <a:r>
              <a:rPr lang="de-DE" dirty="0" err="1" smtClean="0">
                <a:cs typeface="Arial" panose="020B0604020202020204" pitchFamily="34" charset="0"/>
              </a:rPr>
              <a:t>your</a:t>
            </a:r>
            <a:r>
              <a:rPr lang="de-DE" dirty="0" smtClean="0">
                <a:cs typeface="Arial" panose="020B0604020202020204" pitchFamily="34" charset="0"/>
              </a:rPr>
              <a:t> </a:t>
            </a:r>
            <a:r>
              <a:rPr lang="de-DE" dirty="0" err="1" smtClean="0">
                <a:cs typeface="Arial" panose="020B0604020202020204" pitchFamily="34" charset="0"/>
              </a:rPr>
              <a:t>vision</a:t>
            </a:r>
            <a:r>
              <a:rPr lang="de-DE" dirty="0" smtClean="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17</a:t>
            </a:fld>
            <a:endParaRPr lang="de-DE"/>
          </a:p>
        </p:txBody>
      </p:sp>
    </p:spTree>
    <p:extLst>
      <p:ext uri="{BB962C8B-B14F-4D97-AF65-F5344CB8AC3E}">
        <p14:creationId xmlns:p14="http://schemas.microsoft.com/office/powerpoint/2010/main" val="2532717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2400" b="1" dirty="0" smtClean="0"/>
              <a:t>Annex</a:t>
            </a:r>
          </a:p>
          <a:p>
            <a:r>
              <a:rPr lang="de-DE" dirty="0" err="1" smtClean="0"/>
              <a:t>Supporting</a:t>
            </a:r>
            <a:r>
              <a:rPr lang="de-DE" dirty="0" smtClean="0"/>
              <a:t> material: </a:t>
            </a:r>
            <a:r>
              <a:rPr lang="de-DE" dirty="0" err="1" smtClean="0"/>
              <a:t>Social</a:t>
            </a:r>
            <a:r>
              <a:rPr lang="de-DE" dirty="0" smtClean="0"/>
              <a:t> Business Model </a:t>
            </a:r>
            <a:r>
              <a:rPr lang="de-DE" dirty="0" err="1" smtClean="0"/>
              <a:t>Canvas</a:t>
            </a:r>
            <a:r>
              <a:rPr lang="de-DE" dirty="0" smtClean="0"/>
              <a:t> </a:t>
            </a:r>
            <a:r>
              <a:rPr lang="de-DE" dirty="0" err="1" smtClean="0"/>
              <a:t>with</a:t>
            </a:r>
            <a:r>
              <a:rPr lang="de-DE" dirty="0" smtClean="0"/>
              <a:t> </a:t>
            </a:r>
            <a:r>
              <a:rPr lang="de-DE" dirty="0" err="1" smtClean="0"/>
              <a:t>explantory</a:t>
            </a:r>
            <a:r>
              <a:rPr lang="de-DE" dirty="0" smtClean="0"/>
              <a:t> </a:t>
            </a:r>
            <a:r>
              <a:rPr lang="de-DE" dirty="0" err="1" smtClean="0"/>
              <a:t>notes</a:t>
            </a:r>
            <a:endParaRPr lang="de-DE" dirty="0" smtClean="0"/>
          </a:p>
          <a:p>
            <a:r>
              <a:rPr lang="de-DE" dirty="0" err="1" smtClean="0"/>
              <a:t>Supporting</a:t>
            </a:r>
            <a:r>
              <a:rPr lang="de-DE" dirty="0" smtClean="0"/>
              <a:t> </a:t>
            </a:r>
            <a:r>
              <a:rPr lang="de-DE" dirty="0" err="1" smtClean="0"/>
              <a:t>materis</a:t>
            </a:r>
            <a:r>
              <a:rPr lang="de-DE" dirty="0" smtClean="0"/>
              <a:t>: </a:t>
            </a:r>
            <a:r>
              <a:rPr lang="de-DE" dirty="0" err="1" smtClean="0"/>
              <a:t>Good</a:t>
            </a:r>
            <a:r>
              <a:rPr lang="de-DE" dirty="0" smtClean="0"/>
              <a:t> </a:t>
            </a:r>
            <a:r>
              <a:rPr lang="de-DE" dirty="0" err="1" smtClean="0"/>
              <a:t>practice</a:t>
            </a:r>
            <a:r>
              <a:rPr lang="de-DE" dirty="0" smtClean="0"/>
              <a:t> </a:t>
            </a:r>
            <a:r>
              <a:rPr lang="de-DE" dirty="0" err="1" smtClean="0"/>
              <a:t>of</a:t>
            </a:r>
            <a:r>
              <a:rPr lang="de-DE" dirty="0" smtClean="0"/>
              <a:t> </a:t>
            </a:r>
            <a:r>
              <a:rPr lang="de-DE" dirty="0" err="1" smtClean="0"/>
              <a:t>completed</a:t>
            </a:r>
            <a:r>
              <a:rPr lang="de-DE" dirty="0" smtClean="0"/>
              <a:t> </a:t>
            </a:r>
            <a:r>
              <a:rPr lang="de-DE" dirty="0" err="1" smtClean="0"/>
              <a:t>Social</a:t>
            </a:r>
            <a:r>
              <a:rPr lang="de-DE" dirty="0" smtClean="0"/>
              <a:t> Business Model </a:t>
            </a:r>
            <a:r>
              <a:rPr lang="de-DE" dirty="0" err="1" smtClean="0"/>
              <a:t>Canvas</a:t>
            </a:r>
            <a:endParaRPr lang="de-DE" dirty="0" smtClean="0"/>
          </a:p>
          <a:p>
            <a:r>
              <a:rPr lang="de-DE" dirty="0" smtClean="0"/>
              <a:t>Materials </a:t>
            </a:r>
            <a:r>
              <a:rPr lang="de-DE" dirty="0" err="1" smtClean="0"/>
              <a:t>discussed</a:t>
            </a:r>
            <a:r>
              <a:rPr lang="de-DE" dirty="0" smtClean="0"/>
              <a:t> in </a:t>
            </a:r>
            <a:r>
              <a:rPr lang="de-DE" dirty="0" err="1" smtClean="0"/>
              <a:t>class</a:t>
            </a:r>
            <a:r>
              <a:rPr lang="de-DE" dirty="0"/>
              <a:t>: https://ilias.hfwu.de/goto.php?target=cat_40967&amp;client_id=hfwu</a:t>
            </a:r>
            <a:br>
              <a:rPr lang="de-DE" dirty="0"/>
            </a:b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18</a:t>
            </a:fld>
            <a:endParaRPr lang="de-DE"/>
          </a:p>
        </p:txBody>
      </p:sp>
    </p:spTree>
    <p:extLst>
      <p:ext uri="{BB962C8B-B14F-4D97-AF65-F5344CB8AC3E}">
        <p14:creationId xmlns:p14="http://schemas.microsoft.com/office/powerpoint/2010/main" val="852031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smtClean="0">
                <a:ln>
                  <a:noFill/>
                </a:ln>
                <a:effectLst/>
                <a:latin typeface="Arial" charset="0"/>
              </a:rPr>
              <a:t>Mission Statement: </a:t>
            </a:r>
            <a:r>
              <a:rPr lang="en-US" sz="1100" dirty="0" smtClean="0">
                <a:latin typeface="Arial" panose="020B0604020202020204" pitchFamily="34" charset="0"/>
                <a:cs typeface="Arial" panose="020B0604020202020204" pitchFamily="34" charset="0"/>
              </a:rPr>
              <a:t>company's purpose as </a:t>
            </a:r>
            <a:r>
              <a:rPr lang="en-US" sz="1100" dirty="0">
                <a:latin typeface="Arial" panose="020B0604020202020204" pitchFamily="34" charset="0"/>
                <a:cs typeface="Arial" panose="020B0604020202020204" pitchFamily="34" charset="0"/>
              </a:rPr>
              <a:t>a way of unifying the organization</a:t>
            </a:r>
            <a:r>
              <a:rPr lang="en-US" sz="1100" dirty="0" smtClean="0">
                <a:latin typeface="Arial" panose="020B0604020202020204" pitchFamily="34" charset="0"/>
                <a:cs typeface="Arial" panose="020B0604020202020204" pitchFamily="34" charset="0"/>
              </a:rPr>
              <a:t>. A </a:t>
            </a:r>
            <a:r>
              <a:rPr lang="en-US" sz="1100" dirty="0">
                <a:latin typeface="Arial" panose="020B0604020202020204" pitchFamily="34" charset="0"/>
                <a:cs typeface="Arial" panose="020B0604020202020204" pitchFamily="34" charset="0"/>
              </a:rPr>
              <a:t>combination of what your business or nonprofit does and how and why it does it, expressed in a way that encapsulates the values that are important to you. Example: “Fair </a:t>
            </a:r>
            <a:r>
              <a:rPr lang="en-US" sz="1100" dirty="0" smtClean="0">
                <a:latin typeface="Arial" panose="020B0604020202020204" pitchFamily="34" charset="0"/>
                <a:cs typeface="Arial" panose="020B0604020202020204" pitchFamily="34" charset="0"/>
              </a:rPr>
              <a:t>Collection”: We employ </a:t>
            </a:r>
            <a:r>
              <a:rPr lang="en-US" sz="1100" dirty="0">
                <a:latin typeface="Arial" panose="020B0604020202020204" pitchFamily="34" charset="0"/>
                <a:cs typeface="Arial" panose="020B0604020202020204" pitchFamily="34" charset="0"/>
              </a:rPr>
              <a:t>disadvantaged people in developing </a:t>
            </a:r>
            <a:r>
              <a:rPr lang="en-US" sz="1100" dirty="0" smtClean="0">
                <a:latin typeface="Arial" panose="020B0604020202020204" pitchFamily="34" charset="0"/>
                <a:cs typeface="Arial" panose="020B0604020202020204" pitchFamily="34" charset="0"/>
              </a:rPr>
              <a:t>countries. Together we </a:t>
            </a:r>
            <a:r>
              <a:rPr lang="en-US" sz="1100" dirty="0">
                <a:latin typeface="Arial" panose="020B0604020202020204" pitchFamily="34" charset="0"/>
                <a:cs typeface="Arial" panose="020B0604020202020204" pitchFamily="34" charset="0"/>
              </a:rPr>
              <a:t>create and sell </a:t>
            </a:r>
            <a:r>
              <a:rPr lang="en-US" sz="1100" dirty="0" smtClean="0">
                <a:latin typeface="Arial" panose="020B0604020202020204" pitchFamily="34" charset="0"/>
                <a:cs typeface="Arial" panose="020B0604020202020204" pitchFamily="34" charset="0"/>
              </a:rPr>
              <a:t>jewelry - providing </a:t>
            </a:r>
            <a:r>
              <a:rPr lang="en-US" sz="1100" dirty="0">
                <a:latin typeface="Arial" panose="020B0604020202020204" pitchFamily="34" charset="0"/>
                <a:cs typeface="Arial" panose="020B0604020202020204" pitchFamily="34" charset="0"/>
              </a:rPr>
              <a:t>dignified wages and holistic social programs</a:t>
            </a:r>
            <a:r>
              <a:rPr lang="en-US" sz="1100" dirty="0" smtClean="0">
                <a:latin typeface="Arial" panose="020B0604020202020204" pitchFamily="34" charset="0"/>
                <a:cs typeface="Arial" panose="020B0604020202020204" pitchFamily="34" charset="0"/>
              </a:rPr>
              <a:t>.</a:t>
            </a:r>
            <a:endParaRPr kumimoji="0" lang="de-DE" sz="1100" i="0" u="none" strike="noStrike" cap="none" normalizeH="0" baseline="0" dirty="0" smtClean="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smtClean="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a:t>
            </a:r>
            <a:r>
              <a:rPr lang="en-US" sz="1100" dirty="0" smtClean="0">
                <a:latin typeface="Arial" charset="0"/>
              </a:rPr>
              <a:t>partners, who are not </a:t>
            </a:r>
            <a:r>
              <a:rPr lang="en-US" sz="1100" dirty="0">
                <a:latin typeface="Arial" charset="0"/>
              </a:rPr>
              <a:t>in the direct sphere of influence of the </a:t>
            </a:r>
            <a:r>
              <a:rPr lang="en-US" sz="1100" dirty="0" smtClean="0">
                <a:latin typeface="Arial" charset="0"/>
              </a:rPr>
              <a:t>company </a:t>
            </a:r>
            <a:r>
              <a:rPr lang="en-US" sz="1100" dirty="0">
                <a:latin typeface="Arial" charset="0"/>
              </a:rPr>
              <a:t>are important for </a:t>
            </a:r>
            <a:r>
              <a:rPr lang="en-US" sz="1100" dirty="0" smtClean="0">
                <a:latin typeface="Arial" charset="0"/>
              </a:rPr>
              <a:t>the success</a:t>
            </a:r>
            <a:r>
              <a:rPr lang="en-US" sz="1100" dirty="0">
                <a:latin typeface="Arial" charset="0"/>
              </a:rPr>
              <a:t>?</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t>
            </a:r>
            <a:r>
              <a:rPr lang="en-US" sz="1100" dirty="0" smtClean="0">
                <a:latin typeface="Arial" charset="0"/>
              </a:rPr>
              <a:t>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smtClean="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smtClean="0">
                <a:ln>
                  <a:noFill/>
                </a:ln>
                <a:effectLst/>
                <a:latin typeface="Arial" charset="0"/>
              </a:rPr>
              <a:t>Key </a:t>
            </a:r>
            <a:r>
              <a:rPr kumimoji="0" lang="de-DE" sz="1200" b="1" i="0" u="none" strike="noStrike" cap="none" normalizeH="0" baseline="0" dirty="0" err="1" smtClean="0">
                <a:ln>
                  <a:noFill/>
                </a:ln>
                <a:effectLst/>
                <a:latin typeface="Arial" charset="0"/>
              </a:rPr>
              <a:t>Processes</a:t>
            </a:r>
            <a:r>
              <a:rPr kumimoji="0" lang="de-DE" sz="1200" b="1" i="0" u="none" strike="noStrike" cap="none" normalizeH="0" baseline="0" dirty="0" smtClean="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smtClean="0">
                <a:latin typeface="Arial" charset="0"/>
              </a:rPr>
              <a:t>Examples</a:t>
            </a:r>
            <a:r>
              <a:rPr lang="en-US" sz="1100" dirty="0">
                <a:latin typeface="Arial" charset="0"/>
              </a:rPr>
              <a:t>: </a:t>
            </a:r>
            <a:r>
              <a:rPr lang="en-US" sz="1100" dirty="0" smtClean="0">
                <a:latin typeface="Arial" charset="0"/>
              </a:rPr>
              <a:t>recruiting, training &amp; education, crowd funding, </a:t>
            </a:r>
            <a:endParaRPr kumimoji="0" lang="de-DE" sz="1200" b="1" i="0" u="none" strike="noStrike" cap="none" normalizeH="0" baseline="0" dirty="0" smtClean="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smtClean="0">
                <a:ln>
                  <a:noFill/>
                </a:ln>
                <a:effectLst/>
                <a:latin typeface="Arial" charset="0"/>
              </a:rPr>
              <a:t>Cost</a:t>
            </a:r>
            <a:r>
              <a:rPr kumimoji="0" lang="de-DE" sz="1100" b="1" i="0" u="none" strike="noStrike" cap="none" normalizeH="0" dirty="0" smtClean="0">
                <a:ln>
                  <a:noFill/>
                </a:ln>
                <a:effectLst/>
                <a:latin typeface="Arial" charset="0"/>
              </a:rPr>
              <a:t> </a:t>
            </a:r>
            <a:r>
              <a:rPr lang="de-DE" sz="1100" b="1" dirty="0" err="1">
                <a:latin typeface="Arial" charset="0"/>
              </a:rPr>
              <a:t>d</a:t>
            </a:r>
            <a:r>
              <a:rPr kumimoji="0" lang="de-DE" sz="1100" b="1" i="0" u="none" strike="noStrike" cap="none" normalizeH="0" baseline="0" dirty="0" err="1" smtClean="0">
                <a:ln>
                  <a:noFill/>
                </a:ln>
                <a:effectLst/>
                <a:latin typeface="Arial" charset="0"/>
              </a:rPr>
              <a:t>rivers</a:t>
            </a:r>
            <a:r>
              <a:rPr lang="de-DE" sz="1100" b="1" dirty="0" smtClean="0">
                <a:latin typeface="Arial" charset="0"/>
              </a:rPr>
              <a:t>: </a:t>
            </a:r>
            <a:r>
              <a:rPr lang="en-US" sz="1100" dirty="0">
                <a:latin typeface="Arial" charset="0"/>
              </a:rPr>
              <a:t>What are the most important cost items? Which ones have a strong dynamic? Which ones can be decisively influenced? </a:t>
            </a:r>
            <a:r>
              <a:rPr lang="en-US" sz="1100" dirty="0" smtClean="0">
                <a:latin typeface="Arial" charset="0"/>
              </a:rPr>
              <a:t>(raw material, rent</a:t>
            </a:r>
            <a:r>
              <a:rPr lang="en-US" sz="1100" dirty="0">
                <a:latin typeface="Arial" charset="0"/>
              </a:rPr>
              <a: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smtClean="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smtClean="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smtClean="0">
                <a:latin typeface="Arial" charset="0"/>
              </a:rPr>
              <a:t>Which (in)tangible input </a:t>
            </a:r>
            <a:r>
              <a:rPr lang="en-US" sz="1100" dirty="0">
                <a:latin typeface="Arial" charset="0"/>
              </a:rPr>
              <a:t>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smtClean="0">
                <a:latin typeface="Arial" charset="0"/>
              </a:rPr>
              <a:t>Examples: data</a:t>
            </a:r>
            <a:r>
              <a:rPr lang="en-US" sz="1100" dirty="0">
                <a:latin typeface="Arial" charset="0"/>
              </a:rPr>
              <a:t>, </a:t>
            </a:r>
            <a:r>
              <a:rPr lang="en-US" sz="1100" dirty="0" smtClean="0">
                <a:latin typeface="Arial" charset="0"/>
              </a:rPr>
              <a:t>know-how employees, </a:t>
            </a:r>
            <a:r>
              <a:rPr lang="en-US" sz="1100" dirty="0">
                <a:latin typeface="Arial" charset="0"/>
              </a:rPr>
              <a:t>brand </a:t>
            </a:r>
            <a:r>
              <a:rPr lang="en-US" sz="1100" dirty="0" smtClean="0">
                <a:latin typeface="Arial" charset="0"/>
              </a:rPr>
              <a:t>reputation, location</a:t>
            </a:r>
            <a:r>
              <a:rPr lang="en-US" sz="1100" dirty="0">
                <a:latin typeface="Arial" charset="0"/>
              </a:rPr>
              <a:t>, </a:t>
            </a:r>
            <a:r>
              <a:rPr lang="en-US" sz="1100" dirty="0" smtClean="0">
                <a:latin typeface="Arial" charset="0"/>
              </a:rPr>
              <a:t>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t>
            </a:r>
            <a:r>
              <a:rPr lang="de-DE" sz="1200" b="1" dirty="0" smtClean="0">
                <a:latin typeface="Arial" charset="0"/>
              </a:rPr>
              <a:t>alue Proposition</a:t>
            </a:r>
          </a:p>
          <a:p>
            <a:pPr algn="ctr" eaLnBrk="0" fontAlgn="base" hangingPunct="0">
              <a:spcAft>
                <a:spcPts val="600"/>
              </a:spcAft>
            </a:pPr>
            <a:r>
              <a:rPr lang="en-US" sz="1200" dirty="0" smtClean="0">
                <a:latin typeface="Arial" charset="0"/>
              </a:rPr>
              <a:t>What </a:t>
            </a:r>
            <a:r>
              <a:rPr lang="en-US" sz="1200" dirty="0">
                <a:latin typeface="Arial" charset="0"/>
              </a:rPr>
              <a:t>characterizes the value added of the company? </a:t>
            </a:r>
          </a:p>
          <a:p>
            <a:pPr algn="ctr" eaLnBrk="0" fontAlgn="base" hangingPunct="0">
              <a:spcAft>
                <a:spcPts val="600"/>
              </a:spcAft>
            </a:pPr>
            <a:r>
              <a:rPr lang="en-US" sz="1200" dirty="0" smtClean="0">
                <a:latin typeface="Arial" charset="0"/>
              </a:rPr>
              <a:t>What </a:t>
            </a:r>
            <a:r>
              <a:rPr lang="en-US" sz="1200" dirty="0">
                <a:latin typeface="Arial" charset="0"/>
              </a:rPr>
              <a:t>makes it "</a:t>
            </a:r>
            <a:r>
              <a:rPr lang="en-US" sz="1200" dirty="0" smtClean="0">
                <a:latin typeface="Arial" charset="0"/>
              </a:rPr>
              <a:t>different“ / "</a:t>
            </a:r>
            <a:r>
              <a:rPr lang="en-US" sz="1200" dirty="0">
                <a:latin typeface="Arial" charset="0"/>
              </a:rPr>
              <a:t>special"? </a:t>
            </a:r>
            <a:r>
              <a:rPr lang="en-US" sz="1200" dirty="0" smtClean="0">
                <a:latin typeface="Arial" charset="0"/>
              </a:rPr>
              <a:t>Why </a:t>
            </a:r>
            <a:r>
              <a:rPr lang="en-US" sz="1200" dirty="0">
                <a:latin typeface="Arial" charset="0"/>
              </a:rPr>
              <a:t>do </a:t>
            </a:r>
            <a:r>
              <a:rPr lang="en-US" sz="1200" dirty="0" smtClean="0">
                <a:latin typeface="Arial" charset="0"/>
              </a:rPr>
              <a:t>customers become </a:t>
            </a:r>
            <a:r>
              <a:rPr lang="en-US" sz="1200" dirty="0">
                <a:latin typeface="Arial" charset="0"/>
              </a:rPr>
              <a:t>"fans"? </a:t>
            </a:r>
          </a:p>
          <a:p>
            <a:pPr algn="ctr" eaLnBrk="0" fontAlgn="base" hangingPunct="0">
              <a:spcAft>
                <a:spcPts val="600"/>
              </a:spcAft>
            </a:pPr>
            <a:r>
              <a:rPr lang="en-US" sz="1200" dirty="0" smtClean="0">
                <a:latin typeface="Arial" charset="0"/>
              </a:rPr>
              <a:t>What </a:t>
            </a:r>
            <a:r>
              <a:rPr lang="en-US" sz="1200" dirty="0">
                <a:latin typeface="Arial" charset="0"/>
              </a:rPr>
              <a:t>are the special benefits </a:t>
            </a:r>
            <a:r>
              <a:rPr lang="en-US" sz="1200" dirty="0" smtClean="0">
                <a:latin typeface="Arial" charset="0"/>
              </a:rPr>
              <a:t>you create </a:t>
            </a:r>
            <a:r>
              <a:rPr lang="en-US" sz="1200" dirty="0">
                <a:latin typeface="Arial" charset="0"/>
              </a:rPr>
              <a:t>for the </a:t>
            </a:r>
            <a:r>
              <a:rPr lang="en-US" sz="1200" dirty="0" smtClean="0">
                <a:latin typeface="Arial" charset="0"/>
              </a:rPr>
              <a:t>customers / beneficiaries?</a:t>
            </a:r>
          </a:p>
          <a:p>
            <a:pPr algn="ctr" eaLnBrk="0" fontAlgn="base" hangingPunct="0">
              <a:spcBef>
                <a:spcPts val="600"/>
              </a:spcBef>
              <a:spcAft>
                <a:spcPts val="600"/>
              </a:spcAft>
            </a:pPr>
            <a:r>
              <a:rPr lang="en-US" sz="1100" dirty="0" smtClean="0">
                <a:latin typeface="Arial" panose="020B0604020202020204" pitchFamily="34" charset="0"/>
                <a:cs typeface="Arial" panose="020B0604020202020204" pitchFamily="34" charset="0"/>
              </a:rPr>
              <a:t>Example: “Fair </a:t>
            </a:r>
            <a:r>
              <a:rPr lang="en-US" sz="1100" dirty="0">
                <a:latin typeface="Arial" panose="020B0604020202020204" pitchFamily="34" charset="0"/>
                <a:cs typeface="Arial" panose="020B0604020202020204" pitchFamily="34" charset="0"/>
              </a:rPr>
              <a:t>Collection</a:t>
            </a:r>
            <a:r>
              <a:rPr lang="en-US" sz="1100" dirty="0" smtClean="0">
                <a:latin typeface="Arial" panose="020B0604020202020204" pitchFamily="34" charset="0"/>
                <a:cs typeface="Arial" panose="020B0604020202020204" pitchFamily="34" charset="0"/>
              </a:rPr>
              <a:t>”        We create </a:t>
            </a:r>
            <a:r>
              <a:rPr lang="en-US" sz="1100" dirty="0">
                <a:latin typeface="Arial" panose="020B0604020202020204" pitchFamily="34" charset="0"/>
                <a:cs typeface="Arial" panose="020B0604020202020204" pitchFamily="34" charset="0"/>
              </a:rPr>
              <a:t>and sell attractive genuine and costume </a:t>
            </a:r>
            <a:r>
              <a:rPr lang="en-US" sz="1100" dirty="0" smtClean="0">
                <a:latin typeface="Arial" panose="020B0604020202020204" pitchFamily="34" charset="0"/>
                <a:cs typeface="Arial" panose="020B0604020202020204" pitchFamily="34" charset="0"/>
              </a:rPr>
              <a:t>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smtClean="0">
                <a:latin typeface="Arial" charset="0"/>
              </a:rPr>
              <a:t>Key-</a:t>
            </a:r>
            <a:r>
              <a:rPr lang="de-DE" sz="1100" b="1" dirty="0" err="1" smtClean="0">
                <a:latin typeface="Arial" charset="0"/>
              </a:rPr>
              <a:t>Prod</a:t>
            </a:r>
            <a:r>
              <a:rPr lang="de-DE" sz="1100" b="1" dirty="0" smtClean="0">
                <a:latin typeface="Arial" charset="0"/>
              </a:rPr>
              <a:t>. &amp; -</a:t>
            </a:r>
            <a:r>
              <a:rPr lang="de-DE" sz="1100" b="1" dirty="0">
                <a:latin typeface="Arial" charset="0"/>
              </a:rPr>
              <a:t>services</a:t>
            </a:r>
          </a:p>
          <a:p>
            <a:pPr marL="72000" indent="-72000" eaLnBrk="0" fontAlgn="base" hangingPunct="0">
              <a:spcBef>
                <a:spcPct val="0"/>
              </a:spcBef>
              <a:spcAft>
                <a:spcPts val="200"/>
              </a:spcAft>
              <a:buFont typeface="Arial" panose="020B0604020202020204" pitchFamily="34" charset="0"/>
              <a:buChar char="•"/>
            </a:pPr>
            <a:r>
              <a:rPr lang="de-DE" sz="1100" dirty="0" smtClean="0">
                <a:latin typeface="Arial" panose="020B0604020202020204" pitchFamily="34" charset="0"/>
                <a:cs typeface="Arial" panose="020B0604020202020204" pitchFamily="34" charset="0"/>
              </a:rPr>
              <a:t>W</a:t>
            </a:r>
            <a:r>
              <a:rPr lang="en-US" sz="1100" dirty="0" err="1" smtClean="0">
                <a:latin typeface="Arial" panose="020B0604020202020204" pitchFamily="34" charset="0"/>
                <a:cs typeface="Arial" panose="020B0604020202020204" pitchFamily="34" charset="0"/>
              </a:rPr>
              <a:t>hich</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activities &amp; services inspire the </a:t>
            </a:r>
            <a:r>
              <a:rPr lang="en-US" sz="1100" dirty="0" smtClean="0">
                <a:latin typeface="Arial" panose="020B0604020202020204" pitchFamily="34" charset="0"/>
                <a:cs typeface="Arial" panose="020B0604020202020204" pitchFamily="34" charset="0"/>
              </a:rPr>
              <a:t>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Examples </a:t>
            </a:r>
            <a:r>
              <a:rPr lang="en-US" sz="1100" dirty="0" err="1" smtClean="0">
                <a:latin typeface="Arial" panose="020B0604020202020204" pitchFamily="34" charset="0"/>
                <a:cs typeface="Arial" panose="020B0604020202020204" pitchFamily="34" charset="0"/>
              </a:rPr>
              <a:t>sustainbility</a:t>
            </a:r>
            <a:r>
              <a:rPr lang="en-US" sz="1100" dirty="0" smtClean="0">
                <a:latin typeface="Arial" panose="020B0604020202020204" pitchFamily="34" charset="0"/>
                <a:cs typeface="Arial" panose="020B0604020202020204" pitchFamily="34" charset="0"/>
              </a:rPr>
              <a:t>-standards, levels of creativity &amp; innovation</a:t>
            </a:r>
            <a:endParaRPr lang="en-US" sz="1100" dirty="0">
              <a:latin typeface="Arial" panose="020B0604020202020204" pitchFamily="34" charset="0"/>
              <a:cs typeface="Arial" panose="020B0604020202020204" pitchFamily="34" charset="0"/>
            </a:endParaRP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smtClean="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smtClean="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smtClean="0">
                <a:latin typeface="Arial" charset="0"/>
              </a:rPr>
              <a:t>Examples: Shop, online-shop, social media, platforms, weekly markets</a:t>
            </a:r>
            <a:endParaRPr lang="en-US" sz="1100" dirty="0">
              <a:latin typeface="Arial" charset="0"/>
            </a:endParaRP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smtClean="0">
                <a:ln>
                  <a:noFill/>
                </a:ln>
                <a:effectLst/>
                <a:latin typeface="Arial" charset="0"/>
              </a:rPr>
              <a:t>Customers</a:t>
            </a:r>
            <a:endParaRPr lang="de-DE" sz="1200" dirty="0" smtClean="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smtClean="0">
                <a:latin typeface="Arial" panose="020B0604020202020204" pitchFamily="34" charset="0"/>
                <a:cs typeface="Arial" panose="020B0604020202020204" pitchFamily="34" charset="0"/>
              </a:rPr>
              <a:t>Who do </a:t>
            </a:r>
            <a:r>
              <a:rPr lang="de-DE" sz="1100" dirty="0" err="1" smtClean="0">
                <a:latin typeface="Arial" panose="020B0604020202020204" pitchFamily="34" charset="0"/>
                <a:cs typeface="Arial" panose="020B0604020202020204" pitchFamily="34" charset="0"/>
              </a:rPr>
              <a:t>you</a:t>
            </a:r>
            <a:r>
              <a:rPr lang="de-DE" sz="1100" dirty="0" smtClean="0">
                <a:latin typeface="Arial" panose="020B0604020202020204" pitchFamily="34" charset="0"/>
                <a:cs typeface="Arial" panose="020B0604020202020204" pitchFamily="34" charset="0"/>
              </a:rPr>
              <a:t> </a:t>
            </a:r>
            <a:r>
              <a:rPr lang="de-DE" sz="1100" dirty="0" err="1" smtClean="0">
                <a:latin typeface="Arial" panose="020B0604020202020204" pitchFamily="34" charset="0"/>
                <a:cs typeface="Arial" panose="020B0604020202020204" pitchFamily="34" charset="0"/>
              </a:rPr>
              <a:t>address</a:t>
            </a:r>
            <a:r>
              <a:rPr lang="de-DE" sz="1100" dirty="0" smtClean="0">
                <a:latin typeface="Arial" panose="020B0604020202020204" pitchFamily="34" charset="0"/>
                <a:cs typeface="Arial" panose="020B0604020202020204" pitchFamily="34" charset="0"/>
              </a:rPr>
              <a:t>? </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smtClean="0">
                <a:latin typeface="Arial" panose="020B0604020202020204" pitchFamily="34" charset="0"/>
                <a:cs typeface="Arial" panose="020B0604020202020204" pitchFamily="34" charset="0"/>
              </a:rPr>
              <a:t>Criteria</a:t>
            </a:r>
            <a:r>
              <a:rPr lang="de-DE" sz="1100" dirty="0" smtClean="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smtClean="0">
                <a:latin typeface="Arial" panose="020B0604020202020204" pitchFamily="34" charset="0"/>
                <a:cs typeface="Arial" panose="020B0604020202020204" pitchFamily="34" charset="0"/>
              </a:rPr>
              <a:t>group</a:t>
            </a:r>
            <a:r>
              <a:rPr lang="de-DE" sz="1100" dirty="0" smtClean="0">
                <a:latin typeface="Arial" panose="020B0604020202020204" pitchFamily="34" charset="0"/>
                <a:cs typeface="Arial" panose="020B0604020202020204" pitchFamily="34" charset="0"/>
              </a:rPr>
              <a:t>: demo-</a:t>
            </a:r>
            <a:r>
              <a:rPr lang="de-DE" sz="1100" dirty="0" err="1" smtClean="0">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smtClean="0">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smtClean="0">
                <a:latin typeface="Arial" panose="020B0604020202020204" pitchFamily="34" charset="0"/>
                <a:cs typeface="Arial" panose="020B0604020202020204" pitchFamily="34" charset="0"/>
              </a:rPr>
              <a:t>Personas</a:t>
            </a:r>
            <a:r>
              <a:rPr lang="de-DE" sz="1100" dirty="0" smtClean="0">
                <a:latin typeface="Arial" panose="020B0604020202020204" pitchFamily="34" charset="0"/>
                <a:cs typeface="Arial" panose="020B0604020202020204" pitchFamily="34" charset="0"/>
              </a:rPr>
              <a:t> </a:t>
            </a:r>
            <a:r>
              <a:rPr lang="de-DE" sz="1100" dirty="0" err="1" smtClean="0">
                <a:latin typeface="Arial" panose="020B0604020202020204" pitchFamily="34" charset="0"/>
                <a:cs typeface="Arial" panose="020B0604020202020204" pitchFamily="34" charset="0"/>
              </a:rPr>
              <a:t>help</a:t>
            </a:r>
            <a:r>
              <a:rPr lang="de-DE" sz="1100" dirty="0" smtClean="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smtClean="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smtClean="0">
                <a:ln>
                  <a:noFill/>
                </a:ln>
                <a:effectLst/>
                <a:latin typeface="Arial" charset="0"/>
              </a:rPr>
              <a:t>See </a:t>
            </a:r>
            <a:r>
              <a:rPr kumimoji="0" lang="de-DE" sz="1100" i="0" u="none" strike="noStrike" cap="none" normalizeH="0" baseline="0" dirty="0" err="1" smtClean="0">
                <a:ln>
                  <a:noFill/>
                </a:ln>
                <a:effectLst/>
                <a:latin typeface="Arial" charset="0"/>
              </a:rPr>
              <a:t>customers</a:t>
            </a:r>
            <a:endParaRPr kumimoji="0" lang="de-DE" sz="1100" i="0" u="none" strike="noStrike" cap="none" normalizeH="0" baseline="0" dirty="0" smtClean="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smtClean="0">
                <a:ln>
                  <a:noFill/>
                </a:ln>
                <a:effectLst/>
                <a:latin typeface="Arial" charset="0"/>
              </a:rPr>
              <a:t>In </a:t>
            </a:r>
            <a:r>
              <a:rPr kumimoji="0" lang="de-DE" sz="1100" i="0" u="none" strike="noStrike" cap="none" normalizeH="0" baseline="0" dirty="0" err="1" smtClean="0">
                <a:ln>
                  <a:noFill/>
                </a:ln>
                <a:effectLst/>
                <a:latin typeface="Arial" charset="0"/>
              </a:rPr>
              <a:t>addition</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What</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are</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their</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needs</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why</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are</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they</a:t>
            </a:r>
            <a:r>
              <a:rPr kumimoji="0" lang="de-DE" sz="1100" i="0" u="none" strike="noStrike" cap="none" normalizeH="0" baseline="0" dirty="0" smtClean="0">
                <a:ln>
                  <a:noFill/>
                </a:ln>
                <a:effectLst/>
                <a:latin typeface="Arial" charset="0"/>
              </a:rPr>
              <a:t> in </a:t>
            </a:r>
            <a:r>
              <a:rPr kumimoji="0" lang="de-DE" sz="1100" i="0" u="none" strike="noStrike" cap="none" normalizeH="0" baseline="0" dirty="0" err="1" smtClean="0">
                <a:ln>
                  <a:noFill/>
                </a:ln>
                <a:effectLst/>
                <a:latin typeface="Arial" charset="0"/>
              </a:rPr>
              <a:t>need</a:t>
            </a:r>
            <a:endParaRPr kumimoji="0" lang="de-DE" sz="1100" i="0" u="none" strike="noStrike" cap="none" normalizeH="0" baseline="0" dirty="0" smtClean="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smtClean="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smtClean="0">
                <a:ln>
                  <a:noFill/>
                </a:ln>
                <a:effectLst/>
                <a:latin typeface="Arial" charset="0"/>
              </a:rPr>
              <a:t>Income</a:t>
            </a:r>
            <a:r>
              <a:rPr kumimoji="0" lang="de-DE" sz="1200" b="1" i="0" u="none" strike="noStrike" cap="none" normalizeH="0" dirty="0" smtClean="0">
                <a:ln>
                  <a:noFill/>
                </a:ln>
                <a:effectLst/>
                <a:latin typeface="Arial" charset="0"/>
              </a:rPr>
              <a:t> </a:t>
            </a:r>
            <a:r>
              <a:rPr kumimoji="0" lang="de-DE" sz="1200" b="1" i="0" u="none" strike="noStrike" cap="none" normalizeH="0" dirty="0" err="1" smtClean="0">
                <a:ln>
                  <a:noFill/>
                </a:ln>
                <a:effectLst/>
                <a:latin typeface="Arial" charset="0"/>
              </a:rPr>
              <a:t>d</a:t>
            </a:r>
            <a:r>
              <a:rPr kumimoji="0" lang="de-DE" sz="1200" b="1" i="0" u="none" strike="noStrike" cap="none" normalizeH="0" baseline="0" dirty="0" err="1" smtClean="0">
                <a:ln>
                  <a:noFill/>
                </a:ln>
                <a:effectLst/>
                <a:latin typeface="Arial" charset="0"/>
              </a:rPr>
              <a:t>rivers</a:t>
            </a:r>
            <a:r>
              <a:rPr kumimoji="0" lang="de-DE" sz="1200" b="1" i="0" u="none" strike="noStrike" cap="none" normalizeH="0" baseline="0" dirty="0" smtClean="0">
                <a:ln>
                  <a:noFill/>
                </a:ln>
                <a:effectLst/>
                <a:latin typeface="Arial" charset="0"/>
              </a:rPr>
              <a:t>: </a:t>
            </a:r>
            <a:r>
              <a:rPr lang="en-US" sz="1100" dirty="0">
                <a:latin typeface="Arial" charset="0"/>
              </a:rPr>
              <a:t>What are the most important sales drivers? Which ones have a strong dynamic? Which ones can be decisively influenced? (</a:t>
            </a:r>
            <a:r>
              <a:rPr lang="en-US" sz="1100" dirty="0" smtClean="0">
                <a:latin typeface="Arial" charset="0"/>
              </a:rPr>
              <a:t>products</a:t>
            </a:r>
            <a:r>
              <a:rPr lang="en-US" sz="1100" dirty="0">
                <a:latin typeface="Arial" charset="0"/>
              </a:rPr>
              <a:t>, </a:t>
            </a:r>
            <a:r>
              <a:rPr lang="en-US" sz="1100" dirty="0" smtClean="0">
                <a:latin typeface="Arial" charset="0"/>
              </a:rPr>
              <a:t>services</a:t>
            </a:r>
            <a:r>
              <a:rPr lang="en-US" sz="1100" dirty="0">
                <a:latin typeface="Arial" charset="0"/>
              </a:rPr>
              <a:t>, online shop, </a:t>
            </a:r>
            <a:r>
              <a:rPr lang="en-US" sz="1100" dirty="0" smtClean="0">
                <a:latin typeface="Arial" charset="0"/>
              </a:rPr>
              <a:t>events, donations, …).</a:t>
            </a:r>
            <a:endParaRPr lang="en-US" sz="1100" dirty="0">
              <a:latin typeface="Arial" charset="0"/>
            </a:endParaRPr>
          </a:p>
          <a:p>
            <a:pPr algn="l" eaLnBrk="0" hangingPunct="0">
              <a:spcBef>
                <a:spcPct val="0"/>
              </a:spcBef>
            </a:pPr>
            <a:endParaRPr kumimoji="0" lang="de-DE" sz="1100" b="1" i="0" u="none" strike="noStrike" cap="none" normalizeH="0" baseline="0" dirty="0" smtClean="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smtClean="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smtClean="0">
                <a:ln>
                  <a:noFill/>
                </a:ln>
                <a:effectLst/>
                <a:latin typeface="Arial" charset="0"/>
              </a:rPr>
              <a:t>KPI (Key Performance Indikator): </a:t>
            </a:r>
            <a:r>
              <a:rPr lang="en-US" sz="1100" dirty="0">
                <a:latin typeface="Arial" charset="0"/>
              </a:rPr>
              <a:t>With which key figures do you want to measure the </a:t>
            </a:r>
            <a:r>
              <a:rPr lang="en-US" sz="1100" dirty="0" smtClean="0">
                <a:latin typeface="Arial" charset="0"/>
              </a:rPr>
              <a:t>success? Link </a:t>
            </a:r>
            <a:r>
              <a:rPr lang="en-US" sz="1100" dirty="0">
                <a:latin typeface="Arial" charset="0"/>
              </a:rPr>
              <a:t>them to </a:t>
            </a:r>
            <a:r>
              <a:rPr lang="en-US" sz="1100" dirty="0" smtClean="0">
                <a:latin typeface="Arial" charset="0"/>
              </a:rPr>
              <a:t>your mission statement and value proposition as </a:t>
            </a:r>
            <a:r>
              <a:rPr lang="en-US" sz="1100" dirty="0">
                <a:latin typeface="Arial" charset="0"/>
              </a:rPr>
              <a:t>well as to different areas of the company (e.g. finance, customers, development, processes, resources</a:t>
            </a:r>
            <a:r>
              <a:rPr lang="en-US" sz="1100" dirty="0" smtClean="0">
                <a:latin typeface="Arial" charset="0"/>
              </a:rPr>
              <a:t>). </a:t>
            </a:r>
            <a:endParaRPr kumimoji="0" lang="de-DE" sz="1100" i="0" u="none" strike="noStrike" cap="none" normalizeH="0" baseline="0" dirty="0" smtClean="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smtClean="0">
                <a:ln>
                  <a:noFill/>
                </a:ln>
                <a:effectLst/>
                <a:latin typeface="Arial" charset="0"/>
              </a:rPr>
              <a:t>Customer &amp; Beneficiary Input: </a:t>
            </a:r>
            <a:r>
              <a:rPr kumimoji="0" lang="de-DE" sz="1100" i="0" u="none" strike="noStrike" cap="none" normalizeH="0" baseline="0" dirty="0" smtClean="0">
                <a:ln>
                  <a:noFill/>
                </a:ln>
                <a:effectLst/>
                <a:latin typeface="Arial" charset="0"/>
              </a:rPr>
              <a:t>In </a:t>
            </a:r>
            <a:r>
              <a:rPr kumimoji="0" lang="de-DE" sz="1100" i="0" u="none" strike="noStrike" cap="none" normalizeH="0" baseline="0" dirty="0" err="1" smtClean="0">
                <a:ln>
                  <a:noFill/>
                </a:ln>
                <a:effectLst/>
                <a:latin typeface="Arial" charset="0"/>
              </a:rPr>
              <a:t>what</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way</a:t>
            </a:r>
            <a:r>
              <a:rPr kumimoji="0" lang="de-DE" sz="1100" i="0" u="none" strike="noStrike" cap="none" normalizeH="0" baseline="0" dirty="0" smtClean="0">
                <a:ln>
                  <a:noFill/>
                </a:ln>
                <a:effectLst/>
                <a:latin typeface="Arial" charset="0"/>
              </a:rPr>
              <a:t> do </a:t>
            </a:r>
            <a:r>
              <a:rPr kumimoji="0" lang="de-DE" sz="1100" i="0" u="none" strike="noStrike" cap="none" normalizeH="0" baseline="0" dirty="0" err="1" smtClean="0">
                <a:ln>
                  <a:noFill/>
                </a:ln>
                <a:effectLst/>
                <a:latin typeface="Arial" charset="0"/>
              </a:rPr>
              <a:t>customers</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and</a:t>
            </a:r>
            <a:r>
              <a:rPr kumimoji="0" lang="de-DE" sz="1100" i="0" u="none" strike="noStrike" cap="none" normalizeH="0" baseline="0" dirty="0" smtClean="0">
                <a:ln>
                  <a:noFill/>
                </a:ln>
                <a:effectLst/>
                <a:latin typeface="Arial" charset="0"/>
              </a:rPr>
              <a:t> / </a:t>
            </a:r>
            <a:r>
              <a:rPr kumimoji="0" lang="de-DE" sz="1100" i="0" u="none" strike="noStrike" cap="none" normalizeH="0" baseline="0" dirty="0" err="1" smtClean="0">
                <a:ln>
                  <a:noFill/>
                </a:ln>
                <a:effectLst/>
                <a:latin typeface="Arial" charset="0"/>
              </a:rPr>
              <a:t>or</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beneficiaries</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contribute</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to</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the</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value</a:t>
            </a:r>
            <a:r>
              <a:rPr kumimoji="0" lang="de-DE" sz="1100" i="0" u="none" strike="noStrike" cap="none" normalizeH="0" baseline="0" dirty="0" smtClean="0">
                <a:ln>
                  <a:noFill/>
                </a:ln>
                <a:effectLst/>
                <a:latin typeface="Arial" charset="0"/>
              </a:rPr>
              <a:t> </a:t>
            </a:r>
            <a:r>
              <a:rPr kumimoji="0" lang="de-DE" sz="1100" i="0" u="none" strike="noStrike" cap="none" normalizeH="0" baseline="0" dirty="0" err="1" smtClean="0">
                <a:ln>
                  <a:noFill/>
                </a:ln>
                <a:effectLst/>
                <a:latin typeface="Arial" charset="0"/>
              </a:rPr>
              <a:t>creation</a:t>
            </a:r>
            <a:r>
              <a:rPr lang="de-DE" sz="1100" dirty="0" smtClean="0">
                <a:latin typeface="Arial" charset="0"/>
              </a:rPr>
              <a:t>? (</a:t>
            </a:r>
            <a:r>
              <a:rPr lang="de-DE" sz="1100" dirty="0" err="1" smtClean="0">
                <a:latin typeface="Arial" charset="0"/>
              </a:rPr>
              <a:t>Examples</a:t>
            </a:r>
            <a:r>
              <a:rPr lang="de-DE" sz="1100" dirty="0" smtClean="0">
                <a:latin typeface="Arial" charset="0"/>
              </a:rPr>
              <a:t>: </a:t>
            </a:r>
            <a:r>
              <a:rPr lang="de-DE" sz="1100" dirty="0" err="1" smtClean="0">
                <a:latin typeface="Arial" charset="0"/>
              </a:rPr>
              <a:t>acceptance</a:t>
            </a:r>
            <a:r>
              <a:rPr lang="de-DE" sz="1100" dirty="0" smtClean="0">
                <a:latin typeface="Arial" charset="0"/>
              </a:rPr>
              <a:t> </a:t>
            </a:r>
            <a:r>
              <a:rPr lang="de-DE" sz="1100" dirty="0" err="1" smtClean="0">
                <a:latin typeface="Arial" charset="0"/>
              </a:rPr>
              <a:t>of</a:t>
            </a:r>
            <a:r>
              <a:rPr lang="de-DE" sz="1100" dirty="0" smtClean="0">
                <a:latin typeface="Arial" charset="0"/>
              </a:rPr>
              <a:t> </a:t>
            </a:r>
            <a:r>
              <a:rPr lang="de-DE" sz="1100" dirty="0" err="1" smtClean="0">
                <a:latin typeface="Arial" charset="0"/>
              </a:rPr>
              <a:t>higher</a:t>
            </a:r>
            <a:r>
              <a:rPr lang="de-DE" sz="1100" dirty="0" smtClean="0">
                <a:latin typeface="Arial" charset="0"/>
              </a:rPr>
              <a:t> </a:t>
            </a:r>
            <a:r>
              <a:rPr lang="de-DE" sz="1100" dirty="0" err="1" smtClean="0">
                <a:latin typeface="Arial" charset="0"/>
              </a:rPr>
              <a:t>prices</a:t>
            </a:r>
            <a:r>
              <a:rPr lang="de-DE" sz="1100" dirty="0">
                <a:latin typeface="Arial" charset="0"/>
              </a:rPr>
              <a:t> </a:t>
            </a:r>
            <a:r>
              <a:rPr lang="de-DE" sz="1100" dirty="0" err="1" smtClean="0">
                <a:latin typeface="Arial" charset="0"/>
              </a:rPr>
              <a:t>or</a:t>
            </a:r>
            <a:r>
              <a:rPr lang="de-DE" sz="1100" dirty="0" smtClean="0">
                <a:latin typeface="Arial" charset="0"/>
              </a:rPr>
              <a:t> </a:t>
            </a:r>
            <a:r>
              <a:rPr lang="de-DE" sz="1100" dirty="0" err="1" smtClean="0">
                <a:latin typeface="Arial" charset="0"/>
              </a:rPr>
              <a:t>unconvenient</a:t>
            </a:r>
            <a:r>
              <a:rPr lang="de-DE" sz="1100" dirty="0" smtClean="0">
                <a:latin typeface="Arial" charset="0"/>
              </a:rPr>
              <a:t> </a:t>
            </a:r>
            <a:r>
              <a:rPr lang="de-DE" sz="1100" dirty="0" err="1" smtClean="0">
                <a:latin typeface="Arial" charset="0"/>
              </a:rPr>
              <a:t>processes</a:t>
            </a:r>
            <a:r>
              <a:rPr lang="de-DE" sz="1100" dirty="0" smtClean="0">
                <a:latin typeface="Arial" charset="0"/>
              </a:rPr>
              <a:t>, </a:t>
            </a:r>
            <a:r>
              <a:rPr lang="de-DE" sz="1100" dirty="0" err="1" smtClean="0">
                <a:latin typeface="Arial" charset="0"/>
              </a:rPr>
              <a:t>supporting</a:t>
            </a:r>
            <a:r>
              <a:rPr lang="de-DE" sz="1100" dirty="0" smtClean="0">
                <a:latin typeface="Arial" charset="0"/>
              </a:rPr>
              <a:t> </a:t>
            </a:r>
            <a:r>
              <a:rPr lang="de-DE" sz="1100" dirty="0" err="1" smtClean="0">
                <a:latin typeface="Arial" charset="0"/>
              </a:rPr>
              <a:t>compaigns</a:t>
            </a:r>
            <a:r>
              <a:rPr lang="de-DE" sz="1100" dirty="0" smtClean="0">
                <a:latin typeface="Arial" charset="0"/>
              </a:rPr>
              <a:t>, ...)</a:t>
            </a:r>
            <a:endParaRPr kumimoji="0" lang="de-DE" sz="1100" i="0" u="none" strike="noStrike" cap="none" normalizeH="0" baseline="0" dirty="0" smtClean="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smtClean="0">
                <a:ln>
                  <a:noFill/>
                </a:ln>
                <a:effectLst/>
                <a:latin typeface="Arial" charset="0"/>
              </a:rPr>
              <a:t>Social &amp; Environmental Impact / Impact </a:t>
            </a:r>
            <a:r>
              <a:rPr lang="de-DE" sz="1200" b="1" dirty="0" smtClean="0">
                <a:latin typeface="Arial" charset="0"/>
              </a:rPr>
              <a:t>on </a:t>
            </a:r>
            <a:r>
              <a:rPr kumimoji="0" lang="de-DE" sz="1200" b="1" i="0" u="none" strike="noStrike" cap="none" normalizeH="0" baseline="0" dirty="0" smtClean="0">
                <a:ln>
                  <a:noFill/>
                </a:ln>
                <a:effectLst/>
                <a:latin typeface="Arial" charset="0"/>
              </a:rPr>
              <a:t> </a:t>
            </a:r>
            <a:r>
              <a:rPr kumimoji="0" lang="de-DE" sz="1200" b="1" i="0" u="none" strike="noStrike" cap="none" normalizeH="0" baseline="0" dirty="0" err="1" smtClean="0">
                <a:ln>
                  <a:noFill/>
                </a:ln>
                <a:effectLst/>
                <a:latin typeface="Arial" charset="0"/>
              </a:rPr>
              <a:t>Beneficiaries</a:t>
            </a:r>
            <a:r>
              <a:rPr kumimoji="0" lang="de-DE" sz="1200" b="1" i="0" u="none" strike="noStrike" cap="none" normalizeH="0" baseline="0" dirty="0" smtClean="0">
                <a:ln>
                  <a:noFill/>
                </a:ln>
                <a:effectLst/>
                <a:latin typeface="Arial" charset="0"/>
              </a:rPr>
              <a:t>: </a:t>
            </a:r>
            <a:r>
              <a:rPr lang="de-DE" sz="1100" dirty="0" err="1" smtClean="0">
                <a:latin typeface="Arial" charset="0"/>
              </a:rPr>
              <a:t>Which</a:t>
            </a:r>
            <a:r>
              <a:rPr lang="de-DE" sz="1100" dirty="0" smtClean="0">
                <a:latin typeface="Arial" charset="0"/>
              </a:rPr>
              <a:t> </a:t>
            </a:r>
            <a:r>
              <a:rPr lang="de-DE" sz="1100" dirty="0" err="1" smtClean="0">
                <a:latin typeface="Arial" charset="0"/>
              </a:rPr>
              <a:t>effects</a:t>
            </a:r>
            <a:r>
              <a:rPr lang="de-DE" sz="1100" dirty="0" smtClean="0">
                <a:latin typeface="Arial" charset="0"/>
              </a:rPr>
              <a:t> </a:t>
            </a:r>
            <a:r>
              <a:rPr lang="de-DE" sz="1100" dirty="0" err="1" smtClean="0">
                <a:latin typeface="Arial" charset="0"/>
              </a:rPr>
              <a:t>does</a:t>
            </a:r>
            <a:r>
              <a:rPr lang="de-DE" sz="1100" dirty="0" smtClean="0">
                <a:latin typeface="Arial" charset="0"/>
              </a:rPr>
              <a:t> </a:t>
            </a:r>
            <a:r>
              <a:rPr lang="de-DE" sz="1100" dirty="0" err="1" smtClean="0">
                <a:latin typeface="Arial" charset="0"/>
              </a:rPr>
              <a:t>the</a:t>
            </a:r>
            <a:r>
              <a:rPr lang="de-DE" sz="1100" dirty="0" smtClean="0">
                <a:latin typeface="Arial" charset="0"/>
              </a:rPr>
              <a:t> </a:t>
            </a:r>
            <a:r>
              <a:rPr lang="de-DE" sz="1100" dirty="0" err="1" smtClean="0">
                <a:latin typeface="Arial" charset="0"/>
              </a:rPr>
              <a:t>companies</a:t>
            </a:r>
            <a:r>
              <a:rPr lang="de-DE" sz="1100" dirty="0" smtClean="0">
                <a:latin typeface="Arial" charset="0"/>
              </a:rPr>
              <a:t> </a:t>
            </a:r>
            <a:r>
              <a:rPr lang="de-DE" sz="1100" dirty="0" err="1" smtClean="0">
                <a:latin typeface="Arial" charset="0"/>
              </a:rPr>
              <a:t>work</a:t>
            </a:r>
            <a:r>
              <a:rPr lang="de-DE" sz="1100" dirty="0" smtClean="0">
                <a:latin typeface="Arial" charset="0"/>
              </a:rPr>
              <a:t> </a:t>
            </a:r>
            <a:r>
              <a:rPr lang="de-DE" sz="1100" dirty="0" err="1" smtClean="0">
                <a:latin typeface="Arial" charset="0"/>
              </a:rPr>
              <a:t>have</a:t>
            </a:r>
            <a:r>
              <a:rPr lang="de-DE" sz="1100" dirty="0" smtClean="0">
                <a:latin typeface="Arial" charset="0"/>
              </a:rPr>
              <a:t> on </a:t>
            </a:r>
            <a:r>
              <a:rPr lang="de-DE" sz="1100" dirty="0" err="1" smtClean="0">
                <a:latin typeface="Arial" charset="0"/>
              </a:rPr>
              <a:t>the</a:t>
            </a:r>
            <a:r>
              <a:rPr lang="de-DE" sz="1100" dirty="0" smtClean="0">
                <a:latin typeface="Arial" charset="0"/>
              </a:rPr>
              <a:t> </a:t>
            </a:r>
            <a:r>
              <a:rPr lang="de-DE" sz="1100" dirty="0" err="1" smtClean="0">
                <a:latin typeface="Arial" charset="0"/>
              </a:rPr>
              <a:t>Sustainable</a:t>
            </a:r>
            <a:r>
              <a:rPr lang="de-DE" sz="1100" dirty="0" smtClean="0">
                <a:latin typeface="Arial" charset="0"/>
              </a:rPr>
              <a:t> Development </a:t>
            </a:r>
            <a:r>
              <a:rPr lang="de-DE" sz="1100" dirty="0" err="1" smtClean="0">
                <a:latin typeface="Arial" charset="0"/>
              </a:rPr>
              <a:t>according</a:t>
            </a:r>
            <a:r>
              <a:rPr lang="de-DE" sz="1100" dirty="0" smtClean="0">
                <a:latin typeface="Arial" charset="0"/>
              </a:rPr>
              <a:t> </a:t>
            </a:r>
            <a:r>
              <a:rPr lang="de-DE" sz="1100" dirty="0" err="1" smtClean="0">
                <a:latin typeface="Arial" charset="0"/>
              </a:rPr>
              <a:t>to</a:t>
            </a:r>
            <a:r>
              <a:rPr lang="de-DE" sz="1100" dirty="0" smtClean="0">
                <a:latin typeface="Arial" charset="0"/>
              </a:rPr>
              <a:t> UN SDG </a:t>
            </a:r>
            <a:r>
              <a:rPr lang="de-DE" sz="1100" dirty="0" err="1" smtClean="0">
                <a:latin typeface="Arial" charset="0"/>
              </a:rPr>
              <a:t>and</a:t>
            </a:r>
            <a:r>
              <a:rPr lang="de-DE" sz="1100" dirty="0" smtClean="0">
                <a:latin typeface="Arial" charset="0"/>
              </a:rPr>
              <a:t> </a:t>
            </a:r>
            <a:r>
              <a:rPr lang="de-DE" sz="1100" dirty="0" err="1" smtClean="0">
                <a:latin typeface="Arial" charset="0"/>
              </a:rPr>
              <a:t>with</a:t>
            </a:r>
            <a:r>
              <a:rPr lang="de-DE" sz="1100" dirty="0" smtClean="0">
                <a:latin typeface="Arial" charset="0"/>
              </a:rPr>
              <a:t> </a:t>
            </a:r>
            <a:r>
              <a:rPr lang="de-DE" sz="1100" dirty="0" err="1" smtClean="0">
                <a:latin typeface="Arial" charset="0"/>
              </a:rPr>
              <a:t>regard</a:t>
            </a:r>
            <a:r>
              <a:rPr lang="de-DE" sz="1100" dirty="0" smtClean="0">
                <a:latin typeface="Arial" charset="0"/>
              </a:rPr>
              <a:t> </a:t>
            </a:r>
            <a:r>
              <a:rPr lang="de-DE" sz="1100" dirty="0" err="1" smtClean="0">
                <a:latin typeface="Arial" charset="0"/>
              </a:rPr>
              <a:t>to</a:t>
            </a:r>
            <a:r>
              <a:rPr lang="de-DE" sz="1100" dirty="0" smtClean="0">
                <a:latin typeface="Arial" charset="0"/>
              </a:rPr>
              <a:t> </a:t>
            </a:r>
            <a:r>
              <a:rPr lang="de-DE" sz="1100" dirty="0" err="1" smtClean="0">
                <a:latin typeface="Arial" charset="0"/>
              </a:rPr>
              <a:t>the</a:t>
            </a:r>
            <a:r>
              <a:rPr lang="de-DE" sz="1100" dirty="0" smtClean="0">
                <a:latin typeface="Arial" charset="0"/>
              </a:rPr>
              <a:t> </a:t>
            </a:r>
            <a:r>
              <a:rPr lang="de-DE" sz="1100" dirty="0" err="1" smtClean="0">
                <a:latin typeface="Arial" charset="0"/>
              </a:rPr>
              <a:t>beficiaries</a:t>
            </a:r>
            <a:r>
              <a:rPr lang="de-DE" sz="1100" dirty="0" smtClean="0">
                <a:latin typeface="Arial" charset="0"/>
              </a:rPr>
              <a:t> </a:t>
            </a:r>
            <a:r>
              <a:rPr lang="de-DE" sz="1100" dirty="0" err="1" smtClean="0">
                <a:latin typeface="Arial" charset="0"/>
              </a:rPr>
              <a:t>needs</a:t>
            </a:r>
            <a:r>
              <a:rPr lang="de-DE" sz="1100" dirty="0" smtClean="0">
                <a:latin typeface="Arial" charset="0"/>
              </a:rPr>
              <a:t> (payment, </a:t>
            </a:r>
            <a:r>
              <a:rPr lang="de-DE" sz="1100" dirty="0" err="1" smtClean="0">
                <a:latin typeface="Arial" charset="0"/>
              </a:rPr>
              <a:t>education</a:t>
            </a:r>
            <a:r>
              <a:rPr lang="de-DE" sz="1100" dirty="0" smtClean="0">
                <a:latin typeface="Arial" charset="0"/>
              </a:rPr>
              <a:t>, </a:t>
            </a:r>
            <a:r>
              <a:rPr lang="de-DE" sz="1100" dirty="0" err="1" smtClean="0">
                <a:latin typeface="Arial" charset="0"/>
              </a:rPr>
              <a:t>health</a:t>
            </a:r>
            <a:r>
              <a:rPr lang="de-DE" sz="1100" dirty="0" smtClean="0">
                <a:latin typeface="Arial" charset="0"/>
              </a:rPr>
              <a:t>, </a:t>
            </a:r>
            <a:r>
              <a:rPr lang="de-DE" sz="1100" dirty="0" err="1" smtClean="0">
                <a:latin typeface="Arial" charset="0"/>
              </a:rPr>
              <a:t>quality</a:t>
            </a:r>
            <a:r>
              <a:rPr lang="de-DE" sz="1100" dirty="0" smtClean="0">
                <a:latin typeface="Arial" charset="0"/>
              </a:rPr>
              <a:t> </a:t>
            </a:r>
            <a:r>
              <a:rPr lang="de-DE" sz="1100" dirty="0" err="1" smtClean="0">
                <a:latin typeface="Arial" charset="0"/>
              </a:rPr>
              <a:t>of</a:t>
            </a:r>
            <a:r>
              <a:rPr lang="de-DE" sz="1100" dirty="0" smtClean="0">
                <a:latin typeface="Arial" charset="0"/>
              </a:rPr>
              <a:t> live, </a:t>
            </a:r>
            <a:r>
              <a:rPr lang="de-DE" sz="1100" dirty="0" err="1" smtClean="0">
                <a:latin typeface="Arial" charset="0"/>
              </a:rPr>
              <a:t>participation</a:t>
            </a:r>
            <a:r>
              <a:rPr lang="de-DE" sz="1100" dirty="0" smtClean="0">
                <a:latin typeface="Arial" charset="0"/>
              </a:rPr>
              <a:t>, …)</a:t>
            </a:r>
            <a:endParaRPr kumimoji="0" lang="de-DE" sz="1100" b="1" i="0" u="none" strike="noStrike" cap="none" normalizeH="0" baseline="0" dirty="0" smtClean="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a:t>
            </a:r>
            <a:r>
              <a:rPr lang="en-US" sz="1200" b="1" dirty="0" smtClean="0">
                <a:latin typeface="Arial" charset="0"/>
              </a:rPr>
              <a:t>organizations</a:t>
            </a:r>
            <a:r>
              <a:rPr kumimoji="0" lang="de-DE" sz="1200" b="1" i="0" u="none" strike="noStrike" cap="none" normalizeH="0" baseline="0" dirty="0" smtClean="0">
                <a:ln>
                  <a:noFill/>
                </a:ln>
                <a:effectLst/>
                <a:latin typeface="Arial" charset="0"/>
              </a:rPr>
              <a:t>: </a:t>
            </a:r>
            <a:r>
              <a:rPr kumimoji="0" lang="de-DE" sz="1200" i="0" u="none" strike="noStrike" cap="none" normalizeH="0" baseline="0" dirty="0" smtClean="0">
                <a:ln>
                  <a:noFill/>
                </a:ln>
                <a:effectLst/>
                <a:latin typeface="Arial" charset="0"/>
              </a:rPr>
              <a:t>„</a:t>
            </a:r>
            <a:r>
              <a:rPr kumimoji="0" lang="de-DE" sz="1200" i="0" u="none" strike="noStrike" cap="none" normalizeH="0" baseline="0" dirty="0" err="1" smtClean="0">
                <a:ln>
                  <a:noFill/>
                </a:ln>
                <a:effectLst/>
                <a:latin typeface="Arial" charset="0"/>
              </a:rPr>
              <a:t>name</a:t>
            </a:r>
            <a:r>
              <a:rPr lang="de-DE" sz="1200" dirty="0">
                <a:latin typeface="Arial" charset="0"/>
              </a:rPr>
              <a:t>“, „legal form</a:t>
            </a:r>
            <a:r>
              <a:rPr lang="de-DE" sz="1200" dirty="0" smtClean="0">
                <a:latin typeface="Arial" charset="0"/>
              </a:rPr>
              <a:t>“, </a:t>
            </a:r>
            <a:r>
              <a:rPr kumimoji="0" lang="de-DE" sz="1200" i="0" u="none" strike="noStrike" cap="none" normalizeH="0" baseline="0" dirty="0" smtClean="0">
                <a:ln>
                  <a:noFill/>
                </a:ln>
                <a:effectLst/>
                <a:latin typeface="Arial" charset="0"/>
              </a:rPr>
              <a:t>„</a:t>
            </a:r>
            <a:r>
              <a:rPr kumimoji="0" lang="de-DE" sz="1200" i="0" u="none" strike="noStrike" cap="none" normalizeH="0" baseline="0" dirty="0" err="1" smtClean="0">
                <a:ln>
                  <a:noFill/>
                </a:ln>
                <a:effectLst/>
                <a:latin typeface="Arial" charset="0"/>
              </a:rPr>
              <a:t>location</a:t>
            </a:r>
            <a:r>
              <a:rPr kumimoji="0" lang="de-DE" sz="1200" i="0" u="none" strike="noStrike" cap="none" normalizeH="0" baseline="0" dirty="0" smtClean="0">
                <a:ln>
                  <a:noFill/>
                </a:ln>
                <a:effectLst/>
                <a:latin typeface="Arial" charset="0"/>
              </a:rPr>
              <a:t>“, „</a:t>
            </a:r>
            <a:r>
              <a:rPr lang="de-DE" sz="1200" dirty="0" err="1">
                <a:latin typeface="Arial" charset="0"/>
              </a:rPr>
              <a:t>f</a:t>
            </a:r>
            <a:r>
              <a:rPr kumimoji="0" lang="de-DE" sz="1200" i="0" u="none" strike="noStrike" cap="none" normalizeH="0" baseline="0" dirty="0" err="1" smtClean="0">
                <a:ln>
                  <a:noFill/>
                </a:ln>
                <a:effectLst/>
                <a:latin typeface="Arial" charset="0"/>
              </a:rPr>
              <a:t>ounding</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year</a:t>
            </a:r>
            <a:r>
              <a:rPr kumimoji="0" lang="de-DE" sz="1200" i="0" u="none" strike="noStrike" cap="none" normalizeH="0" baseline="0" dirty="0" smtClean="0">
                <a:ln>
                  <a:noFill/>
                </a:ln>
                <a:effectLst/>
                <a:latin typeface="Arial" charset="0"/>
              </a:rPr>
              <a:t>“, </a:t>
            </a:r>
            <a:r>
              <a:rPr lang="de-DE" sz="1200" dirty="0" smtClean="0">
                <a:latin typeface="Arial" charset="0"/>
              </a:rPr>
              <a:t>„</a:t>
            </a:r>
            <a:r>
              <a:rPr lang="de-DE" sz="1200" dirty="0" err="1" smtClean="0">
                <a:latin typeface="Arial" charset="0"/>
              </a:rPr>
              <a:t>founders</a:t>
            </a:r>
            <a:r>
              <a:rPr lang="de-DE" sz="1200" dirty="0" smtClean="0">
                <a:latin typeface="Arial" charset="0"/>
              </a:rPr>
              <a:t>“, </a:t>
            </a:r>
            <a:r>
              <a:rPr kumimoji="0" lang="de-DE" sz="1200" i="0" u="none" strike="noStrike" cap="none" normalizeH="0" baseline="0" dirty="0" smtClean="0">
                <a:ln>
                  <a:noFill/>
                </a:ln>
                <a:effectLst/>
                <a:latin typeface="Arial" charset="0"/>
              </a:rPr>
              <a:t>„</a:t>
            </a:r>
            <a:r>
              <a:rPr kumimoji="0" lang="de-DE" sz="1200" i="0" u="none" strike="noStrike" cap="none" normalizeH="0" baseline="0" dirty="0" err="1" smtClean="0">
                <a:ln>
                  <a:noFill/>
                </a:ln>
                <a:effectLst/>
                <a:latin typeface="Arial" charset="0"/>
              </a:rPr>
              <a:t>main</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field</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of</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activities</a:t>
            </a:r>
            <a:r>
              <a:rPr lang="de-DE" sz="1200" dirty="0" smtClean="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smtClean="0">
                <a:latin typeface="Arial" charset="0"/>
              </a:rPr>
              <a:t>“. </a:t>
            </a:r>
            <a:r>
              <a:rPr kumimoji="0" lang="de-DE" sz="1200" i="0" u="none" strike="noStrike" cap="none" normalizeH="0" baseline="0" dirty="0" smtClean="0">
                <a:ln>
                  <a:noFill/>
                </a:ln>
                <a:effectLst/>
                <a:latin typeface="Arial" charset="0"/>
              </a:rPr>
              <a:t>Note: This </a:t>
            </a:r>
            <a:r>
              <a:rPr kumimoji="0" lang="de-DE" sz="1200" i="0" u="none" strike="noStrike" cap="none" normalizeH="0" baseline="0" dirty="0" err="1" smtClean="0">
                <a:ln>
                  <a:noFill/>
                </a:ln>
                <a:effectLst/>
                <a:latin typeface="Arial" charset="0"/>
              </a:rPr>
              <a:t>canvas</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can</a:t>
            </a:r>
            <a:r>
              <a:rPr kumimoji="0" lang="de-DE" sz="1200" i="0" u="none" strike="noStrike" cap="none" normalizeH="0" baseline="0" dirty="0" smtClean="0">
                <a:ln>
                  <a:noFill/>
                </a:ln>
                <a:effectLst/>
                <a:latin typeface="Arial" charset="0"/>
              </a:rPr>
              <a:t> also </a:t>
            </a:r>
            <a:r>
              <a:rPr kumimoji="0" lang="de-DE" sz="1200" i="0" u="none" strike="noStrike" cap="none" normalizeH="0" baseline="0" dirty="0" err="1" smtClean="0">
                <a:ln>
                  <a:noFill/>
                </a:ln>
                <a:effectLst/>
                <a:latin typeface="Arial" charset="0"/>
              </a:rPr>
              <a:t>be</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used</a:t>
            </a:r>
            <a:r>
              <a:rPr kumimoji="0" lang="de-DE" sz="1200" i="0" u="none" strike="noStrike" cap="none" normalizeH="0" baseline="0" dirty="0" smtClean="0">
                <a:ln>
                  <a:noFill/>
                </a:ln>
                <a:effectLst/>
                <a:latin typeface="Arial" charset="0"/>
              </a:rPr>
              <a:t> </a:t>
            </a:r>
            <a:r>
              <a:rPr kumimoji="0" lang="de-DE" sz="1200" i="0" u="none" strike="noStrike" cap="none" normalizeH="0" baseline="0" dirty="0" err="1" smtClean="0">
                <a:ln>
                  <a:noFill/>
                </a:ln>
                <a:effectLst/>
                <a:latin typeface="Arial" charset="0"/>
              </a:rPr>
              <a:t>for</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describing</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analysing</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and</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developping</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business</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modells</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for</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more</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charity</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and</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community</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based</a:t>
            </a:r>
            <a:r>
              <a:rPr kumimoji="0" lang="de-DE" sz="1200" i="0" u="none" strike="noStrike" cap="none" normalizeH="0" dirty="0" smtClean="0">
                <a:ln>
                  <a:noFill/>
                </a:ln>
                <a:effectLst/>
                <a:latin typeface="Arial" charset="0"/>
              </a:rPr>
              <a:t> </a:t>
            </a:r>
            <a:r>
              <a:rPr kumimoji="0" lang="de-DE" sz="1200" i="0" u="none" strike="noStrike" cap="none" normalizeH="0" dirty="0" err="1" smtClean="0">
                <a:ln>
                  <a:noFill/>
                </a:ln>
                <a:effectLst/>
                <a:latin typeface="Arial" charset="0"/>
              </a:rPr>
              <a:t>orgainsations</a:t>
            </a:r>
            <a:r>
              <a:rPr lang="de-DE" sz="1200" dirty="0">
                <a:latin typeface="Arial" charset="0"/>
              </a:rPr>
              <a:t> </a:t>
            </a:r>
            <a:r>
              <a:rPr lang="de-DE" sz="1200" dirty="0" err="1" smtClean="0">
                <a:latin typeface="Arial" charset="0"/>
              </a:rPr>
              <a:t>as</a:t>
            </a:r>
            <a:r>
              <a:rPr lang="de-DE" sz="1200" dirty="0" smtClean="0">
                <a:latin typeface="Arial" charset="0"/>
              </a:rPr>
              <a:t> </a:t>
            </a:r>
            <a:r>
              <a:rPr lang="de-DE" sz="1200" dirty="0" err="1" smtClean="0">
                <a:latin typeface="Arial" charset="0"/>
              </a:rPr>
              <a:t>long</a:t>
            </a:r>
            <a:r>
              <a:rPr lang="de-DE" sz="1200" dirty="0" smtClean="0">
                <a:latin typeface="Arial" charset="0"/>
              </a:rPr>
              <a:t> </a:t>
            </a:r>
            <a:r>
              <a:rPr lang="de-DE" sz="1200" dirty="0" err="1" smtClean="0">
                <a:latin typeface="Arial" charset="0"/>
              </a:rPr>
              <a:t>there</a:t>
            </a:r>
            <a:r>
              <a:rPr lang="de-DE" sz="1200" dirty="0" smtClean="0">
                <a:latin typeface="Arial" charset="0"/>
              </a:rPr>
              <a:t> </a:t>
            </a:r>
            <a:r>
              <a:rPr lang="de-DE" sz="1200" dirty="0" err="1" smtClean="0">
                <a:latin typeface="Arial" charset="0"/>
              </a:rPr>
              <a:t>are</a:t>
            </a:r>
            <a:r>
              <a:rPr lang="de-DE" sz="1200" dirty="0" smtClean="0">
                <a:latin typeface="Arial" charset="0"/>
              </a:rPr>
              <a:t> </a:t>
            </a:r>
            <a:r>
              <a:rPr lang="de-DE" sz="1200" dirty="0" err="1" smtClean="0">
                <a:latin typeface="Arial" charset="0"/>
              </a:rPr>
              <a:t>costs</a:t>
            </a:r>
            <a:r>
              <a:rPr lang="de-DE" sz="1200" dirty="0" smtClean="0">
                <a:latin typeface="Arial" charset="0"/>
              </a:rPr>
              <a:t> </a:t>
            </a:r>
            <a:r>
              <a:rPr lang="de-DE" sz="1200" dirty="0" err="1" smtClean="0">
                <a:latin typeface="Arial" charset="0"/>
              </a:rPr>
              <a:t>to</a:t>
            </a:r>
            <a:r>
              <a:rPr lang="de-DE" sz="1200" dirty="0" smtClean="0">
                <a:latin typeface="Arial" charset="0"/>
              </a:rPr>
              <a:t> </a:t>
            </a:r>
            <a:r>
              <a:rPr lang="de-DE" sz="1200" dirty="0" err="1" smtClean="0">
                <a:latin typeface="Arial" charset="0"/>
              </a:rPr>
              <a:t>cover</a:t>
            </a:r>
            <a:r>
              <a:rPr lang="de-DE" sz="1200" dirty="0" smtClean="0">
                <a:latin typeface="Arial" charset="0"/>
              </a:rPr>
              <a:t> </a:t>
            </a:r>
            <a:r>
              <a:rPr lang="de-DE" sz="1200" dirty="0" err="1" smtClean="0">
                <a:latin typeface="Arial" charset="0"/>
              </a:rPr>
              <a:t>and</a:t>
            </a:r>
            <a:r>
              <a:rPr lang="de-DE" sz="1200" dirty="0" smtClean="0">
                <a:latin typeface="Arial" charset="0"/>
              </a:rPr>
              <a:t> </a:t>
            </a:r>
            <a:r>
              <a:rPr lang="de-DE" sz="1200" dirty="0" err="1" smtClean="0">
                <a:latin typeface="Arial" charset="0"/>
              </a:rPr>
              <a:t>revenue</a:t>
            </a:r>
            <a:r>
              <a:rPr lang="de-DE" sz="1200" dirty="0" smtClean="0">
                <a:latin typeface="Arial" charset="0"/>
              </a:rPr>
              <a:t> </a:t>
            </a:r>
            <a:r>
              <a:rPr lang="de-DE" sz="1200" dirty="0" err="1" smtClean="0">
                <a:latin typeface="Arial" charset="0"/>
              </a:rPr>
              <a:t>streams</a:t>
            </a:r>
            <a:r>
              <a:rPr lang="de-DE" sz="1200" dirty="0" smtClean="0">
                <a:latin typeface="Arial" charset="0"/>
              </a:rPr>
              <a:t> </a:t>
            </a:r>
            <a:r>
              <a:rPr lang="de-DE" sz="1200" dirty="0" err="1" smtClean="0">
                <a:latin typeface="Arial" charset="0"/>
              </a:rPr>
              <a:t>to</a:t>
            </a:r>
            <a:r>
              <a:rPr lang="de-DE" sz="1200" dirty="0" smtClean="0">
                <a:latin typeface="Arial" charset="0"/>
              </a:rPr>
              <a:t> </a:t>
            </a:r>
            <a:r>
              <a:rPr lang="de-DE" sz="1200" dirty="0" err="1" smtClean="0">
                <a:latin typeface="Arial" charset="0"/>
              </a:rPr>
              <a:t>secure</a:t>
            </a:r>
            <a:r>
              <a:rPr lang="de-DE" sz="1200" dirty="0" smtClean="0">
                <a:latin typeface="Arial" charset="0"/>
              </a:rPr>
              <a:t>.</a:t>
            </a:r>
            <a:endParaRPr kumimoji="0" lang="de-DE" sz="1200" i="0" u="none" strike="noStrike" cap="none" normalizeH="0" baseline="0" dirty="0" smtClean="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smtClean="0"/>
              <a:t>Guideline </a:t>
            </a:r>
            <a:r>
              <a:rPr lang="de-DE" sz="2400" b="1" dirty="0" err="1" smtClean="0"/>
              <a:t>for</a:t>
            </a:r>
            <a:r>
              <a:rPr lang="de-DE" sz="2400" b="1" dirty="0" smtClean="0"/>
              <a:t> </a:t>
            </a:r>
            <a:r>
              <a:rPr lang="de-DE" sz="2400" b="1" dirty="0" err="1" smtClean="0"/>
              <a:t>your</a:t>
            </a:r>
            <a:r>
              <a:rPr lang="de-DE" sz="2400" b="1" dirty="0" smtClean="0"/>
              <a:t> </a:t>
            </a:r>
            <a:r>
              <a:rPr lang="de-DE" sz="2400" b="1" dirty="0" err="1" smtClean="0"/>
              <a:t>Social</a:t>
            </a:r>
            <a:r>
              <a:rPr lang="de-DE" sz="2400" b="1" dirty="0" smtClean="0"/>
              <a:t> Business Model </a:t>
            </a:r>
            <a:r>
              <a:rPr lang="de-DE" sz="2400" b="1" dirty="0" err="1" smtClean="0"/>
              <a:t>Canvas</a:t>
            </a:r>
            <a:endParaRPr lang="en-US" sz="2400" b="1" dirty="0"/>
          </a:p>
        </p:txBody>
      </p:sp>
    </p:spTree>
    <p:extLst>
      <p:ext uri="{BB962C8B-B14F-4D97-AF65-F5344CB8AC3E}">
        <p14:creationId xmlns:p14="http://schemas.microsoft.com/office/powerpoint/2010/main" val="1110155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698680"/>
          </a:xfrm>
        </p:spPr>
        <p:txBody>
          <a:bodyPr>
            <a:normAutofit fontScale="92500" lnSpcReduction="20000"/>
          </a:bodyPr>
          <a:lstStyle/>
          <a:p>
            <a:pPr algn="l"/>
            <a:r>
              <a:rPr lang="en-US" sz="2000" b="1" dirty="0" smtClean="0">
                <a:solidFill>
                  <a:schemeClr val="tx1"/>
                </a:solidFill>
              </a:rPr>
              <a:t>Template for Assignment </a:t>
            </a:r>
            <a:r>
              <a:rPr lang="en-US" sz="2000" b="1" dirty="0" smtClean="0">
                <a:solidFill>
                  <a:schemeClr val="tx1"/>
                </a:solidFill>
              </a:rPr>
              <a:t>3 </a:t>
            </a:r>
            <a:r>
              <a:rPr lang="en-US" sz="2000" b="1" dirty="0" smtClean="0">
                <a:solidFill>
                  <a:schemeClr val="tx1"/>
                </a:solidFill>
              </a:rPr>
              <a:t>– </a:t>
            </a:r>
            <a:r>
              <a:rPr lang="en-US" sz="2000" b="1" dirty="0" smtClean="0">
                <a:solidFill>
                  <a:schemeClr val="tx1"/>
                </a:solidFill>
              </a:rPr>
              <a:t>Landscape System Modeling</a:t>
            </a:r>
            <a:endParaRPr lang="en-US" sz="2000" b="1" dirty="0">
              <a:solidFill>
                <a:schemeClr val="tx1"/>
              </a:solidFill>
            </a:endParaRPr>
          </a:p>
          <a:p>
            <a:pPr algn="l"/>
            <a:endParaRPr lang="de-DE" sz="1800" dirty="0">
              <a:solidFill>
                <a:schemeClr val="tx1"/>
              </a:solidFill>
            </a:endParaRPr>
          </a:p>
          <a:p>
            <a:pPr algn="l"/>
            <a:r>
              <a:rPr lang="de-DE" sz="1800" dirty="0" smtClean="0">
                <a:solidFill>
                  <a:schemeClr val="tx1"/>
                </a:solidFill>
              </a:rPr>
              <a:t>This </a:t>
            </a:r>
            <a:r>
              <a:rPr lang="de-DE" sz="1800" dirty="0" err="1" smtClean="0">
                <a:solidFill>
                  <a:schemeClr val="tx1"/>
                </a:solidFill>
              </a:rPr>
              <a:t>template</a:t>
            </a:r>
            <a:r>
              <a:rPr lang="de-DE" sz="1800" dirty="0" smtClean="0">
                <a:solidFill>
                  <a:schemeClr val="tx1"/>
                </a:solidFill>
              </a:rPr>
              <a:t> </a:t>
            </a:r>
            <a:r>
              <a:rPr lang="de-DE" sz="1800" dirty="0" err="1" smtClean="0">
                <a:solidFill>
                  <a:schemeClr val="tx1"/>
                </a:solidFill>
              </a:rPr>
              <a:t>supports</a:t>
            </a:r>
            <a:r>
              <a:rPr lang="de-DE" sz="1800" dirty="0" smtClean="0">
                <a:solidFill>
                  <a:schemeClr val="tx1"/>
                </a:solidFill>
              </a:rPr>
              <a:t> </a:t>
            </a:r>
            <a:r>
              <a:rPr lang="de-DE" sz="1800" dirty="0" err="1" smtClean="0">
                <a:solidFill>
                  <a:schemeClr val="tx1"/>
                </a:solidFill>
              </a:rPr>
              <a:t>your</a:t>
            </a:r>
            <a:r>
              <a:rPr lang="de-DE" sz="1800" dirty="0" smtClean="0">
                <a:solidFill>
                  <a:schemeClr val="tx1"/>
                </a:solidFill>
              </a:rPr>
              <a:t> final </a:t>
            </a:r>
            <a:r>
              <a:rPr lang="de-DE" sz="1800" dirty="0" err="1" smtClean="0">
                <a:solidFill>
                  <a:schemeClr val="tx1"/>
                </a:solidFill>
              </a:rPr>
              <a:t>presentation</a:t>
            </a:r>
            <a:r>
              <a:rPr lang="de-DE" sz="1800" dirty="0" smtClean="0">
                <a:solidFill>
                  <a:schemeClr val="tx1"/>
                </a:solidFill>
              </a:rPr>
              <a:t> </a:t>
            </a:r>
            <a:r>
              <a:rPr lang="de-DE" sz="1800" dirty="0" err="1" smtClean="0">
                <a:solidFill>
                  <a:schemeClr val="tx1"/>
                </a:solidFill>
              </a:rPr>
              <a:t>for</a:t>
            </a:r>
            <a:r>
              <a:rPr lang="de-DE" sz="1800" dirty="0" smtClean="0">
                <a:solidFill>
                  <a:schemeClr val="tx1"/>
                </a:solidFill>
              </a:rPr>
              <a:t> </a:t>
            </a:r>
            <a:r>
              <a:rPr lang="de-DE" sz="1800" dirty="0" err="1" smtClean="0">
                <a:solidFill>
                  <a:schemeClr val="tx1"/>
                </a:solidFill>
              </a:rPr>
              <a:t>the</a:t>
            </a:r>
            <a:r>
              <a:rPr lang="de-DE" sz="1800" dirty="0" smtClean="0">
                <a:solidFill>
                  <a:schemeClr val="tx1"/>
                </a:solidFill>
              </a:rPr>
              <a:t> TELOS </a:t>
            </a:r>
            <a:r>
              <a:rPr lang="de-DE" sz="1800" dirty="0" err="1" smtClean="0">
                <a:solidFill>
                  <a:schemeClr val="tx1"/>
                </a:solidFill>
              </a:rPr>
              <a:t>seminar</a:t>
            </a:r>
            <a:r>
              <a:rPr lang="de-DE" sz="1800" dirty="0" smtClean="0">
                <a:solidFill>
                  <a:schemeClr val="tx1"/>
                </a:solidFill>
              </a:rPr>
              <a:t>.</a:t>
            </a:r>
          </a:p>
          <a:p>
            <a:pPr algn="l"/>
            <a:r>
              <a:rPr lang="en-US" sz="1800" dirty="0" smtClean="0">
                <a:solidFill>
                  <a:schemeClr val="tx1"/>
                </a:solidFill>
              </a:rPr>
              <a:t>It is </a:t>
            </a:r>
            <a:r>
              <a:rPr lang="en-US" sz="1800" dirty="0">
                <a:solidFill>
                  <a:schemeClr val="tx1"/>
                </a:solidFill>
              </a:rPr>
              <a:t>just a content framework. Feel free to give it your personal </a:t>
            </a:r>
            <a:r>
              <a:rPr lang="en-US" sz="1800" dirty="0" smtClean="0">
                <a:solidFill>
                  <a:schemeClr val="tx1"/>
                </a:solidFill>
              </a:rPr>
              <a:t>identity and layout. </a:t>
            </a:r>
          </a:p>
          <a:p>
            <a:pPr algn="l"/>
            <a:endParaRPr lang="en-US" sz="1800" dirty="0">
              <a:solidFill>
                <a:schemeClr val="tx1"/>
              </a:solidFill>
            </a:endParaRPr>
          </a:p>
          <a:p>
            <a:pPr algn="l"/>
            <a:r>
              <a:rPr lang="en-US" sz="1800" dirty="0" smtClean="0">
                <a:solidFill>
                  <a:schemeClr val="tx1"/>
                </a:solidFill>
              </a:rPr>
              <a:t>The assignment itself is described in detail on the TELOS website:</a:t>
            </a:r>
          </a:p>
          <a:p>
            <a:pPr algn="l"/>
            <a:r>
              <a:rPr lang="de-DE" sz="1800" dirty="0">
                <a:solidFill>
                  <a:schemeClr val="tx1"/>
                </a:solidFill>
              </a:rPr>
              <a:t>https://telos.hfwu.de/index.php?title=Assignment_3:_Landscape_System_Modeling</a:t>
            </a:r>
            <a:endParaRPr lang="de-DE" sz="1800" dirty="0" smtClean="0">
              <a:solidFill>
                <a:schemeClr val="tx1"/>
              </a:solidFill>
            </a:endParaRPr>
          </a:p>
          <a:p>
            <a:pPr algn="l">
              <a:spcBef>
                <a:spcPts val="1200"/>
              </a:spcBef>
            </a:pPr>
            <a:r>
              <a:rPr lang="de-DE" sz="1800" dirty="0" err="1" smtClean="0">
                <a:solidFill>
                  <a:schemeClr val="tx1"/>
                </a:solidFill>
              </a:rPr>
              <a:t>We</a:t>
            </a:r>
            <a:r>
              <a:rPr lang="de-DE" sz="1800" dirty="0" smtClean="0">
                <a:solidFill>
                  <a:schemeClr val="tx1"/>
                </a:solidFill>
              </a:rPr>
              <a:t> </a:t>
            </a:r>
            <a:r>
              <a:rPr lang="de-DE" sz="1800" dirty="0" err="1" smtClean="0">
                <a:solidFill>
                  <a:schemeClr val="tx1"/>
                </a:solidFill>
              </a:rPr>
              <a:t>expect</a:t>
            </a:r>
            <a:r>
              <a:rPr lang="de-DE" sz="1800" dirty="0" smtClean="0">
                <a:solidFill>
                  <a:schemeClr val="tx1"/>
                </a:solidFill>
              </a:rPr>
              <a:t> </a:t>
            </a:r>
            <a:r>
              <a:rPr lang="de-DE" sz="1800" dirty="0" err="1" smtClean="0">
                <a:solidFill>
                  <a:schemeClr val="tx1"/>
                </a:solidFill>
              </a:rPr>
              <a:t>the</a:t>
            </a:r>
            <a:r>
              <a:rPr lang="de-DE" sz="1800" dirty="0" smtClean="0">
                <a:solidFill>
                  <a:schemeClr val="tx1"/>
                </a:solidFill>
              </a:rPr>
              <a:t> </a:t>
            </a:r>
            <a:r>
              <a:rPr lang="de-DE" sz="1800" dirty="0" err="1" smtClean="0">
                <a:solidFill>
                  <a:schemeClr val="tx1"/>
                </a:solidFill>
              </a:rPr>
              <a:t>following</a:t>
            </a:r>
            <a:r>
              <a:rPr lang="de-DE" sz="1800" dirty="0" smtClean="0">
                <a:solidFill>
                  <a:schemeClr val="tx1"/>
                </a:solidFill>
              </a:rPr>
              <a:t> </a:t>
            </a:r>
            <a:r>
              <a:rPr lang="de-DE" sz="1800" dirty="0" err="1" smtClean="0">
                <a:solidFill>
                  <a:schemeClr val="tx1"/>
                </a:solidFill>
              </a:rPr>
              <a:t>content</a:t>
            </a:r>
            <a:endParaRPr lang="de-DE" sz="1800" dirty="0" smtClean="0">
              <a:solidFill>
                <a:schemeClr val="tx1"/>
              </a:solidFill>
            </a:endParaRPr>
          </a:p>
          <a:p>
            <a:pPr marL="285750" indent="-285750" algn="l">
              <a:buFont typeface="Arial" panose="020B0604020202020204" pitchFamily="34" charset="0"/>
              <a:buChar char="•"/>
            </a:pPr>
            <a:r>
              <a:rPr lang="en-US" sz="1800" dirty="0" smtClean="0">
                <a:solidFill>
                  <a:schemeClr val="tx1"/>
                </a:solidFill>
              </a:rPr>
              <a:t>A brief </a:t>
            </a:r>
            <a:r>
              <a:rPr lang="en-US" sz="1800" b="1" dirty="0" smtClean="0">
                <a:solidFill>
                  <a:schemeClr val="tx1"/>
                </a:solidFill>
              </a:rPr>
              <a:t>introduction to the local landscape sustainability challenge </a:t>
            </a:r>
            <a:r>
              <a:rPr lang="en-US" sz="1800" dirty="0" smtClean="0">
                <a:solidFill>
                  <a:schemeClr val="tx1"/>
                </a:solidFill>
              </a:rPr>
              <a:t>you want to address by your system design (result of your system analysis, assignment 2)</a:t>
            </a:r>
          </a:p>
          <a:p>
            <a:pPr marL="285750" indent="-285750" algn="l">
              <a:buFont typeface="Arial" panose="020B0604020202020204" pitchFamily="34" charset="0"/>
              <a:buChar char="•"/>
            </a:pPr>
            <a:r>
              <a:rPr lang="en-US" sz="1800" dirty="0" smtClean="0">
                <a:solidFill>
                  <a:schemeClr val="tx1"/>
                </a:solidFill>
              </a:rPr>
              <a:t>A </a:t>
            </a:r>
            <a:r>
              <a:rPr lang="en-US" sz="1800" b="1" dirty="0">
                <a:solidFill>
                  <a:schemeClr val="tx1"/>
                </a:solidFill>
              </a:rPr>
              <a:t>spatially-explicit translation of your vision </a:t>
            </a:r>
            <a:r>
              <a:rPr lang="en-US" sz="1800" dirty="0">
                <a:solidFill>
                  <a:schemeClr val="tx1"/>
                </a:solidFill>
              </a:rPr>
              <a:t>to your local landscape context, for example in the form of a creative &amp; visionary master </a:t>
            </a:r>
            <a:r>
              <a:rPr lang="en-US" sz="1800" dirty="0" smtClean="0">
                <a:solidFill>
                  <a:schemeClr val="tx1"/>
                </a:solidFill>
              </a:rPr>
              <a:t>plan.</a:t>
            </a:r>
          </a:p>
          <a:p>
            <a:pPr marL="285750" indent="-285750" algn="l">
              <a:buFont typeface="Arial" panose="020B0604020202020204" pitchFamily="34" charset="0"/>
              <a:buChar char="•"/>
            </a:pPr>
            <a:r>
              <a:rPr lang="en-US" sz="1800" dirty="0" smtClean="0">
                <a:solidFill>
                  <a:schemeClr val="tx1"/>
                </a:solidFill>
              </a:rPr>
              <a:t>A </a:t>
            </a:r>
            <a:r>
              <a:rPr lang="en-US" sz="1800" b="1" dirty="0" smtClean="0">
                <a:solidFill>
                  <a:schemeClr val="tx1"/>
                </a:solidFill>
              </a:rPr>
              <a:t>social business </a:t>
            </a:r>
            <a:r>
              <a:rPr lang="en-US" sz="1800" b="1" dirty="0">
                <a:solidFill>
                  <a:schemeClr val="tx1"/>
                </a:solidFill>
              </a:rPr>
              <a:t>model canvas </a:t>
            </a:r>
            <a:r>
              <a:rPr lang="en-US" sz="1800" dirty="0">
                <a:solidFill>
                  <a:schemeClr val="tx1"/>
                </a:solidFill>
              </a:rPr>
              <a:t>that explains how you are going to establish an innovative approach in your landscape. This may take the form of new product, a new </a:t>
            </a:r>
            <a:r>
              <a:rPr lang="en-US" sz="1800" dirty="0" smtClean="0">
                <a:solidFill>
                  <a:schemeClr val="tx1"/>
                </a:solidFill>
              </a:rPr>
              <a:t>service, a </a:t>
            </a:r>
            <a:r>
              <a:rPr lang="en-US" sz="1800" dirty="0">
                <a:solidFill>
                  <a:schemeClr val="tx1"/>
                </a:solidFill>
              </a:rPr>
              <a:t>new cooperation </a:t>
            </a:r>
            <a:r>
              <a:rPr lang="en-US" sz="1800" dirty="0" smtClean="0">
                <a:solidFill>
                  <a:schemeClr val="tx1"/>
                </a:solidFill>
              </a:rPr>
              <a:t>model or whatever variant of those.</a:t>
            </a:r>
          </a:p>
          <a:p>
            <a:pPr marL="285750" indent="-285750" algn="l">
              <a:buFont typeface="Arial" panose="020B0604020202020204" pitchFamily="34" charset="0"/>
              <a:buChar char="•"/>
            </a:pPr>
            <a:r>
              <a:rPr lang="en-US" sz="1800" dirty="0" smtClean="0">
                <a:solidFill>
                  <a:schemeClr val="tx1"/>
                </a:solidFill>
              </a:rPr>
              <a:t>A </a:t>
            </a:r>
            <a:r>
              <a:rPr lang="en-US" sz="1800" b="1" dirty="0">
                <a:solidFill>
                  <a:schemeClr val="tx1"/>
                </a:solidFill>
              </a:rPr>
              <a:t>critical evaluation </a:t>
            </a:r>
            <a:r>
              <a:rPr lang="en-US" sz="1800" dirty="0">
                <a:solidFill>
                  <a:schemeClr val="tx1"/>
                </a:solidFill>
              </a:rPr>
              <a:t>of the potential impact of your innovation.</a:t>
            </a:r>
          </a:p>
          <a:p>
            <a:pPr algn="l"/>
            <a:endParaRPr lang="en-US" sz="1800" dirty="0" smtClean="0">
              <a:solidFill>
                <a:schemeClr val="tx1"/>
              </a:solidFill>
            </a:endParaRPr>
          </a:p>
          <a:p>
            <a:pPr algn="l"/>
            <a:r>
              <a:rPr lang="en-US" sz="1800" dirty="0" smtClean="0">
                <a:solidFill>
                  <a:schemeClr val="tx1"/>
                </a:solidFill>
              </a:rPr>
              <a:t>This templat</a:t>
            </a:r>
            <a:r>
              <a:rPr lang="en-US" sz="1800" dirty="0" smtClean="0">
                <a:solidFill>
                  <a:schemeClr val="tx1"/>
                </a:solidFill>
              </a:rPr>
              <a:t>e may help you to prepare your presentation.</a:t>
            </a:r>
          </a:p>
          <a:p>
            <a:pPr algn="l"/>
            <a:endParaRPr lang="en-US" sz="1800" dirty="0" smtClean="0">
              <a:solidFill>
                <a:schemeClr val="tx1"/>
              </a:solidFill>
            </a:endParaRPr>
          </a:p>
          <a:p>
            <a:pPr marL="285750" indent="-285750" algn="l">
              <a:buFont typeface="Arial" panose="020B0604020202020204" pitchFamily="34" charset="0"/>
              <a:buChar char="•"/>
            </a:pPr>
            <a:r>
              <a:rPr lang="de-DE" sz="1800" dirty="0" err="1" smtClean="0">
                <a:solidFill>
                  <a:schemeClr val="tx1"/>
                </a:solidFill>
              </a:rPr>
              <a:t>Presentation</a:t>
            </a:r>
            <a:r>
              <a:rPr lang="de-DE" sz="1800" dirty="0" smtClean="0">
                <a:solidFill>
                  <a:schemeClr val="tx1"/>
                </a:solidFill>
              </a:rPr>
              <a:t> time: </a:t>
            </a:r>
            <a:r>
              <a:rPr lang="de-DE" sz="1800" dirty="0" err="1" smtClean="0">
                <a:solidFill>
                  <a:schemeClr val="tx1"/>
                </a:solidFill>
              </a:rPr>
              <a:t>January</a:t>
            </a:r>
            <a:r>
              <a:rPr lang="de-DE" sz="1800" dirty="0" smtClean="0">
                <a:solidFill>
                  <a:schemeClr val="tx1"/>
                </a:solidFill>
              </a:rPr>
              <a:t> 23, 2023, 16 00 – 17 30 CET</a:t>
            </a:r>
          </a:p>
          <a:p>
            <a:pPr marL="285750" indent="-285750" algn="l">
              <a:buFont typeface="Arial" panose="020B0604020202020204" pitchFamily="34" charset="0"/>
              <a:buChar char="•"/>
            </a:pPr>
            <a:r>
              <a:rPr lang="de-DE" sz="1800" dirty="0" smtClean="0">
                <a:solidFill>
                  <a:schemeClr val="tx1"/>
                </a:solidFill>
              </a:rPr>
              <a:t>Submission: </a:t>
            </a:r>
            <a:r>
              <a:rPr lang="de-DE" sz="1800" dirty="0" err="1" smtClean="0">
                <a:solidFill>
                  <a:schemeClr val="tx1"/>
                </a:solidFill>
              </a:rPr>
              <a:t>January</a:t>
            </a:r>
            <a:r>
              <a:rPr lang="de-DE" sz="1800" dirty="0" smtClean="0">
                <a:solidFill>
                  <a:schemeClr val="tx1"/>
                </a:solidFill>
              </a:rPr>
              <a:t> 23, 2023, 23 55 CET</a:t>
            </a:r>
            <a:endParaRPr lang="de-DE" sz="1800" dirty="0"/>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de-DE"/>
          </a:p>
        </p:txBody>
      </p:sp>
      <p:pic>
        <p:nvPicPr>
          <p:cNvPr id="5" name="Inhaltsplatzhalt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Foliennummernplatzhalter 3"/>
          <p:cNvSpPr>
            <a:spLocks noGrp="1"/>
          </p:cNvSpPr>
          <p:nvPr>
            <p:ph type="sldNum" sz="quarter" idx="12"/>
          </p:nvPr>
        </p:nvSpPr>
        <p:spPr/>
        <p:txBody>
          <a:bodyPr/>
          <a:lstStyle/>
          <a:p>
            <a:fld id="{3AABB519-2A53-4899-A7A5-AE02E6477770}" type="slidenum">
              <a:rPr lang="de-DE" smtClean="0"/>
              <a:t>20</a:t>
            </a:fld>
            <a:endParaRPr lang="de-DE"/>
          </a:p>
        </p:txBody>
      </p:sp>
    </p:spTree>
    <p:extLst>
      <p:ext uri="{BB962C8B-B14F-4D97-AF65-F5344CB8AC3E}">
        <p14:creationId xmlns:p14="http://schemas.microsoft.com/office/powerpoint/2010/main" val="77242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smtClean="0">
                <a:latin typeface="Arial" charset="0"/>
              </a:rPr>
              <a:t>Start </a:t>
            </a:r>
            <a:r>
              <a:rPr lang="de-DE" dirty="0" err="1" smtClean="0">
                <a:latin typeface="Arial" charset="0"/>
              </a:rPr>
              <a:t>from</a:t>
            </a:r>
            <a:r>
              <a:rPr lang="de-DE" dirty="0" smtClean="0">
                <a:latin typeface="Arial" charset="0"/>
              </a:rPr>
              <a:t> </a:t>
            </a:r>
            <a:r>
              <a:rPr lang="de-DE" dirty="0" err="1" smtClean="0">
                <a:latin typeface="Arial" charset="0"/>
              </a:rPr>
              <a:t>the</a:t>
            </a:r>
            <a:r>
              <a:rPr lang="de-DE" dirty="0" smtClean="0">
                <a:latin typeface="Arial" charset="0"/>
              </a:rPr>
              <a:t> </a:t>
            </a:r>
            <a:r>
              <a:rPr lang="de-DE" dirty="0" err="1" smtClean="0">
                <a:latin typeface="Arial" charset="0"/>
              </a:rPr>
              <a:t>local</a:t>
            </a:r>
            <a:r>
              <a:rPr lang="de-DE" dirty="0" smtClean="0">
                <a:latin typeface="Arial" charset="0"/>
              </a:rPr>
              <a:t> </a:t>
            </a:r>
            <a:r>
              <a:rPr lang="de-DE" dirty="0" err="1" smtClean="0">
                <a:latin typeface="Arial" charset="0"/>
              </a:rPr>
              <a:t>landscape</a:t>
            </a:r>
            <a:r>
              <a:rPr lang="de-DE" dirty="0" smtClean="0">
                <a:latin typeface="Arial" charset="0"/>
              </a:rPr>
              <a:t> </a:t>
            </a:r>
            <a:r>
              <a:rPr lang="de-DE" dirty="0" err="1" smtClean="0">
                <a:latin typeface="Arial" charset="0"/>
              </a:rPr>
              <a:t>sustainability</a:t>
            </a:r>
            <a:r>
              <a:rPr lang="de-DE" dirty="0" smtClean="0">
                <a:latin typeface="Arial" charset="0"/>
              </a:rPr>
              <a:t> </a:t>
            </a:r>
            <a:r>
              <a:rPr lang="de-DE" dirty="0" err="1" smtClean="0">
                <a:latin typeface="Arial" charset="0"/>
              </a:rPr>
              <a:t>challenge</a:t>
            </a:r>
            <a:r>
              <a:rPr lang="de-DE" dirty="0" smtClean="0">
                <a:latin typeface="Arial" charset="0"/>
              </a:rPr>
              <a:t> </a:t>
            </a:r>
            <a:br>
              <a:rPr lang="de-DE" dirty="0" smtClean="0">
                <a:latin typeface="Arial" charset="0"/>
              </a:rPr>
            </a:br>
            <a:r>
              <a:rPr lang="de-DE" dirty="0" err="1" smtClean="0">
                <a:latin typeface="Arial" charset="0"/>
              </a:rPr>
              <a:t>you</a:t>
            </a:r>
            <a:r>
              <a:rPr lang="de-DE" dirty="0" smtClean="0">
                <a:latin typeface="Arial" charset="0"/>
              </a:rPr>
              <a:t> </a:t>
            </a:r>
            <a:r>
              <a:rPr lang="de-DE" dirty="0" err="1" smtClean="0">
                <a:latin typeface="Arial" charset="0"/>
              </a:rPr>
              <a:t>want</a:t>
            </a:r>
            <a:r>
              <a:rPr lang="de-DE" dirty="0" smtClean="0">
                <a:latin typeface="Arial" charset="0"/>
              </a:rPr>
              <a:t> </a:t>
            </a:r>
            <a:r>
              <a:rPr lang="de-DE" dirty="0" err="1" smtClean="0">
                <a:latin typeface="Arial" charset="0"/>
              </a:rPr>
              <a:t>to</a:t>
            </a:r>
            <a:r>
              <a:rPr lang="de-DE" dirty="0" smtClean="0">
                <a:latin typeface="Arial" charset="0"/>
              </a:rPr>
              <a:t> </a:t>
            </a:r>
            <a:r>
              <a:rPr lang="de-DE" dirty="0" err="1" smtClean="0">
                <a:latin typeface="Arial" charset="0"/>
              </a:rPr>
              <a:t>address</a:t>
            </a:r>
            <a:r>
              <a:rPr lang="de-DE" dirty="0" smtClean="0">
                <a:latin typeface="Arial" charset="0"/>
              </a:rPr>
              <a:t> (max. 2 </a:t>
            </a:r>
            <a:r>
              <a:rPr lang="de-DE" dirty="0" err="1" smtClean="0">
                <a:latin typeface="Arial" charset="0"/>
              </a:rPr>
              <a:t>slides</a:t>
            </a:r>
            <a:r>
              <a:rPr lang="de-DE" dirty="0" smtClean="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3</a:t>
            </a:fld>
            <a:endParaRPr lang="de-DE"/>
          </a:p>
        </p:txBody>
      </p:sp>
      <p:sp>
        <p:nvSpPr>
          <p:cNvPr id="7" name="Textfeld 6"/>
          <p:cNvSpPr txBox="1"/>
          <p:nvPr/>
        </p:nvSpPr>
        <p:spPr>
          <a:xfrm>
            <a:off x="457200" y="1700808"/>
            <a:ext cx="7859216" cy="2862322"/>
          </a:xfrm>
          <a:prstGeom prst="rect">
            <a:avLst/>
          </a:prstGeom>
          <a:noFill/>
        </p:spPr>
        <p:txBody>
          <a:bodyPr wrap="square" rtlCol="0">
            <a:spAutoFit/>
          </a:bodyPr>
          <a:lstStyle/>
          <a:p>
            <a:r>
              <a:rPr lang="de-DE" dirty="0" err="1" smtClean="0"/>
              <a:t>You</a:t>
            </a:r>
            <a:r>
              <a:rPr lang="de-DE" dirty="0" smtClean="0"/>
              <a:t> </a:t>
            </a:r>
            <a:r>
              <a:rPr lang="de-DE" dirty="0" err="1" smtClean="0"/>
              <a:t>probably</a:t>
            </a:r>
            <a:r>
              <a:rPr lang="de-DE" dirty="0" smtClean="0"/>
              <a:t> </a:t>
            </a:r>
            <a:r>
              <a:rPr lang="de-DE" dirty="0" err="1" smtClean="0"/>
              <a:t>have</a:t>
            </a:r>
            <a:r>
              <a:rPr lang="de-DE" dirty="0" smtClean="0"/>
              <a:t> </a:t>
            </a:r>
            <a:r>
              <a:rPr lang="de-DE" dirty="0" err="1" smtClean="0"/>
              <a:t>identified</a:t>
            </a:r>
            <a:r>
              <a:rPr lang="de-DE" dirty="0" smtClean="0"/>
              <a:t> </a:t>
            </a:r>
            <a:r>
              <a:rPr lang="de-DE" dirty="0" err="1" smtClean="0"/>
              <a:t>more</a:t>
            </a:r>
            <a:r>
              <a:rPr lang="de-DE" dirty="0" smtClean="0"/>
              <a:t> </a:t>
            </a:r>
            <a:r>
              <a:rPr lang="de-DE" dirty="0" err="1" smtClean="0"/>
              <a:t>than</a:t>
            </a:r>
            <a:r>
              <a:rPr lang="de-DE" dirty="0" smtClean="0"/>
              <a:t> </a:t>
            </a:r>
            <a:r>
              <a:rPr lang="de-DE" dirty="0" err="1" smtClean="0"/>
              <a:t>one</a:t>
            </a:r>
            <a:r>
              <a:rPr lang="de-DE" dirty="0" smtClean="0"/>
              <a:t> </a:t>
            </a:r>
            <a:r>
              <a:rPr lang="de-DE" dirty="0" err="1" smtClean="0"/>
              <a:t>challenge</a:t>
            </a:r>
            <a:r>
              <a:rPr lang="de-DE" dirty="0" smtClean="0"/>
              <a:t>.</a:t>
            </a:r>
          </a:p>
          <a:p>
            <a:r>
              <a:rPr lang="de-DE" dirty="0" smtClean="0"/>
              <a:t> </a:t>
            </a:r>
          </a:p>
          <a:p>
            <a:r>
              <a:rPr lang="de-DE" dirty="0" err="1" smtClean="0"/>
              <a:t>You</a:t>
            </a:r>
            <a:r>
              <a:rPr lang="de-DE" dirty="0" smtClean="0"/>
              <a:t> </a:t>
            </a:r>
            <a:r>
              <a:rPr lang="de-DE" dirty="0" err="1" smtClean="0"/>
              <a:t>may</a:t>
            </a:r>
            <a:r>
              <a:rPr lang="de-DE" dirty="0" smtClean="0"/>
              <a:t> </a:t>
            </a:r>
            <a:r>
              <a:rPr lang="de-DE" dirty="0" err="1" smtClean="0"/>
              <a:t>name</a:t>
            </a:r>
            <a:r>
              <a:rPr lang="de-DE" dirty="0" smtClean="0"/>
              <a:t> </a:t>
            </a:r>
            <a:r>
              <a:rPr lang="de-DE" dirty="0" err="1" smtClean="0"/>
              <a:t>several</a:t>
            </a:r>
            <a:r>
              <a:rPr lang="de-DE" dirty="0"/>
              <a:t> </a:t>
            </a:r>
            <a:r>
              <a:rPr lang="de-DE" dirty="0" smtClean="0"/>
              <a:t>but </a:t>
            </a:r>
            <a:r>
              <a:rPr lang="de-DE" dirty="0" err="1" smtClean="0"/>
              <a:t>please</a:t>
            </a:r>
            <a:r>
              <a:rPr lang="de-DE" dirty="0" smtClean="0"/>
              <a:t> </a:t>
            </a:r>
            <a:r>
              <a:rPr lang="de-DE" dirty="0" err="1" smtClean="0"/>
              <a:t>focus</a:t>
            </a:r>
            <a:r>
              <a:rPr lang="de-DE" dirty="0" smtClean="0"/>
              <a:t> on </a:t>
            </a:r>
            <a:r>
              <a:rPr lang="de-DE" dirty="0" err="1" smtClean="0"/>
              <a:t>the</a:t>
            </a:r>
            <a:r>
              <a:rPr lang="de-DE" dirty="0" smtClean="0"/>
              <a:t> </a:t>
            </a:r>
            <a:r>
              <a:rPr lang="de-DE" dirty="0" err="1" smtClean="0"/>
              <a:t>one</a:t>
            </a:r>
            <a:r>
              <a:rPr lang="de-DE" dirty="0" smtClean="0"/>
              <a:t>(s) </a:t>
            </a:r>
            <a:r>
              <a:rPr lang="de-DE" dirty="0" err="1" smtClean="0"/>
              <a:t>you</a:t>
            </a:r>
            <a:r>
              <a:rPr lang="de-DE" dirty="0" smtClean="0"/>
              <a:t> </a:t>
            </a:r>
            <a:r>
              <a:rPr lang="de-DE" dirty="0" err="1" smtClean="0"/>
              <a:t>want</a:t>
            </a:r>
            <a:r>
              <a:rPr lang="de-DE" dirty="0" smtClean="0"/>
              <a:t> </a:t>
            </a:r>
            <a:r>
              <a:rPr lang="de-DE" dirty="0" err="1" smtClean="0"/>
              <a:t>to</a:t>
            </a:r>
            <a:r>
              <a:rPr lang="de-DE" dirty="0" smtClean="0"/>
              <a:t> </a:t>
            </a:r>
            <a:r>
              <a:rPr lang="de-DE" dirty="0" err="1" smtClean="0"/>
              <a:t>address</a:t>
            </a:r>
            <a:r>
              <a:rPr lang="de-DE" dirty="0" smtClean="0"/>
              <a:t> </a:t>
            </a:r>
            <a:r>
              <a:rPr lang="de-DE" dirty="0" err="1" smtClean="0"/>
              <a:t>and</a:t>
            </a:r>
            <a:r>
              <a:rPr lang="de-DE" dirty="0" smtClean="0"/>
              <a:t> </a:t>
            </a:r>
            <a:r>
              <a:rPr lang="de-DE" dirty="0" err="1" smtClean="0"/>
              <a:t>resolve</a:t>
            </a:r>
            <a:r>
              <a:rPr lang="de-DE" dirty="0"/>
              <a:t> </a:t>
            </a:r>
            <a:r>
              <a:rPr lang="de-DE" dirty="0" err="1" smtClean="0"/>
              <a:t>with</a:t>
            </a:r>
            <a:r>
              <a:rPr lang="de-DE" dirty="0" smtClean="0"/>
              <a:t> </a:t>
            </a:r>
            <a:r>
              <a:rPr lang="de-DE" dirty="0" err="1" smtClean="0"/>
              <a:t>your</a:t>
            </a:r>
            <a:r>
              <a:rPr lang="de-DE" dirty="0" smtClean="0"/>
              <a:t> innovative </a:t>
            </a:r>
            <a:r>
              <a:rPr lang="de-DE" dirty="0" err="1" smtClean="0"/>
              <a:t>system</a:t>
            </a:r>
            <a:r>
              <a:rPr lang="de-DE" dirty="0" smtClean="0"/>
              <a:t> design.</a:t>
            </a:r>
          </a:p>
          <a:p>
            <a:endParaRPr lang="de-DE" dirty="0"/>
          </a:p>
          <a:p>
            <a:r>
              <a:rPr lang="de-DE" dirty="0" err="1" smtClean="0"/>
              <a:t>Explain</a:t>
            </a:r>
            <a:r>
              <a:rPr lang="de-DE" dirty="0" smtClean="0"/>
              <a:t> </a:t>
            </a:r>
            <a:r>
              <a:rPr lang="de-DE" dirty="0" err="1" smtClean="0"/>
              <a:t>which</a:t>
            </a:r>
            <a:r>
              <a:rPr lang="de-DE" dirty="0" smtClean="0"/>
              <a:t> </a:t>
            </a:r>
            <a:r>
              <a:rPr lang="de-DE" dirty="0" err="1" smtClean="0"/>
              <a:t>impact</a:t>
            </a:r>
            <a:r>
              <a:rPr lang="de-DE" dirty="0" smtClean="0"/>
              <a:t> </a:t>
            </a:r>
            <a:r>
              <a:rPr lang="de-DE" dirty="0" err="1" smtClean="0"/>
              <a:t>the</a:t>
            </a:r>
            <a:r>
              <a:rPr lang="de-DE" dirty="0" smtClean="0"/>
              <a:t> </a:t>
            </a:r>
            <a:r>
              <a:rPr lang="de-DE" dirty="0" err="1" smtClean="0"/>
              <a:t>challenge</a:t>
            </a:r>
            <a:r>
              <a:rPr lang="de-DE" dirty="0" smtClean="0"/>
              <a:t> </a:t>
            </a:r>
            <a:r>
              <a:rPr lang="de-DE" dirty="0" err="1" smtClean="0"/>
              <a:t>has</a:t>
            </a:r>
            <a:r>
              <a:rPr lang="de-DE" dirty="0" smtClean="0"/>
              <a:t> </a:t>
            </a:r>
            <a:r>
              <a:rPr lang="de-DE" dirty="0" err="1" smtClean="0"/>
              <a:t>and</a:t>
            </a:r>
            <a:r>
              <a:rPr lang="de-DE" dirty="0" smtClean="0"/>
              <a:t> </a:t>
            </a:r>
            <a:r>
              <a:rPr lang="de-DE" dirty="0" err="1" smtClean="0"/>
              <a:t>which</a:t>
            </a:r>
            <a:r>
              <a:rPr lang="de-DE" dirty="0" smtClean="0"/>
              <a:t> </a:t>
            </a:r>
            <a:r>
              <a:rPr lang="de-DE" dirty="0" err="1" smtClean="0"/>
              <a:t>sustainability</a:t>
            </a:r>
            <a:r>
              <a:rPr lang="de-DE" dirty="0" smtClean="0"/>
              <a:t> </a:t>
            </a:r>
            <a:r>
              <a:rPr lang="de-DE" dirty="0" err="1" smtClean="0"/>
              <a:t>aspects</a:t>
            </a:r>
            <a:r>
              <a:rPr lang="de-DE" dirty="0" smtClean="0"/>
              <a:t> </a:t>
            </a:r>
            <a:r>
              <a:rPr lang="de-DE" dirty="0" err="1" smtClean="0"/>
              <a:t>are</a:t>
            </a:r>
            <a:r>
              <a:rPr lang="de-DE" dirty="0" smtClean="0"/>
              <a:t> </a:t>
            </a:r>
            <a:r>
              <a:rPr lang="de-DE" dirty="0" err="1" smtClean="0"/>
              <a:t>affected</a:t>
            </a:r>
            <a:r>
              <a:rPr lang="de-DE" dirty="0" smtClean="0"/>
              <a:t> (</a:t>
            </a:r>
            <a:r>
              <a:rPr lang="de-DE" dirty="0" err="1" smtClean="0"/>
              <a:t>you</a:t>
            </a:r>
            <a:r>
              <a:rPr lang="de-DE" dirty="0" smtClean="0"/>
              <a:t> </a:t>
            </a:r>
            <a:r>
              <a:rPr lang="de-DE" dirty="0" err="1" smtClean="0"/>
              <a:t>may</a:t>
            </a:r>
            <a:r>
              <a:rPr lang="de-DE" dirty="0" smtClean="0"/>
              <a:t> </a:t>
            </a:r>
            <a:r>
              <a:rPr lang="de-DE" dirty="0" err="1" smtClean="0"/>
              <a:t>refer</a:t>
            </a:r>
            <a:r>
              <a:rPr lang="de-DE" dirty="0" smtClean="0"/>
              <a:t> </a:t>
            </a:r>
            <a:r>
              <a:rPr lang="de-DE" dirty="0" err="1" smtClean="0"/>
              <a:t>to</a:t>
            </a:r>
            <a:r>
              <a:rPr lang="de-DE" dirty="0" smtClean="0"/>
              <a:t> </a:t>
            </a:r>
            <a:r>
              <a:rPr lang="de-DE" dirty="0" err="1" smtClean="0"/>
              <a:t>the</a:t>
            </a:r>
            <a:r>
              <a:rPr lang="de-DE" dirty="0" smtClean="0"/>
              <a:t> UN </a:t>
            </a:r>
            <a:r>
              <a:rPr lang="de-DE" dirty="0" err="1" smtClean="0"/>
              <a:t>SDG‘s</a:t>
            </a:r>
            <a:r>
              <a:rPr lang="de-DE" dirty="0" smtClean="0"/>
              <a:t> </a:t>
            </a:r>
            <a:r>
              <a:rPr lang="de-DE" dirty="0" err="1" smtClean="0"/>
              <a:t>or</a:t>
            </a:r>
            <a:r>
              <a:rPr lang="de-DE" dirty="0" smtClean="0"/>
              <a:t> </a:t>
            </a:r>
            <a:r>
              <a:rPr lang="de-DE" dirty="0" err="1" smtClean="0"/>
              <a:t>other</a:t>
            </a:r>
            <a:r>
              <a:rPr lang="de-DE" dirty="0" smtClean="0"/>
              <a:t> </a:t>
            </a:r>
            <a:r>
              <a:rPr lang="de-DE" dirty="0" err="1" smtClean="0"/>
              <a:t>sustainability</a:t>
            </a:r>
            <a:r>
              <a:rPr lang="de-DE" dirty="0" smtClean="0"/>
              <a:t> </a:t>
            </a:r>
            <a:r>
              <a:rPr lang="de-DE" dirty="0" err="1" smtClean="0"/>
              <a:t>indicator</a:t>
            </a:r>
            <a:r>
              <a:rPr lang="de-DE" dirty="0" smtClean="0"/>
              <a:t> </a:t>
            </a:r>
            <a:r>
              <a:rPr lang="de-DE" dirty="0" err="1" smtClean="0"/>
              <a:t>schemes</a:t>
            </a:r>
            <a:r>
              <a:rPr lang="de-DE" dirty="0" smtClean="0"/>
              <a:t>).</a:t>
            </a:r>
          </a:p>
          <a:p>
            <a:endParaRPr lang="de-DE" dirty="0"/>
          </a:p>
          <a:p>
            <a:r>
              <a:rPr lang="de-DE" dirty="0" err="1" smtClean="0"/>
              <a:t>Challenges</a:t>
            </a:r>
            <a:r>
              <a:rPr lang="de-DE" dirty="0" smtClean="0"/>
              <a:t> </a:t>
            </a:r>
            <a:r>
              <a:rPr lang="de-DE" dirty="0" err="1" smtClean="0"/>
              <a:t>might</a:t>
            </a:r>
            <a:r>
              <a:rPr lang="de-DE" dirty="0" smtClean="0"/>
              <a:t> </a:t>
            </a:r>
            <a:r>
              <a:rPr lang="de-DE" dirty="0" err="1" smtClean="0"/>
              <a:t>be</a:t>
            </a:r>
            <a:r>
              <a:rPr lang="de-DE" dirty="0" smtClean="0"/>
              <a:t> environmental, </a:t>
            </a:r>
            <a:r>
              <a:rPr lang="de-DE" dirty="0" err="1" smtClean="0"/>
              <a:t>social</a:t>
            </a:r>
            <a:r>
              <a:rPr lang="de-DE" dirty="0" smtClean="0"/>
              <a:t>, </a:t>
            </a:r>
            <a:r>
              <a:rPr lang="de-DE" dirty="0" err="1" smtClean="0"/>
              <a:t>cultural</a:t>
            </a:r>
            <a:r>
              <a:rPr lang="de-DE" dirty="0" smtClean="0"/>
              <a:t> </a:t>
            </a:r>
            <a:r>
              <a:rPr lang="de-DE" dirty="0" err="1" smtClean="0"/>
              <a:t>or</a:t>
            </a:r>
            <a:r>
              <a:rPr lang="de-DE" dirty="0" smtClean="0"/>
              <a:t> </a:t>
            </a:r>
            <a:r>
              <a:rPr lang="de-DE" dirty="0" err="1" smtClean="0"/>
              <a:t>economic</a:t>
            </a:r>
            <a:r>
              <a:rPr lang="de-DE" dirty="0" smtClean="0"/>
              <a:t>. </a:t>
            </a:r>
            <a:endParaRPr lang="de-DE" dirty="0"/>
          </a:p>
          <a:p>
            <a:r>
              <a:rPr lang="de-DE" dirty="0" smtClean="0"/>
              <a:t>These </a:t>
            </a:r>
            <a:r>
              <a:rPr lang="de-DE" dirty="0" err="1" smtClean="0"/>
              <a:t>dimensions</a:t>
            </a:r>
            <a:r>
              <a:rPr lang="de-DE" dirty="0" smtClean="0"/>
              <a:t> </a:t>
            </a:r>
            <a:r>
              <a:rPr lang="de-DE" dirty="0" err="1" smtClean="0"/>
              <a:t>are</a:t>
            </a:r>
            <a:r>
              <a:rPr lang="de-DE" dirty="0" smtClean="0"/>
              <a:t> </a:t>
            </a:r>
            <a:r>
              <a:rPr lang="de-DE" dirty="0" err="1" smtClean="0"/>
              <a:t>typically</a:t>
            </a:r>
            <a:r>
              <a:rPr lang="de-DE" dirty="0" smtClean="0"/>
              <a:t> </a:t>
            </a:r>
            <a:r>
              <a:rPr lang="de-DE" dirty="0" err="1" smtClean="0"/>
              <a:t>interelated</a:t>
            </a:r>
            <a:r>
              <a:rPr lang="de-DE" dirty="0" smtClean="0"/>
              <a:t>. </a:t>
            </a:r>
          </a:p>
        </p:txBody>
      </p:sp>
    </p:spTree>
    <p:extLst>
      <p:ext uri="{BB962C8B-B14F-4D97-AF65-F5344CB8AC3E}">
        <p14:creationId xmlns:p14="http://schemas.microsoft.com/office/powerpoint/2010/main" val="3182540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smtClean="0">
                <a:latin typeface="Arial" charset="0"/>
              </a:rPr>
              <a:t>Your</a:t>
            </a:r>
            <a:r>
              <a:rPr lang="de-DE" dirty="0" smtClean="0">
                <a:latin typeface="Arial" charset="0"/>
              </a:rPr>
              <a:t> </a:t>
            </a:r>
            <a:r>
              <a:rPr lang="de-DE" dirty="0" err="1" smtClean="0">
                <a:latin typeface="Arial" charset="0"/>
              </a:rPr>
              <a:t>vision</a:t>
            </a:r>
            <a:r>
              <a:rPr lang="de-DE" dirty="0" smtClean="0">
                <a:latin typeface="Arial" charset="0"/>
              </a:rPr>
              <a:t> (</a:t>
            </a:r>
            <a:r>
              <a:rPr lang="de-DE" dirty="0" err="1" smtClean="0">
                <a:latin typeface="Arial" charset="0"/>
              </a:rPr>
              <a:t>one</a:t>
            </a:r>
            <a:r>
              <a:rPr lang="de-DE" dirty="0" smtClean="0">
                <a:latin typeface="Arial" charset="0"/>
              </a:rPr>
              <a:t> </a:t>
            </a:r>
            <a:r>
              <a:rPr lang="de-DE" dirty="0" err="1" smtClean="0">
                <a:latin typeface="Arial" charset="0"/>
              </a:rPr>
              <a:t>slide</a:t>
            </a:r>
            <a:r>
              <a:rPr lang="de-DE" dirty="0" smtClean="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4</a:t>
            </a:fld>
            <a:endParaRPr lang="de-DE"/>
          </a:p>
        </p:txBody>
      </p:sp>
      <p:sp>
        <p:nvSpPr>
          <p:cNvPr id="7" name="Textfeld 6"/>
          <p:cNvSpPr txBox="1"/>
          <p:nvPr/>
        </p:nvSpPr>
        <p:spPr>
          <a:xfrm>
            <a:off x="457200" y="1700808"/>
            <a:ext cx="7859216" cy="1477328"/>
          </a:xfrm>
          <a:prstGeom prst="rect">
            <a:avLst/>
          </a:prstGeom>
          <a:noFill/>
        </p:spPr>
        <p:txBody>
          <a:bodyPr wrap="square" rtlCol="0">
            <a:spAutoFit/>
          </a:bodyPr>
          <a:lstStyle/>
          <a:p>
            <a:r>
              <a:rPr lang="de-DE" dirty="0" err="1" smtClean="0"/>
              <a:t>Give</a:t>
            </a:r>
            <a:r>
              <a:rPr lang="de-DE" dirty="0" smtClean="0"/>
              <a:t> </a:t>
            </a:r>
            <a:r>
              <a:rPr lang="de-DE" dirty="0" err="1" smtClean="0"/>
              <a:t>us</a:t>
            </a:r>
            <a:r>
              <a:rPr lang="de-DE" dirty="0" smtClean="0"/>
              <a:t> a </a:t>
            </a:r>
            <a:r>
              <a:rPr lang="de-DE" dirty="0" err="1" smtClean="0"/>
              <a:t>visual</a:t>
            </a:r>
            <a:r>
              <a:rPr lang="de-DE" dirty="0" smtClean="0"/>
              <a:t> </a:t>
            </a:r>
            <a:r>
              <a:rPr lang="de-DE" dirty="0" err="1" smtClean="0"/>
              <a:t>idea</a:t>
            </a:r>
            <a:r>
              <a:rPr lang="de-DE" dirty="0" smtClean="0"/>
              <a:t> </a:t>
            </a:r>
            <a:r>
              <a:rPr lang="de-DE" dirty="0" err="1" smtClean="0"/>
              <a:t>of</a:t>
            </a:r>
            <a:r>
              <a:rPr lang="de-DE" dirty="0" smtClean="0"/>
              <a:t> </a:t>
            </a:r>
            <a:r>
              <a:rPr lang="de-DE" dirty="0" err="1" smtClean="0"/>
              <a:t>how</a:t>
            </a:r>
            <a:r>
              <a:rPr lang="de-DE" dirty="0" smtClean="0"/>
              <a:t> </a:t>
            </a:r>
            <a:r>
              <a:rPr lang="de-DE" dirty="0" err="1" smtClean="0"/>
              <a:t>your</a:t>
            </a:r>
            <a:r>
              <a:rPr lang="de-DE" dirty="0" smtClean="0"/>
              <a:t> alternative </a:t>
            </a:r>
            <a:r>
              <a:rPr lang="de-DE" dirty="0" err="1" smtClean="0"/>
              <a:t>future</a:t>
            </a:r>
            <a:r>
              <a:rPr lang="de-DE" dirty="0" smtClean="0"/>
              <a:t> will </a:t>
            </a:r>
            <a:r>
              <a:rPr lang="de-DE" dirty="0" err="1" smtClean="0"/>
              <a:t>look</a:t>
            </a:r>
            <a:r>
              <a:rPr lang="de-DE" dirty="0" smtClean="0"/>
              <a:t> like.</a:t>
            </a:r>
          </a:p>
          <a:p>
            <a:endParaRPr lang="de-DE" dirty="0"/>
          </a:p>
          <a:p>
            <a:r>
              <a:rPr lang="de-DE" dirty="0" err="1" smtClean="0"/>
              <a:t>No</a:t>
            </a:r>
            <a:r>
              <a:rPr lang="de-DE" dirty="0" smtClean="0"/>
              <a:t> stereotype </a:t>
            </a:r>
            <a:r>
              <a:rPr lang="de-DE" dirty="0" err="1" smtClean="0"/>
              <a:t>visuals</a:t>
            </a:r>
            <a:r>
              <a:rPr lang="de-DE" dirty="0" smtClean="0"/>
              <a:t>  </a:t>
            </a:r>
            <a:r>
              <a:rPr lang="de-DE" dirty="0" err="1" smtClean="0"/>
              <a:t>or</a:t>
            </a:r>
            <a:r>
              <a:rPr lang="de-DE" dirty="0" smtClean="0"/>
              <a:t> </a:t>
            </a:r>
            <a:r>
              <a:rPr lang="de-DE" dirty="0" err="1" smtClean="0"/>
              <a:t>placeholders</a:t>
            </a:r>
            <a:r>
              <a:rPr lang="de-DE" dirty="0" smtClean="0"/>
              <a:t> </a:t>
            </a:r>
            <a:r>
              <a:rPr lang="de-DE" dirty="0" err="1" smtClean="0"/>
              <a:t>without</a:t>
            </a:r>
            <a:r>
              <a:rPr lang="de-DE" dirty="0" smtClean="0"/>
              <a:t> </a:t>
            </a:r>
            <a:r>
              <a:rPr lang="de-DE" dirty="0" err="1" smtClean="0"/>
              <a:t>relation</a:t>
            </a:r>
            <a:r>
              <a:rPr lang="de-DE" dirty="0" smtClean="0"/>
              <a:t> </a:t>
            </a:r>
            <a:r>
              <a:rPr lang="de-DE" dirty="0" err="1" smtClean="0"/>
              <a:t>to</a:t>
            </a:r>
            <a:r>
              <a:rPr lang="de-DE" dirty="0" smtClean="0"/>
              <a:t> </a:t>
            </a:r>
            <a:r>
              <a:rPr lang="de-DE" dirty="0" err="1" smtClean="0"/>
              <a:t>the</a:t>
            </a:r>
            <a:r>
              <a:rPr lang="de-DE" dirty="0" smtClean="0"/>
              <a:t> </a:t>
            </a:r>
            <a:r>
              <a:rPr lang="de-DE" dirty="0" err="1" smtClean="0"/>
              <a:t>site</a:t>
            </a:r>
            <a:r>
              <a:rPr lang="de-DE" dirty="0"/>
              <a:t>!</a:t>
            </a:r>
            <a:r>
              <a:rPr lang="de-DE" dirty="0" smtClean="0"/>
              <a:t> </a:t>
            </a:r>
          </a:p>
          <a:p>
            <a:endParaRPr lang="de-DE" dirty="0"/>
          </a:p>
          <a:p>
            <a:r>
              <a:rPr lang="de-DE" dirty="0" smtClean="0"/>
              <a:t>Show a </a:t>
            </a:r>
            <a:r>
              <a:rPr lang="de-DE" dirty="0" err="1" smtClean="0"/>
              <a:t>visualisation</a:t>
            </a:r>
            <a:r>
              <a:rPr lang="de-DE" dirty="0" smtClean="0"/>
              <a:t> </a:t>
            </a:r>
            <a:r>
              <a:rPr lang="de-DE" dirty="0" err="1" smtClean="0"/>
              <a:t>that</a:t>
            </a:r>
            <a:r>
              <a:rPr lang="de-DE" dirty="0" smtClean="0"/>
              <a:t> </a:t>
            </a:r>
            <a:r>
              <a:rPr lang="de-DE" dirty="0" err="1" smtClean="0"/>
              <a:t>develops</a:t>
            </a:r>
            <a:r>
              <a:rPr lang="de-DE" dirty="0" smtClean="0"/>
              <a:t> out </a:t>
            </a:r>
            <a:r>
              <a:rPr lang="de-DE" dirty="0" err="1" smtClean="0"/>
              <a:t>of</a:t>
            </a:r>
            <a:r>
              <a:rPr lang="de-DE" dirty="0" smtClean="0"/>
              <a:t> </a:t>
            </a:r>
            <a:r>
              <a:rPr lang="de-DE" dirty="0" err="1" smtClean="0"/>
              <a:t>the</a:t>
            </a:r>
            <a:r>
              <a:rPr lang="de-DE" dirty="0" smtClean="0"/>
              <a:t> </a:t>
            </a:r>
            <a:r>
              <a:rPr lang="de-DE" dirty="0" err="1" smtClean="0"/>
              <a:t>local</a:t>
            </a:r>
            <a:r>
              <a:rPr lang="de-DE" dirty="0" smtClean="0"/>
              <a:t> </a:t>
            </a:r>
            <a:r>
              <a:rPr lang="de-DE" dirty="0" err="1" smtClean="0"/>
              <a:t>landscape</a:t>
            </a:r>
            <a:r>
              <a:rPr lang="de-DE" dirty="0" smtClean="0"/>
              <a:t> </a:t>
            </a:r>
            <a:r>
              <a:rPr lang="de-DE" dirty="0" err="1" smtClean="0"/>
              <a:t>context</a:t>
            </a:r>
            <a:r>
              <a:rPr lang="de-DE" dirty="0" smtClean="0"/>
              <a:t>.</a:t>
            </a:r>
          </a:p>
        </p:txBody>
      </p:sp>
    </p:spTree>
    <p:extLst>
      <p:ext uri="{BB962C8B-B14F-4D97-AF65-F5344CB8AC3E}">
        <p14:creationId xmlns:p14="http://schemas.microsoft.com/office/powerpoint/2010/main" val="2323594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smtClean="0">
                <a:latin typeface="Arial" charset="0"/>
              </a:rPr>
              <a:t>Your</a:t>
            </a:r>
            <a:r>
              <a:rPr lang="de-DE" dirty="0" smtClean="0">
                <a:latin typeface="Arial" charset="0"/>
              </a:rPr>
              <a:t> </a:t>
            </a:r>
            <a:r>
              <a:rPr lang="de-DE" dirty="0" err="1" smtClean="0">
                <a:latin typeface="Arial" charset="0"/>
              </a:rPr>
              <a:t>idea</a:t>
            </a:r>
            <a:r>
              <a:rPr lang="de-DE" dirty="0" smtClean="0">
                <a:latin typeface="Arial" charset="0"/>
              </a:rPr>
              <a:t> (</a:t>
            </a:r>
            <a:r>
              <a:rPr lang="de-DE" dirty="0" err="1" smtClean="0">
                <a:latin typeface="Arial" charset="0"/>
              </a:rPr>
              <a:t>one</a:t>
            </a:r>
            <a:r>
              <a:rPr lang="de-DE" dirty="0" smtClean="0">
                <a:latin typeface="Arial" charset="0"/>
              </a:rPr>
              <a:t> </a:t>
            </a:r>
            <a:r>
              <a:rPr lang="de-DE" dirty="0" err="1" smtClean="0">
                <a:latin typeface="Arial" charset="0"/>
              </a:rPr>
              <a:t>slide</a:t>
            </a:r>
            <a:r>
              <a:rPr lang="de-DE" dirty="0" smtClean="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5</a:t>
            </a:fld>
            <a:endParaRPr lang="de-DE"/>
          </a:p>
        </p:txBody>
      </p:sp>
      <p:sp>
        <p:nvSpPr>
          <p:cNvPr id="7" name="Textfeld 6"/>
          <p:cNvSpPr txBox="1"/>
          <p:nvPr/>
        </p:nvSpPr>
        <p:spPr>
          <a:xfrm>
            <a:off x="457200" y="1700808"/>
            <a:ext cx="7859216" cy="923330"/>
          </a:xfrm>
          <a:prstGeom prst="rect">
            <a:avLst/>
          </a:prstGeom>
          <a:noFill/>
        </p:spPr>
        <p:txBody>
          <a:bodyPr wrap="square" rtlCol="0">
            <a:spAutoFit/>
          </a:bodyPr>
          <a:lstStyle/>
          <a:p>
            <a:r>
              <a:rPr lang="de-DE" dirty="0" err="1" smtClean="0"/>
              <a:t>What</a:t>
            </a:r>
            <a:r>
              <a:rPr lang="de-DE" dirty="0" smtClean="0"/>
              <a:t> </a:t>
            </a:r>
            <a:r>
              <a:rPr lang="de-DE" dirty="0" err="1" smtClean="0"/>
              <a:t>is</a:t>
            </a:r>
            <a:r>
              <a:rPr lang="de-DE" dirty="0" smtClean="0"/>
              <a:t> </a:t>
            </a:r>
            <a:r>
              <a:rPr lang="de-DE" dirty="0" err="1" smtClean="0"/>
              <a:t>the</a:t>
            </a:r>
            <a:r>
              <a:rPr lang="de-DE" dirty="0" smtClean="0"/>
              <a:t> </a:t>
            </a:r>
            <a:r>
              <a:rPr lang="de-DE" dirty="0" err="1" smtClean="0"/>
              <a:t>name</a:t>
            </a:r>
            <a:r>
              <a:rPr lang="de-DE" dirty="0" smtClean="0"/>
              <a:t> </a:t>
            </a:r>
            <a:r>
              <a:rPr lang="de-DE" dirty="0" err="1" smtClean="0"/>
              <a:t>of</a:t>
            </a:r>
            <a:r>
              <a:rPr lang="de-DE" dirty="0" smtClean="0"/>
              <a:t> </a:t>
            </a:r>
            <a:r>
              <a:rPr lang="de-DE" dirty="0" err="1" smtClean="0"/>
              <a:t>your</a:t>
            </a:r>
            <a:r>
              <a:rPr lang="de-DE" dirty="0" smtClean="0"/>
              <a:t> innovative </a:t>
            </a:r>
            <a:r>
              <a:rPr lang="de-DE" dirty="0" err="1" smtClean="0"/>
              <a:t>idea</a:t>
            </a:r>
            <a:r>
              <a:rPr lang="de-DE" dirty="0" smtClean="0"/>
              <a:t>?</a:t>
            </a:r>
          </a:p>
          <a:p>
            <a:r>
              <a:rPr lang="de-DE" dirty="0" err="1" smtClean="0"/>
              <a:t>What</a:t>
            </a:r>
            <a:r>
              <a:rPr lang="de-DE" dirty="0" smtClean="0"/>
              <a:t> </a:t>
            </a:r>
            <a:r>
              <a:rPr lang="de-DE" dirty="0" err="1" smtClean="0"/>
              <a:t>is</a:t>
            </a:r>
            <a:r>
              <a:rPr lang="de-DE" dirty="0" smtClean="0"/>
              <a:t> </a:t>
            </a:r>
            <a:r>
              <a:rPr lang="de-DE" dirty="0" err="1" smtClean="0"/>
              <a:t>it</a:t>
            </a:r>
            <a:r>
              <a:rPr lang="de-DE" dirty="0" smtClean="0"/>
              <a:t> (a </a:t>
            </a:r>
            <a:r>
              <a:rPr lang="de-DE" dirty="0" err="1" smtClean="0"/>
              <a:t>product</a:t>
            </a:r>
            <a:r>
              <a:rPr lang="de-DE" dirty="0" smtClean="0"/>
              <a:t>, a </a:t>
            </a:r>
            <a:r>
              <a:rPr lang="de-DE" dirty="0" err="1" smtClean="0"/>
              <a:t>service</a:t>
            </a:r>
            <a:r>
              <a:rPr lang="de-DE" dirty="0" smtClean="0"/>
              <a:t>, a </a:t>
            </a:r>
            <a:r>
              <a:rPr lang="de-DE" dirty="0" err="1" smtClean="0"/>
              <a:t>new</a:t>
            </a:r>
            <a:r>
              <a:rPr lang="de-DE" dirty="0" smtClean="0"/>
              <a:t> </a:t>
            </a:r>
            <a:r>
              <a:rPr lang="de-DE" dirty="0" err="1" smtClean="0"/>
              <a:t>cooperation</a:t>
            </a:r>
            <a:r>
              <a:rPr lang="de-DE" dirty="0" smtClean="0"/>
              <a:t>, a </a:t>
            </a:r>
            <a:r>
              <a:rPr lang="de-DE" dirty="0" err="1" smtClean="0"/>
              <a:t>tool</a:t>
            </a:r>
            <a:r>
              <a:rPr lang="de-DE" dirty="0" smtClean="0"/>
              <a:t>….?)</a:t>
            </a:r>
          </a:p>
          <a:p>
            <a:r>
              <a:rPr lang="de-DE" dirty="0" err="1" smtClean="0"/>
              <a:t>Why</a:t>
            </a:r>
            <a:r>
              <a:rPr lang="de-DE" dirty="0" smtClean="0"/>
              <a:t> </a:t>
            </a:r>
            <a:r>
              <a:rPr lang="de-DE" dirty="0" err="1" smtClean="0"/>
              <a:t>is</a:t>
            </a:r>
            <a:r>
              <a:rPr lang="de-DE" dirty="0" smtClean="0"/>
              <a:t> </a:t>
            </a:r>
            <a:r>
              <a:rPr lang="de-DE" dirty="0" err="1" smtClean="0"/>
              <a:t>it</a:t>
            </a:r>
            <a:r>
              <a:rPr lang="de-DE" dirty="0" smtClean="0"/>
              <a:t> a </a:t>
            </a:r>
            <a:r>
              <a:rPr lang="de-DE" dirty="0" err="1" smtClean="0"/>
              <a:t>solution</a:t>
            </a:r>
            <a:r>
              <a:rPr lang="de-DE" dirty="0" smtClean="0"/>
              <a:t> </a:t>
            </a:r>
            <a:r>
              <a:rPr lang="de-DE" dirty="0" err="1" smtClean="0"/>
              <a:t>to</a:t>
            </a:r>
            <a:r>
              <a:rPr lang="de-DE" dirty="0" smtClean="0"/>
              <a:t> </a:t>
            </a:r>
            <a:r>
              <a:rPr lang="de-DE" dirty="0" err="1" smtClean="0"/>
              <a:t>the</a:t>
            </a:r>
            <a:r>
              <a:rPr lang="de-DE" dirty="0" smtClean="0"/>
              <a:t> </a:t>
            </a:r>
            <a:r>
              <a:rPr lang="de-DE" dirty="0" err="1" smtClean="0"/>
              <a:t>landscape</a:t>
            </a:r>
            <a:r>
              <a:rPr lang="de-DE" dirty="0" smtClean="0"/>
              <a:t> </a:t>
            </a:r>
            <a:r>
              <a:rPr lang="de-DE" dirty="0" err="1" smtClean="0"/>
              <a:t>sustainability</a:t>
            </a:r>
            <a:r>
              <a:rPr lang="de-DE" dirty="0" smtClean="0"/>
              <a:t> </a:t>
            </a:r>
            <a:r>
              <a:rPr lang="de-DE" dirty="0" err="1" smtClean="0"/>
              <a:t>challenge</a:t>
            </a:r>
            <a:r>
              <a:rPr lang="de-DE" dirty="0" smtClean="0"/>
              <a:t> </a:t>
            </a:r>
            <a:r>
              <a:rPr lang="de-DE" dirty="0" err="1" smtClean="0"/>
              <a:t>you</a:t>
            </a:r>
            <a:r>
              <a:rPr lang="de-DE" dirty="0" smtClean="0"/>
              <a:t> </a:t>
            </a:r>
            <a:r>
              <a:rPr lang="de-DE" dirty="0" err="1" smtClean="0"/>
              <a:t>have</a:t>
            </a:r>
            <a:r>
              <a:rPr lang="de-DE" dirty="0" smtClean="0"/>
              <a:t> </a:t>
            </a:r>
            <a:r>
              <a:rPr lang="de-DE" dirty="0" err="1" smtClean="0"/>
              <a:t>identified</a:t>
            </a:r>
            <a:r>
              <a:rPr lang="de-DE" dirty="0" smtClean="0"/>
              <a:t>?</a:t>
            </a:r>
          </a:p>
        </p:txBody>
      </p:sp>
    </p:spTree>
    <p:extLst>
      <p:ext uri="{BB962C8B-B14F-4D97-AF65-F5344CB8AC3E}">
        <p14:creationId xmlns:p14="http://schemas.microsoft.com/office/powerpoint/2010/main" val="2710072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636912"/>
            <a:ext cx="7931224" cy="418058"/>
          </a:xfrm>
        </p:spPr>
        <p:txBody>
          <a:bodyPr>
            <a:noAutofit/>
          </a:bodyPr>
          <a:lstStyle/>
          <a:p>
            <a:pPr eaLnBrk="0" fontAlgn="base" hangingPunct="0">
              <a:spcAft>
                <a:spcPts val="200"/>
              </a:spcAft>
            </a:pPr>
            <a:r>
              <a:rPr lang="de-DE" sz="2000" i="1" dirty="0" smtClean="0">
                <a:latin typeface="Arial" charset="0"/>
              </a:rPr>
              <a:t>In </a:t>
            </a:r>
            <a:r>
              <a:rPr lang="de-DE" sz="2000" i="1" dirty="0" err="1" smtClean="0">
                <a:latin typeface="Arial" charset="0"/>
              </a:rPr>
              <a:t>the</a:t>
            </a:r>
            <a:r>
              <a:rPr lang="de-DE" sz="2000" i="1" dirty="0" smtClean="0">
                <a:latin typeface="Arial" charset="0"/>
              </a:rPr>
              <a:t> </a:t>
            </a:r>
            <a:r>
              <a:rPr lang="de-DE" sz="2000" i="1" dirty="0" err="1" smtClean="0">
                <a:latin typeface="Arial" charset="0"/>
              </a:rPr>
              <a:t>following</a:t>
            </a:r>
            <a:r>
              <a:rPr lang="de-DE" sz="2000" i="1" dirty="0" smtClean="0">
                <a:latin typeface="Arial" charset="0"/>
              </a:rPr>
              <a:t>, </a:t>
            </a:r>
            <a:r>
              <a:rPr lang="de-DE" sz="2000" i="1" dirty="0" err="1" smtClean="0">
                <a:latin typeface="Arial" charset="0"/>
              </a:rPr>
              <a:t>you</a:t>
            </a:r>
            <a:r>
              <a:rPr lang="de-DE" sz="2000" i="1" dirty="0" smtClean="0">
                <a:latin typeface="Arial" charset="0"/>
              </a:rPr>
              <a:t> will </a:t>
            </a:r>
            <a:r>
              <a:rPr lang="de-DE" sz="2000" i="1" dirty="0" err="1" smtClean="0">
                <a:latin typeface="Arial" charset="0"/>
              </a:rPr>
              <a:t>explain</a:t>
            </a:r>
            <a:r>
              <a:rPr lang="de-DE" sz="2000" i="1" dirty="0" smtClean="0">
                <a:latin typeface="Arial" charset="0"/>
              </a:rPr>
              <a:t> </a:t>
            </a:r>
            <a:r>
              <a:rPr lang="de-DE" sz="2000" i="1" dirty="0" err="1" smtClean="0">
                <a:latin typeface="Arial" charset="0"/>
              </a:rPr>
              <a:t>your</a:t>
            </a:r>
            <a:r>
              <a:rPr lang="de-DE" sz="2000" i="1" dirty="0" smtClean="0">
                <a:latin typeface="Arial" charset="0"/>
              </a:rPr>
              <a:t> </a:t>
            </a:r>
            <a:r>
              <a:rPr lang="de-DE" sz="2000" i="1" dirty="0" err="1" smtClean="0">
                <a:latin typeface="Arial" charset="0"/>
              </a:rPr>
              <a:t>idea</a:t>
            </a:r>
            <a:r>
              <a:rPr lang="de-DE" sz="2000" i="1" dirty="0" smtClean="0">
                <a:latin typeface="Arial" charset="0"/>
              </a:rPr>
              <a:t> </a:t>
            </a:r>
            <a:r>
              <a:rPr lang="de-DE" sz="2000" i="1" dirty="0" err="1" smtClean="0">
                <a:latin typeface="Arial" charset="0"/>
              </a:rPr>
              <a:t>step</a:t>
            </a:r>
            <a:r>
              <a:rPr lang="de-DE" sz="2000" i="1" dirty="0" smtClean="0">
                <a:latin typeface="Arial" charset="0"/>
              </a:rPr>
              <a:t> </a:t>
            </a:r>
            <a:r>
              <a:rPr lang="de-DE" sz="2000" i="1" dirty="0" err="1" smtClean="0">
                <a:latin typeface="Arial" charset="0"/>
              </a:rPr>
              <a:t>by</a:t>
            </a:r>
            <a:r>
              <a:rPr lang="de-DE" sz="2000" i="1" dirty="0" smtClean="0">
                <a:latin typeface="Arial" charset="0"/>
              </a:rPr>
              <a:t> </a:t>
            </a:r>
            <a:r>
              <a:rPr lang="de-DE" sz="2000" i="1" dirty="0" err="1" smtClean="0">
                <a:latin typeface="Arial" charset="0"/>
              </a:rPr>
              <a:t>step</a:t>
            </a:r>
            <a:r>
              <a:rPr lang="de-DE" sz="2000" i="1" dirty="0" smtClean="0">
                <a:latin typeface="Arial" charset="0"/>
              </a:rPr>
              <a:t>,</a:t>
            </a:r>
            <a:br>
              <a:rPr lang="de-DE" sz="2000" i="1" dirty="0" smtClean="0">
                <a:latin typeface="Arial" charset="0"/>
              </a:rPr>
            </a:br>
            <a:r>
              <a:rPr lang="de-DE" sz="2000" i="1" dirty="0" err="1" smtClean="0">
                <a:latin typeface="Arial" charset="0"/>
              </a:rPr>
              <a:t>using</a:t>
            </a:r>
            <a:r>
              <a:rPr lang="de-DE" sz="2000" i="1" dirty="0" smtClean="0">
                <a:latin typeface="Arial" charset="0"/>
              </a:rPr>
              <a:t> </a:t>
            </a:r>
            <a:r>
              <a:rPr lang="de-DE" sz="2000" i="1" dirty="0" err="1" smtClean="0">
                <a:latin typeface="Arial" charset="0"/>
              </a:rPr>
              <a:t>the</a:t>
            </a:r>
            <a:r>
              <a:rPr lang="de-DE" sz="2000" i="1" dirty="0" smtClean="0">
                <a:latin typeface="Arial" charset="0"/>
              </a:rPr>
              <a:t> </a:t>
            </a:r>
            <a:r>
              <a:rPr lang="de-DE" sz="2000" i="1" dirty="0" err="1" smtClean="0">
                <a:latin typeface="Arial" charset="0"/>
              </a:rPr>
              <a:t>main</a:t>
            </a:r>
            <a:r>
              <a:rPr lang="de-DE" sz="2000" i="1" dirty="0" smtClean="0">
                <a:latin typeface="Arial" charset="0"/>
              </a:rPr>
              <a:t> </a:t>
            </a:r>
            <a:r>
              <a:rPr lang="de-DE" sz="2000" i="1" dirty="0" err="1" smtClean="0">
                <a:latin typeface="Arial" charset="0"/>
              </a:rPr>
              <a:t>elements</a:t>
            </a:r>
            <a:r>
              <a:rPr lang="de-DE" sz="2000" i="1" dirty="0" smtClean="0">
                <a:latin typeface="Arial" charset="0"/>
              </a:rPr>
              <a:t> </a:t>
            </a:r>
            <a:r>
              <a:rPr lang="de-DE" sz="2000" i="1" dirty="0" err="1" smtClean="0">
                <a:latin typeface="Arial" charset="0"/>
              </a:rPr>
              <a:t>of</a:t>
            </a:r>
            <a:r>
              <a:rPr lang="de-DE" sz="2000" i="1" dirty="0" smtClean="0">
                <a:latin typeface="Arial" charset="0"/>
              </a:rPr>
              <a:t> </a:t>
            </a:r>
            <a:r>
              <a:rPr lang="de-DE" sz="2000" i="1" dirty="0" err="1" smtClean="0">
                <a:latin typeface="Arial" charset="0"/>
              </a:rPr>
              <a:t>the</a:t>
            </a:r>
            <a:r>
              <a:rPr lang="de-DE" sz="2000" i="1" dirty="0" smtClean="0">
                <a:latin typeface="Arial" charset="0"/>
              </a:rPr>
              <a:t> </a:t>
            </a:r>
            <a:r>
              <a:rPr lang="de-DE" sz="2000" i="1" dirty="0" err="1" smtClean="0">
                <a:latin typeface="Arial" charset="0"/>
              </a:rPr>
              <a:t>social</a:t>
            </a:r>
            <a:r>
              <a:rPr lang="de-DE" sz="2000" i="1" dirty="0" smtClean="0">
                <a:latin typeface="Arial" charset="0"/>
              </a:rPr>
              <a:t> </a:t>
            </a:r>
            <a:r>
              <a:rPr lang="de-DE" sz="2000" i="1" dirty="0" err="1" smtClean="0">
                <a:latin typeface="Arial" charset="0"/>
              </a:rPr>
              <a:t>business</a:t>
            </a:r>
            <a:r>
              <a:rPr lang="de-DE" sz="2000" i="1" dirty="0" smtClean="0">
                <a:latin typeface="Arial" charset="0"/>
              </a:rPr>
              <a:t> </a:t>
            </a:r>
            <a:r>
              <a:rPr lang="de-DE" sz="2000" i="1" dirty="0" err="1" smtClean="0">
                <a:latin typeface="Arial" charset="0"/>
              </a:rPr>
              <a:t>model</a:t>
            </a:r>
            <a:r>
              <a:rPr lang="de-DE" sz="2000" i="1" dirty="0" smtClean="0">
                <a:latin typeface="Arial" charset="0"/>
              </a:rPr>
              <a:t> </a:t>
            </a:r>
            <a:r>
              <a:rPr lang="de-DE" sz="2000" i="1" dirty="0" err="1" smtClean="0">
                <a:latin typeface="Arial" charset="0"/>
              </a:rPr>
              <a:t>canvas</a:t>
            </a:r>
            <a:r>
              <a:rPr lang="de-DE" sz="2000" i="1" dirty="0" smtClean="0">
                <a:latin typeface="Arial" charset="0"/>
              </a:rPr>
              <a:t/>
            </a:r>
            <a:br>
              <a:rPr lang="de-DE" sz="2000" i="1" dirty="0" smtClean="0">
                <a:latin typeface="Arial" charset="0"/>
              </a:rPr>
            </a:br>
            <a:r>
              <a:rPr lang="de-DE" sz="2000" i="1" dirty="0">
                <a:latin typeface="Arial" charset="0"/>
              </a:rPr>
              <a:t/>
            </a:r>
            <a:br>
              <a:rPr lang="de-DE" sz="2000" i="1" dirty="0">
                <a:latin typeface="Arial" charset="0"/>
              </a:rPr>
            </a:br>
            <a:r>
              <a:rPr lang="de-DE" sz="1800" b="0" i="1" dirty="0" err="1" smtClean="0">
                <a:latin typeface="Arial" charset="0"/>
              </a:rPr>
              <a:t>Complete</a:t>
            </a:r>
            <a:r>
              <a:rPr lang="de-DE" sz="1800" b="0" i="1" dirty="0" smtClean="0">
                <a:latin typeface="Arial" charset="0"/>
              </a:rPr>
              <a:t>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business</a:t>
            </a:r>
            <a:r>
              <a:rPr lang="de-DE" sz="1800" b="0" i="1" dirty="0" smtClean="0">
                <a:latin typeface="Arial" charset="0"/>
              </a:rPr>
              <a:t> </a:t>
            </a:r>
            <a:r>
              <a:rPr lang="de-DE" sz="1800" b="0" i="1" dirty="0" err="1" smtClean="0">
                <a:latin typeface="Arial" charset="0"/>
              </a:rPr>
              <a:t>model</a:t>
            </a:r>
            <a:r>
              <a:rPr lang="de-DE" sz="1800" b="0" i="1" dirty="0" smtClean="0">
                <a:latin typeface="Arial" charset="0"/>
              </a:rPr>
              <a:t> </a:t>
            </a:r>
            <a:r>
              <a:rPr lang="de-DE" sz="1800" b="0" i="1" dirty="0" err="1" smtClean="0">
                <a:latin typeface="Arial" charset="0"/>
              </a:rPr>
              <a:t>canvas</a:t>
            </a:r>
            <a:r>
              <a:rPr lang="de-DE" sz="1800" b="0" i="1" dirty="0" smtClean="0">
                <a:latin typeface="Arial" charset="0"/>
              </a:rPr>
              <a:t> (</a:t>
            </a:r>
            <a:r>
              <a:rPr lang="de-DE" sz="1800" b="0" i="1" dirty="0" err="1" smtClean="0">
                <a:latin typeface="Arial" charset="0"/>
              </a:rPr>
              <a:t>next</a:t>
            </a:r>
            <a:r>
              <a:rPr lang="de-DE" sz="1800" b="0" i="1" dirty="0" smtClean="0">
                <a:latin typeface="Arial" charset="0"/>
              </a:rPr>
              <a:t> </a:t>
            </a:r>
            <a:r>
              <a:rPr lang="de-DE" sz="1800" b="0" i="1" dirty="0" err="1" smtClean="0">
                <a:latin typeface="Arial" charset="0"/>
              </a:rPr>
              <a:t>slide</a:t>
            </a:r>
            <a:r>
              <a:rPr lang="de-DE" sz="1800" b="0" i="1" dirty="0" smtClean="0">
                <a:latin typeface="Arial" charset="0"/>
              </a:rPr>
              <a:t>), but do not </a:t>
            </a:r>
            <a:r>
              <a:rPr lang="de-DE" sz="1800" b="0" i="1" dirty="0" err="1" smtClean="0">
                <a:latin typeface="Arial" charset="0"/>
              </a:rPr>
              <a:t>focus</a:t>
            </a:r>
            <a:r>
              <a:rPr lang="de-DE" sz="1800" b="0" i="1" dirty="0" smtClean="0">
                <a:latin typeface="Arial" charset="0"/>
              </a:rPr>
              <a:t> on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canvas</a:t>
            </a:r>
            <a:r>
              <a:rPr lang="de-DE" sz="1800" b="0" i="1" dirty="0" smtClean="0">
                <a:latin typeface="Arial" charset="0"/>
              </a:rPr>
              <a:t> per se in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presentation</a:t>
            </a:r>
            <a:r>
              <a:rPr lang="de-DE" sz="1800" b="0" i="1" dirty="0" smtClean="0">
                <a:latin typeface="Arial" charset="0"/>
              </a:rPr>
              <a:t>. </a:t>
            </a:r>
            <a:r>
              <a:rPr lang="de-DE" sz="1800" b="0" i="1" dirty="0" err="1" smtClean="0">
                <a:latin typeface="Arial" charset="0"/>
              </a:rPr>
              <a:t>You</a:t>
            </a:r>
            <a:r>
              <a:rPr lang="de-DE" sz="1800" b="0" i="1" dirty="0" smtClean="0">
                <a:latin typeface="Arial" charset="0"/>
              </a:rPr>
              <a:t> </a:t>
            </a:r>
            <a:r>
              <a:rPr lang="de-DE" sz="1800" b="0" i="1" dirty="0" err="1" smtClean="0">
                <a:latin typeface="Arial" charset="0"/>
              </a:rPr>
              <a:t>can</a:t>
            </a:r>
            <a:r>
              <a:rPr lang="de-DE" sz="1800" b="0" i="1" dirty="0" smtClean="0">
                <a:latin typeface="Arial" charset="0"/>
              </a:rPr>
              <a:t> </a:t>
            </a:r>
            <a:r>
              <a:rPr lang="de-DE" sz="1800" b="0" i="1" dirty="0" err="1" smtClean="0">
                <a:latin typeface="Arial" charset="0"/>
              </a:rPr>
              <a:t>explain</a:t>
            </a:r>
            <a:r>
              <a:rPr lang="de-DE" sz="1800" b="0" i="1" dirty="0" smtClean="0">
                <a:latin typeface="Arial" charset="0"/>
              </a:rPr>
              <a:t> </a:t>
            </a:r>
            <a:r>
              <a:rPr lang="de-DE" sz="1800" b="0" i="1" dirty="0" err="1" smtClean="0">
                <a:latin typeface="Arial" charset="0"/>
              </a:rPr>
              <a:t>it</a:t>
            </a:r>
            <a:r>
              <a:rPr lang="de-DE" sz="1800" b="0" i="1" dirty="0" smtClean="0">
                <a:latin typeface="Arial" charset="0"/>
              </a:rPr>
              <a:t> </a:t>
            </a:r>
            <a:r>
              <a:rPr lang="de-DE" sz="1800" b="0" i="1" dirty="0" err="1" smtClean="0">
                <a:latin typeface="Arial" charset="0"/>
              </a:rPr>
              <a:t>step</a:t>
            </a:r>
            <a:r>
              <a:rPr lang="de-DE" sz="1800" b="0" i="1" dirty="0" smtClean="0">
                <a:latin typeface="Arial" charset="0"/>
              </a:rPr>
              <a:t> </a:t>
            </a:r>
            <a:r>
              <a:rPr lang="de-DE" sz="1800" b="0" i="1" dirty="0" err="1" smtClean="0">
                <a:latin typeface="Arial" charset="0"/>
              </a:rPr>
              <a:t>by</a:t>
            </a:r>
            <a:r>
              <a:rPr lang="de-DE" sz="1800" b="0" i="1" dirty="0" smtClean="0">
                <a:latin typeface="Arial" charset="0"/>
              </a:rPr>
              <a:t> </a:t>
            </a:r>
            <a:r>
              <a:rPr lang="de-DE" sz="1800" b="0" i="1" dirty="0" err="1" smtClean="0">
                <a:latin typeface="Arial" charset="0"/>
              </a:rPr>
              <a:t>step</a:t>
            </a:r>
            <a:r>
              <a:rPr lang="de-DE" sz="1800" b="0" i="1" dirty="0" smtClean="0">
                <a:latin typeface="Arial" charset="0"/>
              </a:rPr>
              <a:t> </a:t>
            </a:r>
            <a:r>
              <a:rPr lang="de-DE" sz="1800" b="0" i="1" dirty="0" err="1" smtClean="0">
                <a:latin typeface="Arial" charset="0"/>
              </a:rPr>
              <a:t>with</a:t>
            </a:r>
            <a:r>
              <a:rPr lang="de-DE" sz="1800" b="0" i="1" dirty="0" smtClean="0">
                <a:latin typeface="Arial" charset="0"/>
              </a:rPr>
              <a:t>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slides</a:t>
            </a:r>
            <a:r>
              <a:rPr lang="de-DE" sz="1800" b="0" i="1" dirty="0" smtClean="0">
                <a:latin typeface="Arial" charset="0"/>
              </a:rPr>
              <a:t> </a:t>
            </a:r>
            <a:r>
              <a:rPr lang="de-DE" sz="1800" b="0" i="1" dirty="0" err="1" smtClean="0">
                <a:latin typeface="Arial" charset="0"/>
              </a:rPr>
              <a:t>that</a:t>
            </a:r>
            <a:r>
              <a:rPr lang="de-DE" sz="1800" b="0" i="1" dirty="0" smtClean="0">
                <a:latin typeface="Arial" charset="0"/>
              </a:rPr>
              <a:t> follow.</a:t>
            </a:r>
            <a:r>
              <a:rPr lang="de-DE" sz="2000" b="0" i="1" dirty="0" smtClean="0">
                <a:latin typeface="Arial" charset="0"/>
              </a:rPr>
              <a:t/>
            </a:r>
            <a:br>
              <a:rPr lang="de-DE" sz="2000" b="0" i="1" dirty="0" smtClean="0">
                <a:latin typeface="Arial" charset="0"/>
              </a:rPr>
            </a:br>
            <a:r>
              <a:rPr lang="de-DE" sz="2000" i="1" dirty="0" smtClean="0">
                <a:latin typeface="Arial" charset="0"/>
              </a:rPr>
              <a:t/>
            </a:r>
            <a:br>
              <a:rPr lang="de-DE" sz="2000" i="1" dirty="0" smtClean="0">
                <a:latin typeface="Arial" charset="0"/>
              </a:rPr>
            </a:br>
            <a:r>
              <a:rPr lang="de-DE" sz="1800" b="0" i="1" dirty="0" err="1" smtClean="0">
                <a:latin typeface="Arial" charset="0"/>
              </a:rPr>
              <a:t>You</a:t>
            </a:r>
            <a:r>
              <a:rPr lang="de-DE" sz="1800" b="0" i="1" dirty="0" smtClean="0">
                <a:latin typeface="Arial" charset="0"/>
              </a:rPr>
              <a:t> find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model</a:t>
            </a:r>
            <a:r>
              <a:rPr lang="de-DE" sz="1800" b="0" i="1" dirty="0" smtClean="0">
                <a:latin typeface="Arial" charset="0"/>
              </a:rPr>
              <a:t> also </a:t>
            </a:r>
            <a:r>
              <a:rPr lang="de-DE" sz="1800" b="0" i="1" dirty="0" err="1" smtClean="0">
                <a:latin typeface="Arial" charset="0"/>
              </a:rPr>
              <a:t>with</a:t>
            </a:r>
            <a:r>
              <a:rPr lang="de-DE" sz="1800" b="0" i="1" dirty="0" smtClean="0">
                <a:latin typeface="Arial" charset="0"/>
              </a:rPr>
              <a:t> </a:t>
            </a:r>
            <a:r>
              <a:rPr lang="de-DE" sz="1800" b="0" i="1" dirty="0" err="1" smtClean="0">
                <a:latin typeface="Arial" charset="0"/>
              </a:rPr>
              <a:t>explanatory</a:t>
            </a:r>
            <a:r>
              <a:rPr lang="de-DE" sz="1800" b="0" i="1" dirty="0" smtClean="0">
                <a:latin typeface="Arial" charset="0"/>
              </a:rPr>
              <a:t> </a:t>
            </a:r>
            <a:r>
              <a:rPr lang="de-DE" sz="1800" b="0" i="1" dirty="0" err="1" smtClean="0">
                <a:latin typeface="Arial" charset="0"/>
              </a:rPr>
              <a:t>notes</a:t>
            </a:r>
            <a:r>
              <a:rPr lang="de-DE" sz="1800" b="0" i="1" dirty="0">
                <a:latin typeface="Arial" charset="0"/>
              </a:rPr>
              <a:t> </a:t>
            </a:r>
            <a:r>
              <a:rPr lang="de-DE" sz="1800" b="0" i="1" dirty="0" err="1" smtClean="0">
                <a:latin typeface="Arial" charset="0"/>
              </a:rPr>
              <a:t>and</a:t>
            </a:r>
            <a:r>
              <a:rPr lang="de-DE" sz="1800" b="0" i="1" dirty="0" smtClean="0">
                <a:latin typeface="Arial" charset="0"/>
              </a:rPr>
              <a:t> a </a:t>
            </a:r>
            <a:r>
              <a:rPr lang="de-DE" sz="1800" b="0" i="1" dirty="0" err="1" smtClean="0">
                <a:latin typeface="Arial" charset="0"/>
              </a:rPr>
              <a:t>good</a:t>
            </a:r>
            <a:r>
              <a:rPr lang="de-DE" sz="1800" b="0" i="1" dirty="0" smtClean="0">
                <a:latin typeface="Arial" charset="0"/>
              </a:rPr>
              <a:t> </a:t>
            </a:r>
            <a:r>
              <a:rPr lang="de-DE" sz="1800" b="0" i="1" dirty="0" err="1" smtClean="0">
                <a:latin typeface="Arial" charset="0"/>
              </a:rPr>
              <a:t>practice</a:t>
            </a:r>
            <a:r>
              <a:rPr lang="de-DE" sz="1800" b="0" i="1" dirty="0" smtClean="0">
                <a:latin typeface="Arial" charset="0"/>
              </a:rPr>
              <a:t> </a:t>
            </a:r>
            <a:r>
              <a:rPr lang="de-DE" sz="1800" b="0" i="1" dirty="0" err="1" smtClean="0">
                <a:latin typeface="Arial" charset="0"/>
              </a:rPr>
              <a:t>case</a:t>
            </a:r>
            <a:r>
              <a:rPr lang="de-DE" sz="1800" b="0" i="1" dirty="0" smtClean="0">
                <a:latin typeface="Arial" charset="0"/>
              </a:rPr>
              <a:t> at </a:t>
            </a:r>
            <a:r>
              <a:rPr lang="de-DE" sz="1800" b="0" i="1" dirty="0" err="1" smtClean="0">
                <a:latin typeface="Arial" charset="0"/>
              </a:rPr>
              <a:t>the</a:t>
            </a:r>
            <a:r>
              <a:rPr lang="de-DE" sz="1800" b="0" i="1" dirty="0" smtClean="0">
                <a:latin typeface="Arial" charset="0"/>
              </a:rPr>
              <a:t> end </a:t>
            </a:r>
            <a:r>
              <a:rPr lang="de-DE" sz="1800" b="0" i="1" dirty="0" err="1" smtClean="0">
                <a:latin typeface="Arial" charset="0"/>
              </a:rPr>
              <a:t>of</a:t>
            </a:r>
            <a:r>
              <a:rPr lang="de-DE" sz="1800" b="0" i="1" dirty="0" smtClean="0">
                <a:latin typeface="Arial" charset="0"/>
              </a:rPr>
              <a:t> </a:t>
            </a:r>
            <a:r>
              <a:rPr lang="de-DE" sz="1800" b="0" i="1" dirty="0" err="1" smtClean="0">
                <a:latin typeface="Arial" charset="0"/>
              </a:rPr>
              <a:t>this</a:t>
            </a:r>
            <a:r>
              <a:rPr lang="de-DE" sz="1800" b="0" i="1" dirty="0" smtClean="0">
                <a:latin typeface="Arial" charset="0"/>
              </a:rPr>
              <a:t> </a:t>
            </a:r>
            <a:r>
              <a:rPr lang="de-DE" sz="1800" b="0" i="1" dirty="0" err="1" smtClean="0">
                <a:latin typeface="Arial" charset="0"/>
              </a:rPr>
              <a:t>template</a:t>
            </a:r>
            <a:r>
              <a:rPr lang="de-DE" sz="1800" b="0" i="1" dirty="0" smtClean="0">
                <a:latin typeface="Arial" charset="0"/>
              </a:rPr>
              <a:t>.</a:t>
            </a:r>
            <a:br>
              <a:rPr lang="de-DE" sz="1800" b="0" i="1" dirty="0" smtClean="0">
                <a:latin typeface="Arial" charset="0"/>
              </a:rPr>
            </a:br>
            <a:r>
              <a:rPr lang="de-DE" sz="1800" b="0" i="1" dirty="0">
                <a:latin typeface="Arial" charset="0"/>
              </a:rPr>
              <a:t/>
            </a:r>
            <a:br>
              <a:rPr lang="de-DE" sz="1800" b="0" i="1" dirty="0">
                <a:latin typeface="Arial" charset="0"/>
              </a:rPr>
            </a:br>
            <a:r>
              <a:rPr lang="de-DE" sz="1800" b="0" i="1" dirty="0" smtClean="0">
                <a:latin typeface="Arial" charset="0"/>
              </a:rPr>
              <a:t>The </a:t>
            </a:r>
            <a:r>
              <a:rPr lang="de-DE" sz="1800" b="0" i="1" dirty="0" err="1" smtClean="0">
                <a:latin typeface="Arial" charset="0"/>
              </a:rPr>
              <a:t>theory</a:t>
            </a:r>
            <a:r>
              <a:rPr lang="de-DE" sz="1800" b="0" i="1" dirty="0" smtClean="0">
                <a:latin typeface="Arial" charset="0"/>
              </a:rPr>
              <a:t> </a:t>
            </a:r>
            <a:r>
              <a:rPr lang="de-DE" sz="1800" b="0" i="1" dirty="0" err="1" smtClean="0">
                <a:latin typeface="Arial" charset="0"/>
              </a:rPr>
              <a:t>behind</a:t>
            </a:r>
            <a:r>
              <a:rPr lang="de-DE" sz="1800" b="0" i="1" dirty="0" smtClean="0">
                <a:latin typeface="Arial" charset="0"/>
              </a:rPr>
              <a:t> </a:t>
            </a:r>
            <a:r>
              <a:rPr lang="de-DE" sz="1800" b="0" i="1" dirty="0" err="1" smtClean="0">
                <a:latin typeface="Arial" charset="0"/>
              </a:rPr>
              <a:t>has</a:t>
            </a:r>
            <a:r>
              <a:rPr lang="de-DE" sz="1800" b="0" i="1" dirty="0" smtClean="0">
                <a:latin typeface="Arial" charset="0"/>
              </a:rPr>
              <a:t> </a:t>
            </a:r>
            <a:r>
              <a:rPr lang="de-DE" sz="1800" b="0" i="1" dirty="0" err="1" smtClean="0">
                <a:latin typeface="Arial" charset="0"/>
              </a:rPr>
              <a:t>been</a:t>
            </a:r>
            <a:r>
              <a:rPr lang="de-DE" sz="1800" b="0" i="1" dirty="0" smtClean="0">
                <a:latin typeface="Arial" charset="0"/>
              </a:rPr>
              <a:t> </a:t>
            </a:r>
            <a:r>
              <a:rPr lang="de-DE" sz="1800" b="0" i="1" dirty="0" err="1" smtClean="0">
                <a:latin typeface="Arial" charset="0"/>
              </a:rPr>
              <a:t>explained</a:t>
            </a:r>
            <a:r>
              <a:rPr lang="de-DE" sz="1800" b="0" i="1" dirty="0" smtClean="0">
                <a:latin typeface="Arial" charset="0"/>
              </a:rPr>
              <a:t> in </a:t>
            </a:r>
            <a:r>
              <a:rPr lang="de-DE" sz="1800" b="0" i="1" dirty="0" err="1" smtClean="0">
                <a:latin typeface="Arial" charset="0"/>
              </a:rPr>
              <a:t>class</a:t>
            </a:r>
            <a:r>
              <a:rPr lang="de-DE" sz="1800" b="0" i="1" dirty="0" smtClean="0">
                <a:latin typeface="Arial" charset="0"/>
              </a:rPr>
              <a:t>, </a:t>
            </a:r>
            <a:r>
              <a:rPr lang="de-DE" sz="1800" b="0" i="1" dirty="0" err="1" smtClean="0">
                <a:latin typeface="Arial" charset="0"/>
              </a:rPr>
              <a:t>here</a:t>
            </a:r>
            <a:r>
              <a:rPr lang="de-DE" sz="1800" b="0" i="1" dirty="0" smtClean="0">
                <a:latin typeface="Arial" charset="0"/>
              </a:rPr>
              <a:t> </a:t>
            </a:r>
            <a:r>
              <a:rPr lang="de-DE" sz="1800" b="0" i="1" dirty="0" err="1" smtClean="0">
                <a:latin typeface="Arial" charset="0"/>
              </a:rPr>
              <a:t>is</a:t>
            </a:r>
            <a:r>
              <a:rPr lang="de-DE" sz="1800" b="0" i="1" dirty="0" smtClean="0">
                <a:latin typeface="Arial" charset="0"/>
              </a:rPr>
              <a:t> </a:t>
            </a:r>
            <a:r>
              <a:rPr lang="de-DE" sz="1800" b="0" i="1" dirty="0" err="1" smtClean="0">
                <a:latin typeface="Arial" charset="0"/>
              </a:rPr>
              <a:t>the</a:t>
            </a:r>
            <a:r>
              <a:rPr lang="de-DE" sz="1800" b="0" i="1" dirty="0" smtClean="0">
                <a:latin typeface="Arial" charset="0"/>
              </a:rPr>
              <a:t> </a:t>
            </a:r>
            <a:r>
              <a:rPr lang="de-DE" sz="1800" b="0" i="1" dirty="0" err="1" smtClean="0">
                <a:latin typeface="Arial" charset="0"/>
              </a:rPr>
              <a:t>recording</a:t>
            </a:r>
            <a:r>
              <a:rPr lang="de-DE" sz="1800" b="0" i="1" dirty="0">
                <a:latin typeface="Arial" charset="0"/>
              </a:rPr>
              <a:t>:</a:t>
            </a:r>
            <a:br>
              <a:rPr lang="de-DE" sz="1800" b="0" i="1" dirty="0">
                <a:latin typeface="Arial" charset="0"/>
              </a:rPr>
            </a:br>
            <a:r>
              <a:rPr lang="de-DE" sz="1800" b="0" i="1" dirty="0">
                <a:latin typeface="Arial" charset="0"/>
                <a:hlinkClick r:id="rId3"/>
              </a:rPr>
              <a:t>https://</a:t>
            </a:r>
            <a:r>
              <a:rPr lang="de-DE" sz="1800" b="0" i="1" dirty="0" smtClean="0">
                <a:latin typeface="Arial" charset="0"/>
                <a:hlinkClick r:id="rId3"/>
              </a:rPr>
              <a:t>ilias.hfwu.de/goto.php?target=cat_40967&amp;client_id=hfwu</a:t>
            </a:r>
            <a:r>
              <a:rPr lang="de-DE" sz="2000" b="0" i="1" dirty="0" smtClean="0">
                <a:latin typeface="Arial" charset="0"/>
              </a:rPr>
              <a:t/>
            </a:r>
            <a:br>
              <a:rPr lang="de-DE" sz="2000" b="0" i="1" dirty="0" smtClean="0">
                <a:latin typeface="Arial" charset="0"/>
              </a:rPr>
            </a:br>
            <a:endParaRPr lang="en-US" sz="2000" b="0" i="1" dirty="0"/>
          </a:p>
        </p:txBody>
      </p:sp>
      <p:sp>
        <p:nvSpPr>
          <p:cNvPr id="3" name="Foliennummernplatzhalter 2"/>
          <p:cNvSpPr>
            <a:spLocks noGrp="1"/>
          </p:cNvSpPr>
          <p:nvPr>
            <p:ph type="sldNum" sz="quarter" idx="12"/>
          </p:nvPr>
        </p:nvSpPr>
        <p:spPr/>
        <p:txBody>
          <a:bodyPr/>
          <a:lstStyle/>
          <a:p>
            <a:fld id="{3AABB519-2A53-4899-A7A5-AE02E6477770}" type="slidenum">
              <a:rPr lang="de-DE" smtClean="0"/>
              <a:t>6</a:t>
            </a:fld>
            <a:endParaRPr lang="de-DE"/>
          </a:p>
        </p:txBody>
      </p:sp>
    </p:spTree>
    <p:extLst>
      <p:ext uri="{BB962C8B-B14F-4D97-AF65-F5344CB8AC3E}">
        <p14:creationId xmlns:p14="http://schemas.microsoft.com/office/powerpoint/2010/main" val="3318379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7</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smtClean="0">
                <a:ln>
                  <a:noFill/>
                </a:ln>
                <a:effectLst/>
                <a:latin typeface="Arial" charset="0"/>
              </a:rPr>
              <a:t>Mission Statement</a:t>
            </a:r>
            <a:endParaRPr kumimoji="0" lang="de-DE" sz="1100" i="0" u="none" strike="noStrike" cap="none" normalizeH="0" baseline="0" dirty="0" smtClean="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smtClean="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smtClean="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smtClean="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smtClean="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smtClean="0">
                <a:ln>
                  <a:noFill/>
                </a:ln>
                <a:effectLst/>
                <a:latin typeface="Arial" charset="0"/>
              </a:rPr>
              <a:t>Key </a:t>
            </a:r>
            <a:r>
              <a:rPr kumimoji="0" lang="de-DE" sz="1200" b="1" i="0" u="none" strike="noStrike" cap="none" normalizeH="0" baseline="0" dirty="0" err="1" smtClean="0">
                <a:ln>
                  <a:noFill/>
                </a:ln>
                <a:effectLst/>
                <a:latin typeface="Arial" charset="0"/>
              </a:rPr>
              <a:t>Processes</a:t>
            </a:r>
            <a:r>
              <a:rPr kumimoji="0" lang="de-DE" sz="1200" b="1" i="0" u="none" strike="noStrike" cap="none" normalizeH="0" baseline="0" dirty="0" smtClean="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smtClean="0">
                <a:ln>
                  <a:noFill/>
                </a:ln>
                <a:effectLst/>
                <a:latin typeface="Arial" charset="0"/>
              </a:rPr>
              <a:t>Cost-Driver</a:t>
            </a:r>
            <a:endParaRPr kumimoji="0" lang="de-DE" sz="1100" i="0" u="none" strike="noStrike" cap="none" normalizeH="0" baseline="0" dirty="0" smtClean="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smtClean="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t>
            </a:r>
            <a:r>
              <a:rPr lang="de-DE" sz="1200" b="1" dirty="0" smtClean="0">
                <a:latin typeface="Arial" charset="0"/>
              </a:rPr>
              <a:t>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smtClean="0">
                <a:latin typeface="Arial" charset="0"/>
              </a:rPr>
              <a:t>Key-Products &amp;</a:t>
            </a:r>
          </a:p>
          <a:p>
            <a:pPr algn="ctr" eaLnBrk="0" fontAlgn="base" hangingPunct="0">
              <a:spcBef>
                <a:spcPct val="0"/>
              </a:spcBef>
            </a:pPr>
            <a:r>
              <a:rPr lang="de-DE" sz="1100" b="1" dirty="0" smtClean="0">
                <a:latin typeface="Arial" charset="0"/>
              </a:rPr>
              <a:t>-Services</a:t>
            </a:r>
            <a:endParaRPr lang="de-DE" sz="1100" b="1" dirty="0">
              <a:latin typeface="Arial" charset="0"/>
            </a:endParaRP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smtClean="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smtClean="0">
                <a:ln>
                  <a:noFill/>
                </a:ln>
                <a:effectLst/>
                <a:latin typeface="Arial" charset="0"/>
              </a:rPr>
              <a:t>Customers</a:t>
            </a:r>
            <a:endParaRPr lang="de-DE" sz="1200" dirty="0" smtClean="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smtClean="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smtClean="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smtClean="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smtClean="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smtClean="0">
                <a:ln>
                  <a:noFill/>
                </a:ln>
                <a:effectLst/>
                <a:latin typeface="Arial" charset="0"/>
              </a:rPr>
              <a:t>Revenue-Driver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smtClean="0">
                <a:ln>
                  <a:noFill/>
                </a:ln>
                <a:effectLst/>
                <a:latin typeface="Arial" charset="0"/>
              </a:rPr>
              <a:t>KPI (Key Performance Indikator)</a:t>
            </a:r>
            <a:endParaRPr kumimoji="0" lang="de-DE" sz="1100" i="0" u="none" strike="noStrike" cap="none" normalizeH="0" baseline="0" dirty="0" smtClean="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smtClean="0">
                <a:ln>
                  <a:noFill/>
                </a:ln>
                <a:effectLst/>
                <a:latin typeface="Arial" charset="0"/>
              </a:rPr>
              <a:t>Customer &amp; Beneficiary Input</a:t>
            </a:r>
            <a:endParaRPr kumimoji="0" lang="de-DE" sz="1100" i="0" u="none" strike="noStrike" cap="none" normalizeH="0" baseline="0" dirty="0" smtClean="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smtClean="0">
                <a:ln>
                  <a:noFill/>
                </a:ln>
                <a:effectLst/>
                <a:latin typeface="Arial" charset="0"/>
              </a:rPr>
              <a:t>Social &amp; Environmental Impact / Impact </a:t>
            </a:r>
            <a:r>
              <a:rPr lang="de-DE" sz="1200" b="1" dirty="0" smtClean="0">
                <a:latin typeface="Arial" charset="0"/>
              </a:rPr>
              <a:t>on </a:t>
            </a:r>
            <a:r>
              <a:rPr kumimoji="0" lang="de-DE" sz="1200" b="1" i="0" u="none" strike="noStrike" cap="none" normalizeH="0" baseline="0" dirty="0" err="1" smtClean="0">
                <a:ln>
                  <a:noFill/>
                </a:ln>
                <a:effectLst/>
                <a:latin typeface="Arial" charset="0"/>
              </a:rPr>
              <a:t>Beneficiaries</a:t>
            </a:r>
            <a:endParaRPr kumimoji="0" lang="de-DE" sz="1200" b="1" i="0" u="none" strike="noStrike" cap="none" normalizeH="0" baseline="0" dirty="0" smtClean="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a:t>
            </a:r>
            <a:r>
              <a:rPr lang="en-US" sz="1200" b="1" dirty="0" smtClean="0">
                <a:latin typeface="Arial" charset="0"/>
              </a:rPr>
              <a:t>organizations</a:t>
            </a:r>
            <a:endParaRPr lang="en-US" sz="1200" b="1" dirty="0">
              <a:latin typeface="Arial" charset="0"/>
            </a:endParaRPr>
          </a:p>
        </p:txBody>
      </p:sp>
    </p:spTree>
    <p:extLst>
      <p:ext uri="{BB962C8B-B14F-4D97-AF65-F5344CB8AC3E}">
        <p14:creationId xmlns:p14="http://schemas.microsoft.com/office/powerpoint/2010/main" val="325030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smtClean="0"/>
              <a:t>Value </a:t>
            </a:r>
            <a:r>
              <a:rPr lang="de-DE" dirty="0" smtClean="0"/>
              <a:t>Proposition (</a:t>
            </a:r>
            <a:r>
              <a:rPr lang="de-DE" dirty="0" err="1" smtClean="0"/>
              <a:t>one</a:t>
            </a:r>
            <a:r>
              <a:rPr lang="de-DE" dirty="0" smtClean="0"/>
              <a:t> </a:t>
            </a:r>
            <a:r>
              <a:rPr lang="de-DE" dirty="0" err="1" smtClean="0"/>
              <a:t>slide</a:t>
            </a:r>
            <a:r>
              <a:rPr lang="de-DE" dirty="0" smtClean="0"/>
              <a:t>)</a:t>
            </a:r>
            <a:endParaRPr lang="en-US" dirty="0"/>
          </a:p>
        </p:txBody>
      </p:sp>
      <p:sp>
        <p:nvSpPr>
          <p:cNvPr id="4" name="Textfeld 3"/>
          <p:cNvSpPr txBox="1"/>
          <p:nvPr/>
        </p:nvSpPr>
        <p:spPr>
          <a:xfrm>
            <a:off x="457200" y="674277"/>
            <a:ext cx="8265298" cy="830997"/>
          </a:xfrm>
          <a:prstGeom prst="rect">
            <a:avLst/>
          </a:prstGeom>
          <a:noFill/>
        </p:spPr>
        <p:txBody>
          <a:bodyPr wrap="square" rtlCol="0">
            <a:spAutoFit/>
          </a:bodyPr>
          <a:lstStyle/>
          <a:p>
            <a:r>
              <a:rPr lang="en-US" sz="1600" dirty="0"/>
              <a:t>Define which values do you want to create for whom. Be as specific </a:t>
            </a:r>
            <a:r>
              <a:rPr lang="en-US" sz="1600" dirty="0" smtClean="0"/>
              <a:t>as possible</a:t>
            </a:r>
            <a:r>
              <a:rPr lang="en-US" sz="1600" dirty="0"/>
              <a:t>. </a:t>
            </a:r>
            <a:endParaRPr lang="en-US" sz="1600" dirty="0" smtClean="0"/>
          </a:p>
          <a:p>
            <a:r>
              <a:rPr lang="en-US" sz="1600" dirty="0" smtClean="0"/>
              <a:t>Understand </a:t>
            </a:r>
            <a:r>
              <a:rPr lang="en-US" sz="1600" dirty="0"/>
              <a:t>your customers / beneficiaries gains, pains and jobs!</a:t>
            </a:r>
            <a:r>
              <a:rPr lang="en-US" sz="1600" dirty="0"/>
              <a:t> </a:t>
            </a:r>
            <a:br>
              <a:rPr lang="en-US" sz="1600" dirty="0"/>
            </a:br>
            <a:endParaRPr lang="en-US" sz="1600" dirty="0"/>
          </a:p>
        </p:txBody>
      </p:sp>
      <p:sp>
        <p:nvSpPr>
          <p:cNvPr id="5" name="Foliennummernplatzhalter 4"/>
          <p:cNvSpPr>
            <a:spLocks noGrp="1"/>
          </p:cNvSpPr>
          <p:nvPr>
            <p:ph type="sldNum" sz="quarter" idx="12"/>
          </p:nvPr>
        </p:nvSpPr>
        <p:spPr/>
        <p:txBody>
          <a:bodyPr/>
          <a:lstStyle/>
          <a:p>
            <a:fld id="{3AABB519-2A53-4899-A7A5-AE02E6477770}" type="slidenum">
              <a:rPr lang="de-DE" smtClean="0"/>
              <a:t>8</a:t>
            </a:fld>
            <a:endParaRPr lang="de-DE"/>
          </a:p>
        </p:txBody>
      </p:sp>
      <p:sp>
        <p:nvSpPr>
          <p:cNvPr id="19" name="Textfeld 18"/>
          <p:cNvSpPr txBox="1"/>
          <p:nvPr/>
        </p:nvSpPr>
        <p:spPr>
          <a:xfrm>
            <a:off x="251520" y="6331287"/>
            <a:ext cx="5905848" cy="369332"/>
          </a:xfrm>
          <a:prstGeom prst="rect">
            <a:avLst/>
          </a:prstGeom>
          <a:noFill/>
        </p:spPr>
        <p:txBody>
          <a:bodyPr wrap="none" rtlCol="0">
            <a:spAutoFit/>
          </a:bodyPr>
          <a:lstStyle/>
          <a:p>
            <a:r>
              <a:rPr lang="en-US" dirty="0" smtClean="0"/>
              <a:t>Tutorial: </a:t>
            </a:r>
            <a:r>
              <a:rPr lang="en-US" dirty="0"/>
              <a:t>https://www.youtube.com/watch?v=ReM1uqmVfP0</a:t>
            </a:r>
            <a:endParaRPr lang="en-US" dirty="0" smtClean="0"/>
          </a:p>
        </p:txBody>
      </p:sp>
      <p:pic>
        <p:nvPicPr>
          <p:cNvPr id="6" name="Grafik 5"/>
          <p:cNvPicPr>
            <a:picLocks noChangeAspect="1"/>
          </p:cNvPicPr>
          <p:nvPr/>
        </p:nvPicPr>
        <p:blipFill>
          <a:blip r:embed="rId4"/>
          <a:stretch>
            <a:fillRect/>
          </a:stretch>
        </p:blipFill>
        <p:spPr>
          <a:xfrm>
            <a:off x="0" y="1268636"/>
            <a:ext cx="8861160" cy="4806508"/>
          </a:xfrm>
          <a:prstGeom prst="rect">
            <a:avLst/>
          </a:prstGeom>
        </p:spPr>
      </p:pic>
    </p:spTree>
    <p:custDataLst>
      <p:tags r:id="rId1"/>
    </p:custDataLst>
    <p:extLst>
      <p:ext uri="{BB962C8B-B14F-4D97-AF65-F5344CB8AC3E}">
        <p14:creationId xmlns:p14="http://schemas.microsoft.com/office/powerpoint/2010/main" val="1604320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smtClean="0">
                <a:latin typeface="Arial" charset="0"/>
              </a:rPr>
              <a:t>Customers</a:t>
            </a:r>
            <a:r>
              <a:rPr lang="de-DE" dirty="0" smtClean="0">
                <a:latin typeface="Arial" panose="020B0604020202020204" pitchFamily="34" charset="0"/>
                <a:cs typeface="Arial" panose="020B0604020202020204" pitchFamily="34" charset="0"/>
              </a:rPr>
              <a:t> &amp; </a:t>
            </a:r>
            <a:r>
              <a:rPr lang="de-DE" dirty="0" smtClean="0">
                <a:latin typeface="Arial" charset="0"/>
              </a:rPr>
              <a:t>Beneficiaries </a:t>
            </a:r>
            <a:r>
              <a:rPr lang="de-DE" dirty="0" smtClean="0"/>
              <a:t>(2 </a:t>
            </a:r>
            <a:r>
              <a:rPr lang="de-DE" dirty="0" err="1" smtClean="0"/>
              <a:t>slides</a:t>
            </a:r>
            <a:r>
              <a:rPr lang="de-DE" dirty="0" smtClean="0"/>
              <a:t>,</a:t>
            </a:r>
            <a:r>
              <a:rPr lang="de-DE" dirty="0" smtClean="0"/>
              <a:t> </a:t>
            </a:r>
            <a:r>
              <a:rPr lang="de-DE" dirty="0" err="1" smtClean="0"/>
              <a:t>one</a:t>
            </a:r>
            <a:r>
              <a:rPr lang="de-DE" dirty="0" smtClean="0"/>
              <a:t> </a:t>
            </a:r>
            <a:r>
              <a:rPr lang="de-DE" dirty="0" err="1" smtClean="0"/>
              <a:t>for</a:t>
            </a:r>
            <a:r>
              <a:rPr lang="de-DE" dirty="0" smtClean="0"/>
              <a:t> </a:t>
            </a:r>
            <a:r>
              <a:rPr lang="de-DE" dirty="0" err="1" smtClean="0"/>
              <a:t>each</a:t>
            </a:r>
            <a:r>
              <a:rPr lang="de-DE" dirty="0" smtClean="0"/>
              <a:t> </a:t>
            </a:r>
            <a:r>
              <a:rPr lang="de-DE" dirty="0" err="1" smtClean="0"/>
              <a:t>persona</a:t>
            </a:r>
            <a:r>
              <a:rPr lang="de-DE" dirty="0" smtClean="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smtClean="0"/>
              <a:t>Develop</a:t>
            </a:r>
            <a:r>
              <a:rPr lang="de-DE" dirty="0"/>
              <a:t> </a:t>
            </a:r>
            <a:r>
              <a:rPr lang="de-DE" dirty="0" smtClean="0"/>
              <a:t>a </a:t>
            </a:r>
            <a:r>
              <a:rPr lang="de-DE" dirty="0" err="1" smtClean="0"/>
              <a:t>persona</a:t>
            </a:r>
            <a:r>
              <a:rPr lang="de-DE" dirty="0" smtClean="0"/>
              <a:t> </a:t>
            </a:r>
            <a:r>
              <a:rPr lang="de-DE" dirty="0" err="1"/>
              <a:t>for</a:t>
            </a:r>
            <a:r>
              <a:rPr lang="de-DE" dirty="0"/>
              <a:t> </a:t>
            </a:r>
            <a:r>
              <a:rPr lang="de-DE" dirty="0" smtClean="0"/>
              <a:t>a </a:t>
            </a:r>
            <a:r>
              <a:rPr lang="de-DE" dirty="0" err="1" smtClean="0"/>
              <a:t>typical</a:t>
            </a:r>
            <a:r>
              <a:rPr lang="de-DE" dirty="0" smtClean="0"/>
              <a:t> </a:t>
            </a:r>
            <a:r>
              <a:rPr lang="de-DE" dirty="0" err="1" smtClean="0"/>
              <a:t>customer</a:t>
            </a:r>
            <a:r>
              <a:rPr lang="de-DE" dirty="0" smtClean="0"/>
              <a:t> </a:t>
            </a:r>
            <a:r>
              <a:rPr lang="de-DE" u="sng" dirty="0" err="1" smtClean="0"/>
              <a:t>and</a:t>
            </a:r>
            <a:r>
              <a:rPr lang="de-DE" dirty="0" smtClean="0"/>
              <a:t> a </a:t>
            </a:r>
            <a:r>
              <a:rPr lang="de-DE" dirty="0" err="1" smtClean="0"/>
              <a:t>typical</a:t>
            </a:r>
            <a:r>
              <a:rPr lang="de-DE" dirty="0" smtClean="0"/>
              <a:t> </a:t>
            </a:r>
            <a:r>
              <a:rPr lang="de-DE" dirty="0" err="1" smtClean="0"/>
              <a:t>beneficiary</a:t>
            </a:r>
            <a:r>
              <a:rPr lang="de-DE" dirty="0" smtClean="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9</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smtClean="0"/>
              <a:t>This </a:t>
            </a:r>
            <a:r>
              <a:rPr lang="de-DE" dirty="0" err="1" smtClean="0"/>
              <a:t>persona</a:t>
            </a:r>
            <a:r>
              <a:rPr lang="de-DE" dirty="0" smtClean="0"/>
              <a:t> </a:t>
            </a:r>
            <a:r>
              <a:rPr lang="de-DE" dirty="0" err="1" smtClean="0"/>
              <a:t>canvas</a:t>
            </a:r>
            <a:r>
              <a:rPr lang="de-DE" dirty="0" smtClean="0"/>
              <a:t> </a:t>
            </a:r>
            <a:r>
              <a:rPr lang="de-DE" dirty="0" err="1" smtClean="0"/>
              <a:t>is</a:t>
            </a:r>
            <a:r>
              <a:rPr lang="de-DE" dirty="0" smtClean="0"/>
              <a:t> just an </a:t>
            </a:r>
            <a:r>
              <a:rPr lang="de-DE" dirty="0" err="1" smtClean="0"/>
              <a:t>example</a:t>
            </a:r>
            <a:endParaRPr lang="de-DE" dirty="0" smtClean="0"/>
          </a:p>
          <a:p>
            <a:r>
              <a:rPr lang="en-US" dirty="0"/>
              <a:t>You are also welcome to use </a:t>
            </a:r>
            <a:r>
              <a:rPr lang="en-US" dirty="0" smtClean="0"/>
              <a:t>another one.</a:t>
            </a:r>
            <a:endParaRPr lang="en-US" dirty="0"/>
          </a:p>
        </p:txBody>
      </p:sp>
    </p:spTree>
    <p:extLst>
      <p:ext uri="{BB962C8B-B14F-4D97-AF65-F5344CB8AC3E}">
        <p14:creationId xmlns:p14="http://schemas.microsoft.com/office/powerpoint/2010/main" val="93297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1566</Words>
  <Application>Microsoft Office PowerPoint</Application>
  <PresentationFormat>Bildschirmpräsentation (4:3)</PresentationFormat>
  <Paragraphs>170</Paragraphs>
  <Slides>20</Slides>
  <Notes>18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20</vt:i4>
      </vt:variant>
    </vt:vector>
  </HeadingPairs>
  <TitlesOfParts>
    <vt:vector size="23" baseType="lpstr">
      <vt:lpstr>Arial</vt:lpstr>
      <vt:lpstr>Calibri</vt:lpstr>
      <vt:lpstr>Larissa</vt:lpstr>
      <vt:lpstr>TELOS Landscape Economy Seminar Assignment 3 Landscape System Modeling</vt:lpstr>
      <vt:lpstr>PowerPoint-Präsentation</vt:lpstr>
      <vt:lpstr>Start from the local landscape sustainability challenge  you want to address (max. 2 slides)</vt:lpstr>
      <vt:lpstr>Your vision (one slide)</vt:lpstr>
      <vt:lpstr>Your idea (one slide)</vt:lpstr>
      <vt:lpstr>In the following, you will explain your idea step by step, using the main elements of the social business model canvas  Complete the business model canvas (next slide), but do not focus on the canvas per se in the presentation. You can explain it step by step with the slides that follow.  You find the model also with explanatory notes and a good practice case at the end of this template.  The theory behind has been explained in class, here is the recording: https://ilias.hfwu.de/goto.php?target=cat_40967&amp;client_id=hfwu </vt:lpstr>
      <vt:lpstr>PowerPoint-Präsentation</vt:lpstr>
      <vt:lpstr>Value Proposition (one slide)</vt:lpstr>
      <vt:lpstr>Customers &amp; Beneficiaries (2 slides, one for each persona) </vt:lpstr>
      <vt:lpstr>Key-products and -services (1 slide) </vt:lpstr>
      <vt:lpstr>Channels (1 slide) </vt:lpstr>
      <vt:lpstr>Key Processes (1 slide) </vt:lpstr>
      <vt:lpstr>Key Resources (1 slide) </vt:lpstr>
      <vt:lpstr>Key Partners (1 slide) </vt:lpstr>
      <vt:lpstr>KPI: Key Performance Indicators (1 slide) </vt:lpstr>
      <vt:lpstr>Social and/or Environmental Impact (1 slide)</vt:lpstr>
      <vt:lpstr>First step (1 slide)</vt:lpstr>
      <vt:lpstr>PowerPoint-Präsentation</vt:lpstr>
      <vt:lpstr>PowerPoint-Präsentation</vt:lpstr>
      <vt:lpstr>PowerPoint-Präsentation</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69</cp:revision>
  <cp:lastPrinted>2020-04-17T11:49:32Z</cp:lastPrinted>
  <dcterms:created xsi:type="dcterms:W3CDTF">2015-11-26T11:09:04Z</dcterms:created>
  <dcterms:modified xsi:type="dcterms:W3CDTF">2023-01-11T14:07:56Z</dcterms:modified>
</cp:coreProperties>
</file>