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62" r:id="rId3"/>
    <p:sldId id="276" r:id="rId4"/>
    <p:sldId id="277" r:id="rId5"/>
    <p:sldId id="278" r:id="rId6"/>
    <p:sldId id="279" r:id="rId7"/>
    <p:sldId id="263" r:id="rId8"/>
    <p:sldId id="264" r:id="rId9"/>
    <p:sldId id="265" r:id="rId10"/>
    <p:sldId id="266" r:id="rId11"/>
    <p:sldId id="267" r:id="rId12"/>
    <p:sldId id="268" r:id="rId13"/>
    <p:sldId id="269" r:id="rId14"/>
    <p:sldId id="270" r:id="rId15"/>
    <p:sldId id="272" r:id="rId16"/>
    <p:sldId id="274" r:id="rId17"/>
    <p:sldId id="280" r:id="rId18"/>
    <p:sldId id="281" r:id="rId19"/>
    <p:sldId id="273" r:id="rId20"/>
    <p:sldId id="275" r:id="rId21"/>
  </p:sldIdLst>
  <p:sldSz cx="9144000" cy="6858000" type="screen4x3"/>
  <p:notesSz cx="7099300"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6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52" autoAdjust="0"/>
    <p:restoredTop sz="96393" autoAdjust="0"/>
  </p:normalViewPr>
  <p:slideViewPr>
    <p:cSldViewPr>
      <p:cViewPr varScale="1">
        <p:scale>
          <a:sx n="83" d="100"/>
          <a:sy n="83" d="100"/>
        </p:scale>
        <p:origin x="1733" y="82"/>
      </p:cViewPr>
      <p:guideLst>
        <p:guide orient="horz" pos="4065"/>
        <p:guide pos="2880"/>
      </p:guideLst>
    </p:cSldViewPr>
  </p:slideViewPr>
  <p:notesTextViewPr>
    <p:cViewPr>
      <p:scale>
        <a:sx n="1" d="1"/>
        <a:sy n="1" d="1"/>
      </p:scale>
      <p:origin x="0" y="0"/>
    </p:cViewPr>
  </p:notesTextViewPr>
  <p:sorterViewPr>
    <p:cViewPr varScale="1">
      <p:scale>
        <a:sx n="100" d="100"/>
        <a:sy n="100" d="100"/>
      </p:scale>
      <p:origin x="0" y="-36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US"/>
          </a:p>
        </p:txBody>
      </p:sp>
      <p:sp>
        <p:nvSpPr>
          <p:cNvPr id="3" name="Datumsplatzhalt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EFC702C1-6EE1-4B0B-A5A0-523B6519EBFD}" type="datetimeFigureOut">
              <a:rPr lang="en-US" smtClean="0"/>
              <a:t>1/11/2023</a:t>
            </a:fld>
            <a:endParaRPr lang="en-US"/>
          </a:p>
        </p:txBody>
      </p:sp>
      <p:sp>
        <p:nvSpPr>
          <p:cNvPr id="4" name="Folienbildplatzhalt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US"/>
          </a:p>
        </p:txBody>
      </p:sp>
      <p:sp>
        <p:nvSpPr>
          <p:cNvPr id="5" name="Notizenplatzhalt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Fußzeilenplatzhalt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US"/>
          </a:p>
        </p:txBody>
      </p:sp>
      <p:sp>
        <p:nvSpPr>
          <p:cNvPr id="7" name="Foliennummernplatzhalt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A50303B1-BD6D-44C4-A642-6C4FC5D40696}" type="slidenum">
              <a:rPr lang="en-US" smtClean="0"/>
              <a:t>‹Nr.›</a:t>
            </a:fld>
            <a:endParaRPr lang="en-US"/>
          </a:p>
        </p:txBody>
      </p:sp>
    </p:spTree>
    <p:extLst>
      <p:ext uri="{BB962C8B-B14F-4D97-AF65-F5344CB8AC3E}">
        <p14:creationId xmlns:p14="http://schemas.microsoft.com/office/powerpoint/2010/main" val="224673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smtClean="0"/>
          </a:p>
        </p:txBody>
      </p:sp>
      <p:sp>
        <p:nvSpPr>
          <p:cNvPr id="4" name="Foliennummernplatzhalter 3"/>
          <p:cNvSpPr>
            <a:spLocks noGrp="1"/>
          </p:cNvSpPr>
          <p:nvPr>
            <p:ph type="sldNum" sz="quarter" idx="10"/>
          </p:nvPr>
        </p:nvSpPr>
        <p:spPr/>
        <p:txBody>
          <a:bodyPr/>
          <a:lstStyle/>
          <a:p>
            <a:fld id="{A50303B1-BD6D-44C4-A642-6C4FC5D40696}" type="slidenum">
              <a:rPr lang="en-US" smtClean="0"/>
              <a:t>1</a:t>
            </a:fld>
            <a:endParaRPr lang="en-US"/>
          </a:p>
        </p:txBody>
      </p:sp>
    </p:spTree>
    <p:extLst>
      <p:ext uri="{BB962C8B-B14F-4D97-AF65-F5344CB8AC3E}">
        <p14:creationId xmlns:p14="http://schemas.microsoft.com/office/powerpoint/2010/main" val="10495022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10</a:t>
            </a:fld>
            <a:endParaRPr lang="en-US"/>
          </a:p>
        </p:txBody>
      </p:sp>
    </p:spTree>
    <p:extLst>
      <p:ext uri="{BB962C8B-B14F-4D97-AF65-F5344CB8AC3E}">
        <p14:creationId xmlns:p14="http://schemas.microsoft.com/office/powerpoint/2010/main" val="11985984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11</a:t>
            </a:fld>
            <a:endParaRPr lang="en-US"/>
          </a:p>
        </p:txBody>
      </p:sp>
    </p:spTree>
    <p:extLst>
      <p:ext uri="{BB962C8B-B14F-4D97-AF65-F5344CB8AC3E}">
        <p14:creationId xmlns:p14="http://schemas.microsoft.com/office/powerpoint/2010/main" val="5348094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smtClean="0"/>
          </a:p>
        </p:txBody>
      </p:sp>
      <p:sp>
        <p:nvSpPr>
          <p:cNvPr id="4" name="Foliennummernplatzhalter 3"/>
          <p:cNvSpPr>
            <a:spLocks noGrp="1"/>
          </p:cNvSpPr>
          <p:nvPr>
            <p:ph type="sldNum" sz="quarter" idx="10"/>
          </p:nvPr>
        </p:nvSpPr>
        <p:spPr/>
        <p:txBody>
          <a:bodyPr/>
          <a:lstStyle/>
          <a:p>
            <a:fld id="{A50303B1-BD6D-44C4-A642-6C4FC5D40696}" type="slidenum">
              <a:rPr lang="en-US" smtClean="0"/>
              <a:t>12</a:t>
            </a:fld>
            <a:endParaRPr lang="en-US"/>
          </a:p>
        </p:txBody>
      </p:sp>
    </p:spTree>
    <p:extLst>
      <p:ext uri="{BB962C8B-B14F-4D97-AF65-F5344CB8AC3E}">
        <p14:creationId xmlns:p14="http://schemas.microsoft.com/office/powerpoint/2010/main" val="21649235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13</a:t>
            </a:fld>
            <a:endParaRPr lang="en-US"/>
          </a:p>
        </p:txBody>
      </p:sp>
    </p:spTree>
    <p:extLst>
      <p:ext uri="{BB962C8B-B14F-4D97-AF65-F5344CB8AC3E}">
        <p14:creationId xmlns:p14="http://schemas.microsoft.com/office/powerpoint/2010/main" val="41635948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14</a:t>
            </a:fld>
            <a:endParaRPr lang="en-US"/>
          </a:p>
        </p:txBody>
      </p:sp>
    </p:spTree>
    <p:extLst>
      <p:ext uri="{BB962C8B-B14F-4D97-AF65-F5344CB8AC3E}">
        <p14:creationId xmlns:p14="http://schemas.microsoft.com/office/powerpoint/2010/main" val="10245336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15</a:t>
            </a:fld>
            <a:endParaRPr lang="en-US"/>
          </a:p>
        </p:txBody>
      </p:sp>
    </p:spTree>
    <p:extLst>
      <p:ext uri="{BB962C8B-B14F-4D97-AF65-F5344CB8AC3E}">
        <p14:creationId xmlns:p14="http://schemas.microsoft.com/office/powerpoint/2010/main" val="14570908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16</a:t>
            </a:fld>
            <a:endParaRPr lang="en-US"/>
          </a:p>
        </p:txBody>
      </p:sp>
    </p:spTree>
    <p:extLst>
      <p:ext uri="{BB962C8B-B14F-4D97-AF65-F5344CB8AC3E}">
        <p14:creationId xmlns:p14="http://schemas.microsoft.com/office/powerpoint/2010/main" val="16706545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17</a:t>
            </a:fld>
            <a:endParaRPr lang="en-US"/>
          </a:p>
        </p:txBody>
      </p:sp>
    </p:spTree>
    <p:extLst>
      <p:ext uri="{BB962C8B-B14F-4D97-AF65-F5344CB8AC3E}">
        <p14:creationId xmlns:p14="http://schemas.microsoft.com/office/powerpoint/2010/main" val="12013710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smtClean="0"/>
          </a:p>
        </p:txBody>
      </p:sp>
      <p:sp>
        <p:nvSpPr>
          <p:cNvPr id="4" name="Foliennummernplatzhalter 3"/>
          <p:cNvSpPr>
            <a:spLocks noGrp="1"/>
          </p:cNvSpPr>
          <p:nvPr>
            <p:ph type="sldNum" sz="quarter" idx="10"/>
          </p:nvPr>
        </p:nvSpPr>
        <p:spPr/>
        <p:txBody>
          <a:bodyPr/>
          <a:lstStyle/>
          <a:p>
            <a:fld id="{A50303B1-BD6D-44C4-A642-6C4FC5D40696}" type="slidenum">
              <a:rPr lang="en-US" smtClean="0"/>
              <a:t>19</a:t>
            </a:fld>
            <a:endParaRPr lang="en-US"/>
          </a:p>
        </p:txBody>
      </p:sp>
    </p:spTree>
    <p:extLst>
      <p:ext uri="{BB962C8B-B14F-4D97-AF65-F5344CB8AC3E}">
        <p14:creationId xmlns:p14="http://schemas.microsoft.com/office/powerpoint/2010/main" val="2979742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baseline="0" dirty="0" smtClean="0"/>
          </a:p>
        </p:txBody>
      </p:sp>
      <p:sp>
        <p:nvSpPr>
          <p:cNvPr id="4" name="Foliennummernplatzhalter 3"/>
          <p:cNvSpPr>
            <a:spLocks noGrp="1"/>
          </p:cNvSpPr>
          <p:nvPr>
            <p:ph type="sldNum" sz="quarter" idx="10"/>
          </p:nvPr>
        </p:nvSpPr>
        <p:spPr/>
        <p:txBody>
          <a:bodyPr/>
          <a:lstStyle/>
          <a:p>
            <a:fld id="{A50303B1-BD6D-44C4-A642-6C4FC5D40696}" type="slidenum">
              <a:rPr lang="en-US" smtClean="0"/>
              <a:t>2</a:t>
            </a:fld>
            <a:endParaRPr lang="en-US"/>
          </a:p>
        </p:txBody>
      </p:sp>
    </p:spTree>
    <p:extLst>
      <p:ext uri="{BB962C8B-B14F-4D97-AF65-F5344CB8AC3E}">
        <p14:creationId xmlns:p14="http://schemas.microsoft.com/office/powerpoint/2010/main" val="249873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3</a:t>
            </a:fld>
            <a:endParaRPr lang="en-US"/>
          </a:p>
        </p:txBody>
      </p:sp>
    </p:spTree>
    <p:extLst>
      <p:ext uri="{BB962C8B-B14F-4D97-AF65-F5344CB8AC3E}">
        <p14:creationId xmlns:p14="http://schemas.microsoft.com/office/powerpoint/2010/main" val="2675493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4</a:t>
            </a:fld>
            <a:endParaRPr lang="en-US"/>
          </a:p>
        </p:txBody>
      </p:sp>
    </p:spTree>
    <p:extLst>
      <p:ext uri="{BB962C8B-B14F-4D97-AF65-F5344CB8AC3E}">
        <p14:creationId xmlns:p14="http://schemas.microsoft.com/office/powerpoint/2010/main" val="518532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5</a:t>
            </a:fld>
            <a:endParaRPr lang="en-US"/>
          </a:p>
        </p:txBody>
      </p:sp>
    </p:spTree>
    <p:extLst>
      <p:ext uri="{BB962C8B-B14F-4D97-AF65-F5344CB8AC3E}">
        <p14:creationId xmlns:p14="http://schemas.microsoft.com/office/powerpoint/2010/main" val="1460578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6</a:t>
            </a:fld>
            <a:endParaRPr lang="en-US"/>
          </a:p>
        </p:txBody>
      </p:sp>
    </p:spTree>
    <p:extLst>
      <p:ext uri="{BB962C8B-B14F-4D97-AF65-F5344CB8AC3E}">
        <p14:creationId xmlns:p14="http://schemas.microsoft.com/office/powerpoint/2010/main" val="22863166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7</a:t>
            </a:fld>
            <a:endParaRPr lang="en-US"/>
          </a:p>
        </p:txBody>
      </p:sp>
    </p:spTree>
    <p:extLst>
      <p:ext uri="{BB962C8B-B14F-4D97-AF65-F5344CB8AC3E}">
        <p14:creationId xmlns:p14="http://schemas.microsoft.com/office/powerpoint/2010/main" val="993378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8</a:t>
            </a:fld>
            <a:endParaRPr lang="en-US"/>
          </a:p>
        </p:txBody>
      </p:sp>
    </p:spTree>
    <p:extLst>
      <p:ext uri="{BB962C8B-B14F-4D97-AF65-F5344CB8AC3E}">
        <p14:creationId xmlns:p14="http://schemas.microsoft.com/office/powerpoint/2010/main" val="38656578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9</a:t>
            </a:fld>
            <a:endParaRPr lang="en-US"/>
          </a:p>
        </p:txBody>
      </p:sp>
    </p:spTree>
    <p:extLst>
      <p:ext uri="{BB962C8B-B14F-4D97-AF65-F5344CB8AC3E}">
        <p14:creationId xmlns:p14="http://schemas.microsoft.com/office/powerpoint/2010/main" val="2251904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D8208816-B6FD-4FED-8DE2-3CC45E2F8C97}" type="datetime1">
              <a:rPr lang="de-DE" smtClean="0"/>
              <a:t>11.01.2023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305244459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DA145E2-6DF1-4989-9207-C5186D4596FF}" type="datetime1">
              <a:rPr lang="de-DE" smtClean="0"/>
              <a:t>11.01.2023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020953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DAE091B-E576-46FA-926F-7CCC33AEB0DB}" type="datetime1">
              <a:rPr lang="de-DE" smtClean="0"/>
              <a:t>11.01.2023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7337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a:bodyPr>
          <a:lstStyle>
            <a:lvl1pPr algn="l">
              <a:defRPr sz="2400" b="1">
                <a:solidFill>
                  <a:schemeClr val="tx1"/>
                </a:solidFill>
              </a:defRPr>
            </a:lvl1pPr>
          </a:lstStyle>
          <a:p>
            <a:r>
              <a:rPr lang="de-DE"/>
              <a:t>Titelmasterformat durch Klicken bearbeiten</a:t>
            </a:r>
          </a:p>
        </p:txBody>
      </p:sp>
      <p:sp>
        <p:nvSpPr>
          <p:cNvPr id="3" name="Inhaltsplatzhalter 2"/>
          <p:cNvSpPr>
            <a:spLocks noGrp="1"/>
          </p:cNvSpPr>
          <p:nvPr>
            <p:ph idx="1"/>
          </p:nvPr>
        </p:nvSpPr>
        <p:spPr>
          <a:xfrm>
            <a:off x="457200" y="836712"/>
            <a:ext cx="8229600" cy="5289451"/>
          </a:xfrm>
        </p:spPr>
        <p:txBody>
          <a:bodyPr>
            <a:normAutofit/>
          </a:bodyPr>
          <a:lstStyle>
            <a:lvl1pPr>
              <a:defRPr sz="1800"/>
            </a:lvl1pPr>
            <a:lvl2pPr>
              <a:defRPr sz="1600"/>
            </a:lvl2pPr>
            <a:lvl3pPr>
              <a:defRPr sz="1600"/>
            </a:lvl3pPr>
            <a:lvl4pPr>
              <a:defRPr sz="1600"/>
            </a:lvl4pPr>
            <a:lvl5pP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p>
            <a:fld id="{63526D70-AB24-48A2-A990-4B5453AE33CE}" type="datetime1">
              <a:rPr lang="de-DE" smtClean="0"/>
              <a:t>11.01.2023</a:t>
            </a:fld>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40917251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DA84340F-BDF8-4634-9C52-C89739986B47}" type="datetime1">
              <a:rPr lang="de-DE" smtClean="0"/>
              <a:t>11.01.2023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737083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4B8C947A-3852-46F1-8532-1E066E7ABDA2}" type="datetime1">
              <a:rPr lang="de-DE" smtClean="0"/>
              <a:t>11.01.2023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602034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2217C941-8C32-4B40-B9D4-6CEC5E334595}" type="datetime1">
              <a:rPr lang="de-DE" smtClean="0"/>
              <a:t>11.01.2023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767346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1505307D-A95A-4540-BE07-5D0D0FECDE8A}" type="datetime1">
              <a:rPr lang="de-DE" smtClean="0"/>
              <a:t>11.01.2023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807203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0611190-CD9B-4BD2-8051-25753B874824}" type="datetime1">
              <a:rPr lang="de-DE" smtClean="0"/>
              <a:t>11.01.2023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853000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F66AD9A2-C534-4F88-AB64-BCABF89FB6B9}" type="datetime1">
              <a:rPr lang="de-DE" smtClean="0"/>
              <a:t>11.01.2023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1014221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BD65DC55-68DF-4407-B8B3-A017CD86076D}" type="datetime1">
              <a:rPr lang="de-DE" smtClean="0"/>
              <a:t>11.01.2023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3179223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B1B0AD-96FB-4952-9D35-319F938179B7}" type="datetime1">
              <a:rPr lang="de-DE" smtClean="0"/>
              <a:t>11.01.2023</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ABB519-2A53-4899-A7A5-AE02E6477770}" type="slidenum">
              <a:rPr lang="de-DE" smtClean="0"/>
              <a:t>‹Nr.›</a:t>
            </a:fld>
            <a:endParaRPr lang="de-DE"/>
          </a:p>
        </p:txBody>
      </p:sp>
    </p:spTree>
    <p:extLst>
      <p:ext uri="{BB962C8B-B14F-4D97-AF65-F5344CB8AC3E}">
        <p14:creationId xmlns:p14="http://schemas.microsoft.com/office/powerpoint/2010/main" val="3680978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ilias.hfwu.de/goto.php?target=cat_40967&amp;client_id=hfw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39552" y="476672"/>
            <a:ext cx="8352928" cy="1800200"/>
          </a:xfrm>
        </p:spPr>
        <p:txBody>
          <a:bodyPr>
            <a:normAutofit/>
          </a:bodyPr>
          <a:lstStyle/>
          <a:p>
            <a:r>
              <a:rPr lang="de-DE" sz="3200" dirty="0" smtClean="0"/>
              <a:t>TELOS </a:t>
            </a:r>
            <a:r>
              <a:rPr lang="de-DE" sz="3200" dirty="0" err="1" smtClean="0"/>
              <a:t>Landscape</a:t>
            </a:r>
            <a:r>
              <a:rPr lang="de-DE" sz="3200" dirty="0" smtClean="0"/>
              <a:t> Economy Seminar</a:t>
            </a:r>
            <a:r>
              <a:rPr lang="de-DE" sz="3200" dirty="0"/>
              <a:t/>
            </a:r>
            <a:br>
              <a:rPr lang="de-DE" sz="3200" dirty="0"/>
            </a:br>
            <a:r>
              <a:rPr lang="de-DE" sz="3200" b="1" dirty="0" err="1" smtClean="0"/>
              <a:t>Assignment</a:t>
            </a:r>
            <a:r>
              <a:rPr lang="de-DE" sz="3200" b="1" dirty="0" smtClean="0"/>
              <a:t> </a:t>
            </a:r>
            <a:r>
              <a:rPr lang="de-DE" sz="3200" b="1" dirty="0" smtClean="0"/>
              <a:t>3</a:t>
            </a:r>
            <a:r>
              <a:rPr lang="de-DE" sz="3200" dirty="0" smtClean="0"/>
              <a:t/>
            </a:r>
            <a:br>
              <a:rPr lang="de-DE" sz="3200" dirty="0" smtClean="0"/>
            </a:br>
            <a:r>
              <a:rPr lang="de-DE" sz="3200" dirty="0" err="1" smtClean="0"/>
              <a:t>Landscape</a:t>
            </a:r>
            <a:r>
              <a:rPr lang="de-DE" sz="3200" dirty="0" smtClean="0"/>
              <a:t> System Modeling</a:t>
            </a:r>
            <a:endParaRPr lang="de-DE" sz="3200" dirty="0"/>
          </a:p>
        </p:txBody>
      </p:sp>
      <p:sp>
        <p:nvSpPr>
          <p:cNvPr id="3" name="Untertitel 2"/>
          <p:cNvSpPr>
            <a:spLocks noGrp="1"/>
          </p:cNvSpPr>
          <p:nvPr>
            <p:ph type="subTitle" idx="1"/>
          </p:nvPr>
        </p:nvSpPr>
        <p:spPr>
          <a:xfrm>
            <a:off x="1259632" y="2564904"/>
            <a:ext cx="6400800" cy="576064"/>
          </a:xfrm>
        </p:spPr>
        <p:txBody>
          <a:bodyPr>
            <a:normAutofit lnSpcReduction="10000"/>
          </a:bodyPr>
          <a:lstStyle/>
          <a:p>
            <a:r>
              <a:rPr lang="de-DE" dirty="0" err="1" smtClean="0"/>
              <a:t>Presentation</a:t>
            </a:r>
            <a:r>
              <a:rPr lang="de-DE" dirty="0" smtClean="0"/>
              <a:t> / </a:t>
            </a:r>
            <a:r>
              <a:rPr lang="de-DE" dirty="0" err="1" smtClean="0"/>
              <a:t>reporting</a:t>
            </a:r>
            <a:r>
              <a:rPr lang="de-DE" dirty="0" smtClean="0"/>
              <a:t> </a:t>
            </a:r>
            <a:r>
              <a:rPr lang="de-DE" dirty="0" err="1" smtClean="0"/>
              <a:t>template</a:t>
            </a:r>
            <a:endParaRPr lang="de-DE" dirty="0"/>
          </a:p>
        </p:txBody>
      </p:sp>
      <p:sp>
        <p:nvSpPr>
          <p:cNvPr id="4" name="Foliennummernplatzhalter 3"/>
          <p:cNvSpPr>
            <a:spLocks noGrp="1"/>
          </p:cNvSpPr>
          <p:nvPr>
            <p:ph type="sldNum" sz="quarter" idx="12"/>
          </p:nvPr>
        </p:nvSpPr>
        <p:spPr/>
        <p:txBody>
          <a:bodyPr/>
          <a:lstStyle/>
          <a:p>
            <a:fld id="{3AABB519-2A53-4899-A7A5-AE02E6477770}" type="slidenum">
              <a:rPr lang="de-DE" smtClean="0"/>
              <a:t>1</a:t>
            </a:fld>
            <a:endParaRPr lang="de-DE"/>
          </a:p>
        </p:txBody>
      </p:sp>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7664" y="3429000"/>
            <a:ext cx="5976664" cy="1690263"/>
          </a:xfrm>
          <a:prstGeom prst="rect">
            <a:avLst/>
          </a:prstGeom>
        </p:spPr>
      </p:pic>
    </p:spTree>
    <p:extLst>
      <p:ext uri="{BB962C8B-B14F-4D97-AF65-F5344CB8AC3E}">
        <p14:creationId xmlns:p14="http://schemas.microsoft.com/office/powerpoint/2010/main" val="17681268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smtClean="0">
                <a:latin typeface="Arial" charset="0"/>
              </a:rPr>
              <a:t>Key-</a:t>
            </a:r>
            <a:r>
              <a:rPr lang="de-DE" dirty="0" err="1" smtClean="0">
                <a:latin typeface="Arial" charset="0"/>
              </a:rPr>
              <a:t>products</a:t>
            </a:r>
            <a:r>
              <a:rPr lang="de-DE" dirty="0" smtClean="0">
                <a:latin typeface="Arial" charset="0"/>
              </a:rPr>
              <a:t> </a:t>
            </a:r>
            <a:r>
              <a:rPr lang="de-DE" dirty="0" err="1" smtClean="0">
                <a:latin typeface="Arial" charset="0"/>
              </a:rPr>
              <a:t>and</a:t>
            </a:r>
            <a:r>
              <a:rPr lang="de-DE" dirty="0" smtClean="0">
                <a:latin typeface="Arial" charset="0"/>
              </a:rPr>
              <a:t> -services </a:t>
            </a:r>
            <a:r>
              <a:rPr lang="de-DE" dirty="0" smtClean="0"/>
              <a:t>(1 </a:t>
            </a:r>
            <a:r>
              <a:rPr lang="de-DE" dirty="0" err="1" smtClean="0"/>
              <a:t>slide</a:t>
            </a:r>
            <a:r>
              <a:rPr lang="de-DE" dirty="0" smtClean="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smtClean="0">
                <a:cs typeface="Arial" panose="020B0604020202020204" pitchFamily="34" charset="0"/>
              </a:rPr>
              <a:t>Explain</a:t>
            </a:r>
            <a:r>
              <a:rPr lang="de-DE" dirty="0" smtClean="0">
                <a:cs typeface="Arial" panose="020B0604020202020204" pitchFamily="34" charset="0"/>
              </a:rPr>
              <a:t> </a:t>
            </a:r>
            <a:r>
              <a:rPr lang="de-DE" dirty="0" err="1" smtClean="0">
                <a:cs typeface="Arial" panose="020B0604020202020204" pitchFamily="34" charset="0"/>
              </a:rPr>
              <a:t>the</a:t>
            </a:r>
            <a:r>
              <a:rPr lang="de-DE" dirty="0" smtClean="0">
                <a:cs typeface="Arial" panose="020B0604020202020204" pitchFamily="34" charset="0"/>
              </a:rPr>
              <a:t> </a:t>
            </a:r>
            <a:r>
              <a:rPr lang="de-DE" dirty="0" err="1" smtClean="0">
                <a:cs typeface="Arial" panose="020B0604020202020204" pitchFamily="34" charset="0"/>
              </a:rPr>
              <a:t>most</a:t>
            </a:r>
            <a:r>
              <a:rPr lang="de-DE" dirty="0" smtClean="0">
                <a:cs typeface="Arial" panose="020B0604020202020204" pitchFamily="34" charset="0"/>
              </a:rPr>
              <a:t> </a:t>
            </a:r>
            <a:r>
              <a:rPr lang="de-DE" dirty="0" err="1" smtClean="0">
                <a:cs typeface="Arial" panose="020B0604020202020204" pitchFamily="34" charset="0"/>
              </a:rPr>
              <a:t>important</a:t>
            </a:r>
            <a:r>
              <a:rPr lang="de-DE" dirty="0" smtClean="0">
                <a:cs typeface="Arial" panose="020B0604020202020204" pitchFamily="34" charset="0"/>
              </a:rPr>
              <a:t> </a:t>
            </a:r>
            <a:r>
              <a:rPr lang="de-DE" dirty="0" err="1" smtClean="0">
                <a:cs typeface="Arial" panose="020B0604020202020204" pitchFamily="34" charset="0"/>
              </a:rPr>
              <a:t>products</a:t>
            </a:r>
            <a:r>
              <a:rPr lang="de-DE" dirty="0" smtClean="0">
                <a:cs typeface="Arial" panose="020B0604020202020204" pitchFamily="34" charset="0"/>
              </a:rPr>
              <a:t> </a:t>
            </a:r>
            <a:r>
              <a:rPr lang="en-US" dirty="0" smtClean="0">
                <a:cs typeface="Arial" panose="020B0604020202020204" pitchFamily="34" charset="0"/>
              </a:rPr>
              <a:t>or services to inspire and </a:t>
            </a:r>
            <a:r>
              <a:rPr lang="en-US" dirty="0">
                <a:cs typeface="Arial" panose="020B0604020202020204" pitchFamily="34" charset="0"/>
              </a:rPr>
              <a:t>win/retain</a:t>
            </a:r>
            <a:r>
              <a:rPr lang="en-US" dirty="0" smtClean="0">
                <a:cs typeface="Arial" panose="020B0604020202020204" pitchFamily="34" charset="0"/>
              </a:rPr>
              <a:t> customers. What </a:t>
            </a:r>
            <a:r>
              <a:rPr lang="en-US" dirty="0">
                <a:cs typeface="Arial" panose="020B0604020202020204" pitchFamily="34" charset="0"/>
              </a:rPr>
              <a:t>is the particular </a:t>
            </a:r>
            <a:r>
              <a:rPr lang="en-US" dirty="0" smtClean="0">
                <a:cs typeface="Arial" panose="020B0604020202020204" pitchFamily="34" charset="0"/>
              </a:rPr>
              <a:t>benefit for your target group?</a:t>
            </a:r>
            <a:endParaRPr lang="en-US" dirty="0">
              <a:cs typeface="Arial" panose="020B0604020202020204" pitchFamily="34" charset="0"/>
            </a:endParaRPr>
          </a:p>
        </p:txBody>
      </p:sp>
      <p:sp>
        <p:nvSpPr>
          <p:cNvPr id="3" name="Foliennummernplatzhalter 2"/>
          <p:cNvSpPr>
            <a:spLocks noGrp="1"/>
          </p:cNvSpPr>
          <p:nvPr>
            <p:ph type="sldNum" sz="quarter" idx="12"/>
          </p:nvPr>
        </p:nvSpPr>
        <p:spPr/>
        <p:txBody>
          <a:bodyPr/>
          <a:lstStyle/>
          <a:p>
            <a:fld id="{3AABB519-2A53-4899-A7A5-AE02E6477770}" type="slidenum">
              <a:rPr lang="de-DE" smtClean="0"/>
              <a:t>10</a:t>
            </a:fld>
            <a:endParaRPr lang="de-DE"/>
          </a:p>
        </p:txBody>
      </p:sp>
    </p:spTree>
    <p:extLst>
      <p:ext uri="{BB962C8B-B14F-4D97-AF65-F5344CB8AC3E}">
        <p14:creationId xmlns:p14="http://schemas.microsoft.com/office/powerpoint/2010/main" val="376917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smtClean="0">
                <a:latin typeface="Arial" charset="0"/>
              </a:rPr>
              <a:t>Channels </a:t>
            </a:r>
            <a:r>
              <a:rPr lang="de-DE" dirty="0" smtClean="0"/>
              <a:t>(1 </a:t>
            </a:r>
            <a:r>
              <a:rPr lang="de-DE" dirty="0" err="1" smtClean="0"/>
              <a:t>slide</a:t>
            </a:r>
            <a:r>
              <a:rPr lang="de-DE" dirty="0" smtClean="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smtClean="0">
                <a:cs typeface="Arial" panose="020B0604020202020204" pitchFamily="34" charset="0"/>
              </a:rPr>
              <a:t>Which</a:t>
            </a:r>
            <a:r>
              <a:rPr lang="de-DE" dirty="0" smtClean="0">
                <a:cs typeface="Arial" panose="020B0604020202020204" pitchFamily="34" charset="0"/>
              </a:rPr>
              <a:t> </a:t>
            </a:r>
            <a:r>
              <a:rPr lang="de-DE" dirty="0" err="1" smtClean="0">
                <a:cs typeface="Arial" panose="020B0604020202020204" pitchFamily="34" charset="0"/>
              </a:rPr>
              <a:t>channels</a:t>
            </a:r>
            <a:r>
              <a:rPr lang="de-DE" dirty="0" smtClean="0">
                <a:cs typeface="Arial" panose="020B0604020202020204" pitchFamily="34" charset="0"/>
              </a:rPr>
              <a:t> </a:t>
            </a:r>
            <a:r>
              <a:rPr lang="de-DE" dirty="0">
                <a:cs typeface="Arial" panose="020B0604020202020204" pitchFamily="34" charset="0"/>
              </a:rPr>
              <a:t> </a:t>
            </a:r>
            <a:r>
              <a:rPr lang="de-DE" dirty="0" err="1" smtClean="0">
                <a:cs typeface="Arial" panose="020B0604020202020204" pitchFamily="34" charset="0"/>
              </a:rPr>
              <a:t>are</a:t>
            </a:r>
            <a:r>
              <a:rPr lang="de-DE" dirty="0" smtClean="0">
                <a:cs typeface="Arial" panose="020B0604020202020204" pitchFamily="34" charset="0"/>
              </a:rPr>
              <a:t> </a:t>
            </a:r>
            <a:r>
              <a:rPr lang="de-DE" dirty="0" err="1" smtClean="0">
                <a:cs typeface="Arial" panose="020B0604020202020204" pitchFamily="34" charset="0"/>
              </a:rPr>
              <a:t>you</a:t>
            </a:r>
            <a:r>
              <a:rPr lang="de-DE" dirty="0" smtClean="0">
                <a:cs typeface="Arial" panose="020B0604020202020204" pitchFamily="34" charset="0"/>
              </a:rPr>
              <a:t> </a:t>
            </a:r>
            <a:r>
              <a:rPr lang="de-DE" dirty="0" err="1" smtClean="0">
                <a:cs typeface="Arial" panose="020B0604020202020204" pitchFamily="34" charset="0"/>
              </a:rPr>
              <a:t>using</a:t>
            </a:r>
            <a:r>
              <a:rPr lang="de-DE" dirty="0" smtClean="0">
                <a:cs typeface="Arial" panose="020B0604020202020204" pitchFamily="34" charset="0"/>
              </a:rPr>
              <a:t> </a:t>
            </a:r>
            <a:r>
              <a:rPr lang="de-DE" dirty="0" err="1" smtClean="0">
                <a:cs typeface="Arial" panose="020B0604020202020204" pitchFamily="34" charset="0"/>
              </a:rPr>
              <a:t>to</a:t>
            </a:r>
            <a:r>
              <a:rPr lang="de-DE" dirty="0" smtClean="0">
                <a:cs typeface="Arial" panose="020B0604020202020204" pitchFamily="34" charset="0"/>
              </a:rPr>
              <a:t> </a:t>
            </a:r>
            <a:r>
              <a:rPr lang="de-DE" dirty="0" err="1" smtClean="0">
                <a:cs typeface="Arial" panose="020B0604020202020204" pitchFamily="34" charset="0"/>
              </a:rPr>
              <a:t>get</a:t>
            </a:r>
            <a:r>
              <a:rPr lang="de-DE" dirty="0" smtClean="0">
                <a:cs typeface="Arial" panose="020B0604020202020204" pitchFamily="34" charset="0"/>
              </a:rPr>
              <a:t> in </a:t>
            </a:r>
            <a:r>
              <a:rPr lang="de-DE" dirty="0" err="1" smtClean="0">
                <a:cs typeface="Arial" panose="020B0604020202020204" pitchFamily="34" charset="0"/>
              </a:rPr>
              <a:t>touch</a:t>
            </a:r>
            <a:r>
              <a:rPr lang="de-DE" dirty="0" smtClean="0">
                <a:cs typeface="Arial" panose="020B0604020202020204" pitchFamily="34" charset="0"/>
              </a:rPr>
              <a:t> </a:t>
            </a:r>
            <a:r>
              <a:rPr lang="de-DE" dirty="0" err="1" smtClean="0">
                <a:cs typeface="Arial" panose="020B0604020202020204" pitchFamily="34" charset="0"/>
              </a:rPr>
              <a:t>with</a:t>
            </a:r>
            <a:r>
              <a:rPr lang="de-DE" dirty="0" smtClean="0">
                <a:cs typeface="Arial" panose="020B0604020202020204" pitchFamily="34" charset="0"/>
              </a:rPr>
              <a:t> </a:t>
            </a:r>
            <a:r>
              <a:rPr lang="de-DE" dirty="0" err="1" smtClean="0">
                <a:cs typeface="Arial" panose="020B0604020202020204" pitchFamily="34" charset="0"/>
              </a:rPr>
              <a:t>your</a:t>
            </a:r>
            <a:r>
              <a:rPr lang="de-DE" dirty="0" smtClean="0">
                <a:cs typeface="Arial" panose="020B0604020202020204" pitchFamily="34" charset="0"/>
              </a:rPr>
              <a:t> </a:t>
            </a:r>
            <a:r>
              <a:rPr lang="de-DE" dirty="0" err="1" smtClean="0">
                <a:cs typeface="Arial" panose="020B0604020202020204" pitchFamily="34" charset="0"/>
              </a:rPr>
              <a:t>customers</a:t>
            </a:r>
            <a:r>
              <a:rPr lang="de-DE" dirty="0" smtClean="0">
                <a:cs typeface="Arial" panose="020B0604020202020204" pitchFamily="34" charset="0"/>
              </a:rPr>
              <a:t> </a:t>
            </a:r>
            <a:r>
              <a:rPr lang="de-DE" dirty="0" err="1" smtClean="0">
                <a:cs typeface="Arial" panose="020B0604020202020204" pitchFamily="34" charset="0"/>
              </a:rPr>
              <a:t>and</a:t>
            </a:r>
            <a:r>
              <a:rPr lang="de-DE" dirty="0" smtClean="0">
                <a:cs typeface="Arial" panose="020B0604020202020204" pitchFamily="34" charset="0"/>
              </a:rPr>
              <a:t> </a:t>
            </a:r>
            <a:r>
              <a:rPr lang="de-DE" dirty="0" err="1" smtClean="0">
                <a:cs typeface="Arial" panose="020B0604020202020204" pitchFamily="34" charset="0"/>
              </a:rPr>
              <a:t>to</a:t>
            </a:r>
            <a:r>
              <a:rPr lang="de-DE" dirty="0" smtClean="0">
                <a:cs typeface="Arial" panose="020B0604020202020204" pitchFamily="34" charset="0"/>
              </a:rPr>
              <a:t> </a:t>
            </a:r>
            <a:r>
              <a:rPr lang="de-DE" dirty="0" err="1" smtClean="0">
                <a:cs typeface="Arial" panose="020B0604020202020204" pitchFamily="34" charset="0"/>
              </a:rPr>
              <a:t>sell</a:t>
            </a:r>
            <a:r>
              <a:rPr lang="de-DE" dirty="0" smtClean="0">
                <a:cs typeface="Arial" panose="020B0604020202020204" pitchFamily="34" charset="0"/>
              </a:rPr>
              <a:t> </a:t>
            </a:r>
            <a:r>
              <a:rPr lang="de-DE" dirty="0" err="1" smtClean="0">
                <a:cs typeface="Arial" panose="020B0604020202020204" pitchFamily="34" charset="0"/>
              </a:rPr>
              <a:t>your</a:t>
            </a:r>
            <a:r>
              <a:rPr lang="de-DE" dirty="0" smtClean="0">
                <a:cs typeface="Arial" panose="020B0604020202020204" pitchFamily="34" charset="0"/>
              </a:rPr>
              <a:t> </a:t>
            </a:r>
            <a:r>
              <a:rPr lang="de-DE" dirty="0" err="1" smtClean="0">
                <a:cs typeface="Arial" panose="020B0604020202020204" pitchFamily="34" charset="0"/>
              </a:rPr>
              <a:t>products</a:t>
            </a:r>
            <a:r>
              <a:rPr lang="de-DE" dirty="0" smtClean="0">
                <a:cs typeface="Arial" panose="020B0604020202020204" pitchFamily="34" charset="0"/>
              </a:rPr>
              <a:t> </a:t>
            </a:r>
            <a:r>
              <a:rPr lang="de-DE" dirty="0" err="1" smtClean="0">
                <a:cs typeface="Arial" panose="020B0604020202020204" pitchFamily="34" charset="0"/>
              </a:rPr>
              <a:t>and</a:t>
            </a:r>
            <a:r>
              <a:rPr lang="de-DE" dirty="0" smtClean="0">
                <a:cs typeface="Arial" panose="020B0604020202020204" pitchFamily="34" charset="0"/>
              </a:rPr>
              <a:t> </a:t>
            </a:r>
            <a:r>
              <a:rPr lang="de-DE" dirty="0" err="1" smtClean="0">
                <a:cs typeface="Arial" panose="020B0604020202020204" pitchFamily="34" charset="0"/>
              </a:rPr>
              <a:t>services</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11</a:t>
            </a:fld>
            <a:endParaRPr lang="de-DE"/>
          </a:p>
        </p:txBody>
      </p:sp>
    </p:spTree>
    <p:extLst>
      <p:ext uri="{BB962C8B-B14F-4D97-AF65-F5344CB8AC3E}">
        <p14:creationId xmlns:p14="http://schemas.microsoft.com/office/powerpoint/2010/main" val="19954581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smtClean="0">
                <a:latin typeface="Arial" charset="0"/>
              </a:rPr>
              <a:t>Key </a:t>
            </a:r>
            <a:r>
              <a:rPr lang="de-DE" dirty="0" err="1" smtClean="0">
                <a:latin typeface="Arial" charset="0"/>
              </a:rPr>
              <a:t>Processes</a:t>
            </a:r>
            <a:r>
              <a:rPr lang="de-DE" dirty="0" smtClean="0">
                <a:latin typeface="Arial" charset="0"/>
              </a:rPr>
              <a:t> </a:t>
            </a:r>
            <a:r>
              <a:rPr lang="de-DE" dirty="0" smtClean="0"/>
              <a:t>(1 </a:t>
            </a:r>
            <a:r>
              <a:rPr lang="de-DE" dirty="0" err="1" smtClean="0"/>
              <a:t>slide</a:t>
            </a:r>
            <a:r>
              <a:rPr lang="de-DE" dirty="0" smtClean="0"/>
              <a:t>) </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pPr eaLnBrk="0" fontAlgn="base" hangingPunct="0">
              <a:spcBef>
                <a:spcPct val="0"/>
              </a:spcBef>
              <a:spcAft>
                <a:spcPts val="200"/>
              </a:spcAft>
            </a:pPr>
            <a:r>
              <a:rPr lang="de-DE" dirty="0" err="1" smtClean="0">
                <a:cs typeface="Arial" panose="020B0604020202020204" pitchFamily="34" charset="0"/>
              </a:rPr>
              <a:t>Develop</a:t>
            </a:r>
            <a:r>
              <a:rPr lang="de-DE" dirty="0" smtClean="0">
                <a:cs typeface="Arial" panose="020B0604020202020204" pitchFamily="34" charset="0"/>
              </a:rPr>
              <a:t> a </a:t>
            </a:r>
            <a:r>
              <a:rPr lang="de-DE" dirty="0" err="1" smtClean="0">
                <a:cs typeface="Arial" panose="020B0604020202020204" pitchFamily="34" charset="0"/>
              </a:rPr>
              <a:t>process</a:t>
            </a:r>
            <a:r>
              <a:rPr lang="de-DE" dirty="0" smtClean="0">
                <a:cs typeface="Arial" panose="020B0604020202020204" pitchFamily="34" charset="0"/>
              </a:rPr>
              <a:t> </a:t>
            </a:r>
            <a:r>
              <a:rPr lang="de-DE" dirty="0" err="1" smtClean="0">
                <a:cs typeface="Arial" panose="020B0604020202020204" pitchFamily="34" charset="0"/>
              </a:rPr>
              <a:t>diagram</a:t>
            </a:r>
            <a:r>
              <a:rPr lang="de-DE" dirty="0" smtClean="0">
                <a:cs typeface="Arial" panose="020B0604020202020204" pitchFamily="34" charset="0"/>
              </a:rPr>
              <a:t> </a:t>
            </a:r>
            <a:r>
              <a:rPr lang="de-DE" dirty="0" err="1" smtClean="0">
                <a:cs typeface="Arial" panose="020B0604020202020204" pitchFamily="34" charset="0"/>
              </a:rPr>
              <a:t>of</a:t>
            </a:r>
            <a:r>
              <a:rPr lang="de-DE" dirty="0" smtClean="0">
                <a:cs typeface="Arial" panose="020B0604020202020204" pitchFamily="34" charset="0"/>
              </a:rPr>
              <a:t> </a:t>
            </a:r>
            <a:r>
              <a:rPr lang="de-DE" dirty="0" err="1" smtClean="0">
                <a:cs typeface="Arial" panose="020B0604020202020204" pitchFamily="34" charset="0"/>
              </a:rPr>
              <a:t>one</a:t>
            </a:r>
            <a:r>
              <a:rPr lang="de-DE" dirty="0" smtClean="0">
                <a:cs typeface="Arial" panose="020B0604020202020204" pitchFamily="34" charset="0"/>
              </a:rPr>
              <a:t> </a:t>
            </a:r>
            <a:r>
              <a:rPr lang="de-DE" dirty="0" err="1" smtClean="0">
                <a:cs typeface="Arial" panose="020B0604020202020204" pitchFamily="34" charset="0"/>
              </a:rPr>
              <a:t>of</a:t>
            </a:r>
            <a:r>
              <a:rPr lang="de-DE" dirty="0" smtClean="0">
                <a:cs typeface="Arial" panose="020B0604020202020204" pitchFamily="34" charset="0"/>
              </a:rPr>
              <a:t> </a:t>
            </a:r>
            <a:r>
              <a:rPr lang="de-DE" dirty="0" err="1" smtClean="0">
                <a:cs typeface="Arial" panose="020B0604020202020204" pitchFamily="34" charset="0"/>
              </a:rPr>
              <a:t>the</a:t>
            </a:r>
            <a:r>
              <a:rPr lang="de-DE" dirty="0" smtClean="0">
                <a:cs typeface="Arial" panose="020B0604020202020204" pitchFamily="34" charset="0"/>
              </a:rPr>
              <a:t> </a:t>
            </a:r>
            <a:r>
              <a:rPr lang="de-DE" dirty="0" err="1" smtClean="0">
                <a:cs typeface="Arial" panose="020B0604020202020204" pitchFamily="34" charset="0"/>
              </a:rPr>
              <a:t>key</a:t>
            </a:r>
            <a:r>
              <a:rPr lang="de-DE" dirty="0" smtClean="0">
                <a:cs typeface="Arial" panose="020B0604020202020204" pitchFamily="34" charset="0"/>
              </a:rPr>
              <a:t> </a:t>
            </a:r>
            <a:r>
              <a:rPr lang="de-DE" dirty="0" err="1" smtClean="0">
                <a:cs typeface="Arial" panose="020B0604020202020204" pitchFamily="34" charset="0"/>
              </a:rPr>
              <a:t>processes</a:t>
            </a:r>
            <a:r>
              <a:rPr lang="de-DE" dirty="0" smtClean="0">
                <a:cs typeface="Arial" panose="020B0604020202020204" pitchFamily="34" charset="0"/>
              </a:rPr>
              <a:t> </a:t>
            </a:r>
            <a:r>
              <a:rPr lang="de-DE" dirty="0" err="1" smtClean="0">
                <a:cs typeface="Arial" panose="020B0604020202020204" pitchFamily="34" charset="0"/>
              </a:rPr>
              <a:t>of</a:t>
            </a:r>
            <a:r>
              <a:rPr lang="de-DE" dirty="0" smtClean="0">
                <a:cs typeface="Arial" panose="020B0604020202020204" pitchFamily="34" charset="0"/>
              </a:rPr>
              <a:t> </a:t>
            </a:r>
            <a:r>
              <a:rPr lang="de-DE" dirty="0" err="1" smtClean="0">
                <a:cs typeface="Arial" panose="020B0604020202020204" pitchFamily="34" charset="0"/>
              </a:rPr>
              <a:t>your</a:t>
            </a:r>
            <a:r>
              <a:rPr lang="de-DE" dirty="0" smtClean="0">
                <a:cs typeface="Arial" panose="020B0604020202020204" pitchFamily="34" charset="0"/>
              </a:rPr>
              <a:t> </a:t>
            </a:r>
            <a:r>
              <a:rPr lang="de-DE" dirty="0" err="1" smtClean="0">
                <a:cs typeface="Arial" panose="020B0604020202020204" pitchFamily="34" charset="0"/>
              </a:rPr>
              <a:t>business</a:t>
            </a:r>
            <a:r>
              <a:rPr lang="de-DE" dirty="0" smtClean="0">
                <a:cs typeface="Arial" panose="020B0604020202020204" pitchFamily="34" charset="0"/>
              </a:rPr>
              <a:t> </a:t>
            </a:r>
            <a:r>
              <a:rPr lang="de-DE" dirty="0" err="1" smtClean="0">
                <a:cs typeface="Arial" panose="020B0604020202020204" pitchFamily="34" charset="0"/>
              </a:rPr>
              <a:t>model</a:t>
            </a:r>
            <a:r>
              <a:rPr lang="de-DE" dirty="0" smtClean="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12</a:t>
            </a:fld>
            <a:endParaRPr lang="de-DE"/>
          </a:p>
        </p:txBody>
      </p:sp>
    </p:spTree>
    <p:extLst>
      <p:ext uri="{BB962C8B-B14F-4D97-AF65-F5344CB8AC3E}">
        <p14:creationId xmlns:p14="http://schemas.microsoft.com/office/powerpoint/2010/main" val="1846165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smtClean="0">
                <a:latin typeface="Arial" charset="0"/>
              </a:rPr>
              <a:t>Key Resources </a:t>
            </a:r>
            <a:r>
              <a:rPr lang="de-DE" dirty="0" smtClean="0"/>
              <a:t>(1 </a:t>
            </a:r>
            <a:r>
              <a:rPr lang="de-DE" dirty="0" err="1" smtClean="0"/>
              <a:t>slide</a:t>
            </a:r>
            <a:r>
              <a:rPr lang="de-DE" dirty="0" smtClean="0"/>
              <a:t>) </a:t>
            </a:r>
            <a:endParaRPr lang="en-US" dirty="0"/>
          </a:p>
        </p:txBody>
      </p:sp>
      <p:sp>
        <p:nvSpPr>
          <p:cNvPr id="4" name="Textfeld 3"/>
          <p:cNvSpPr txBox="1"/>
          <p:nvPr/>
        </p:nvSpPr>
        <p:spPr>
          <a:xfrm>
            <a:off x="457200" y="764704"/>
            <a:ext cx="8291264" cy="646331"/>
          </a:xfrm>
          <a:prstGeom prst="rect">
            <a:avLst/>
          </a:prstGeom>
          <a:noFill/>
        </p:spPr>
        <p:txBody>
          <a:bodyPr wrap="square" rtlCol="0">
            <a:spAutoFit/>
          </a:bodyPr>
          <a:lstStyle/>
          <a:p>
            <a:pPr eaLnBrk="0" fontAlgn="base" hangingPunct="0">
              <a:spcBef>
                <a:spcPct val="0"/>
              </a:spcBef>
              <a:spcAft>
                <a:spcPts val="200"/>
              </a:spcAft>
            </a:pPr>
            <a:r>
              <a:rPr lang="de-DE" dirty="0" err="1" smtClean="0">
                <a:cs typeface="Arial" panose="020B0604020202020204" pitchFamily="34" charset="0"/>
              </a:rPr>
              <a:t>Describe</a:t>
            </a:r>
            <a:r>
              <a:rPr lang="de-DE" dirty="0" smtClean="0">
                <a:cs typeface="Arial" panose="020B0604020202020204" pitchFamily="34" charset="0"/>
              </a:rPr>
              <a:t> </a:t>
            </a:r>
            <a:r>
              <a:rPr lang="de-DE" dirty="0" err="1" smtClean="0">
                <a:cs typeface="Arial" panose="020B0604020202020204" pitchFamily="34" charset="0"/>
              </a:rPr>
              <a:t>one</a:t>
            </a:r>
            <a:r>
              <a:rPr lang="de-DE" dirty="0" smtClean="0">
                <a:cs typeface="Arial" panose="020B0604020202020204" pitchFamily="34" charset="0"/>
              </a:rPr>
              <a:t> </a:t>
            </a:r>
            <a:r>
              <a:rPr lang="de-DE" dirty="0" err="1" smtClean="0">
                <a:cs typeface="Arial" panose="020B0604020202020204" pitchFamily="34" charset="0"/>
              </a:rPr>
              <a:t>of</a:t>
            </a:r>
            <a:r>
              <a:rPr lang="de-DE" dirty="0" smtClean="0">
                <a:cs typeface="Arial" panose="020B0604020202020204" pitchFamily="34" charset="0"/>
              </a:rPr>
              <a:t> </a:t>
            </a:r>
            <a:r>
              <a:rPr lang="de-DE" dirty="0" err="1" smtClean="0">
                <a:cs typeface="Arial" panose="020B0604020202020204" pitchFamily="34" charset="0"/>
              </a:rPr>
              <a:t>the</a:t>
            </a:r>
            <a:r>
              <a:rPr lang="de-DE" dirty="0" smtClean="0">
                <a:cs typeface="Arial" panose="020B0604020202020204" pitchFamily="34" charset="0"/>
              </a:rPr>
              <a:t> </a:t>
            </a:r>
            <a:r>
              <a:rPr lang="de-DE" dirty="0" err="1" smtClean="0">
                <a:cs typeface="Arial" panose="020B0604020202020204" pitchFamily="34" charset="0"/>
              </a:rPr>
              <a:t>key</a:t>
            </a:r>
            <a:r>
              <a:rPr lang="de-DE" dirty="0" smtClean="0">
                <a:cs typeface="Arial" panose="020B0604020202020204" pitchFamily="34" charset="0"/>
              </a:rPr>
              <a:t> </a:t>
            </a:r>
            <a:r>
              <a:rPr lang="de-DE" dirty="0" err="1" smtClean="0">
                <a:cs typeface="Arial" panose="020B0604020202020204" pitchFamily="34" charset="0"/>
              </a:rPr>
              <a:t>resources</a:t>
            </a:r>
            <a:r>
              <a:rPr lang="de-DE" dirty="0" smtClean="0">
                <a:cs typeface="Arial" panose="020B0604020202020204" pitchFamily="34" charset="0"/>
              </a:rPr>
              <a:t> </a:t>
            </a:r>
            <a:r>
              <a:rPr lang="de-DE" dirty="0" err="1" smtClean="0">
                <a:cs typeface="Arial" panose="020B0604020202020204" pitchFamily="34" charset="0"/>
              </a:rPr>
              <a:t>of</a:t>
            </a:r>
            <a:r>
              <a:rPr lang="de-DE" dirty="0" smtClean="0">
                <a:cs typeface="Arial" panose="020B0604020202020204" pitchFamily="34" charset="0"/>
              </a:rPr>
              <a:t> </a:t>
            </a:r>
            <a:r>
              <a:rPr lang="de-DE" dirty="0" err="1" smtClean="0">
                <a:cs typeface="Arial" panose="020B0604020202020204" pitchFamily="34" charset="0"/>
              </a:rPr>
              <a:t>your</a:t>
            </a:r>
            <a:r>
              <a:rPr lang="de-DE" dirty="0" smtClean="0">
                <a:cs typeface="Arial" panose="020B0604020202020204" pitchFamily="34" charset="0"/>
              </a:rPr>
              <a:t> </a:t>
            </a:r>
            <a:r>
              <a:rPr lang="de-DE" dirty="0" err="1" smtClean="0">
                <a:cs typeface="Arial" panose="020B0604020202020204" pitchFamily="34" charset="0"/>
              </a:rPr>
              <a:t>business</a:t>
            </a:r>
            <a:r>
              <a:rPr lang="de-DE" dirty="0" smtClean="0">
                <a:cs typeface="Arial" panose="020B0604020202020204" pitchFamily="34" charset="0"/>
              </a:rPr>
              <a:t> </a:t>
            </a:r>
            <a:r>
              <a:rPr lang="de-DE" dirty="0" err="1" smtClean="0">
                <a:cs typeface="Arial" panose="020B0604020202020204" pitchFamily="34" charset="0"/>
              </a:rPr>
              <a:t>model</a:t>
            </a:r>
            <a:r>
              <a:rPr lang="de-DE" dirty="0" smtClean="0">
                <a:cs typeface="Arial" panose="020B0604020202020204" pitchFamily="34" charset="0"/>
              </a:rPr>
              <a:t>. </a:t>
            </a:r>
            <a:r>
              <a:rPr lang="en-US" dirty="0">
                <a:cs typeface="Arial" panose="020B0604020202020204" pitchFamily="34" charset="0"/>
              </a:rPr>
              <a:t>How can you ensure that </a:t>
            </a:r>
            <a:r>
              <a:rPr lang="en-US" dirty="0" smtClean="0">
                <a:cs typeface="Arial" panose="020B0604020202020204" pitchFamily="34" charset="0"/>
              </a:rPr>
              <a:t>this resource is permanently </a:t>
            </a:r>
            <a:r>
              <a:rPr lang="en-US" dirty="0">
                <a:cs typeface="Arial" panose="020B0604020202020204" pitchFamily="34" charset="0"/>
              </a:rPr>
              <a:t>available and </a:t>
            </a:r>
            <a:r>
              <a:rPr lang="en-US" dirty="0" smtClean="0">
                <a:cs typeface="Arial" panose="020B0604020202020204" pitchFamily="34" charset="0"/>
              </a:rPr>
              <a:t>will </a:t>
            </a:r>
            <a:r>
              <a:rPr lang="en-US" dirty="0">
                <a:cs typeface="Arial" panose="020B0604020202020204" pitchFamily="34" charset="0"/>
              </a:rPr>
              <a:t>be developed </a:t>
            </a:r>
            <a:r>
              <a:rPr lang="en-US" dirty="0" smtClean="0">
                <a:cs typeface="Arial" panose="020B0604020202020204" pitchFamily="34" charset="0"/>
              </a:rPr>
              <a:t>further?</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13</a:t>
            </a:fld>
            <a:endParaRPr lang="de-DE"/>
          </a:p>
        </p:txBody>
      </p:sp>
    </p:spTree>
    <p:extLst>
      <p:ext uri="{BB962C8B-B14F-4D97-AF65-F5344CB8AC3E}">
        <p14:creationId xmlns:p14="http://schemas.microsoft.com/office/powerpoint/2010/main" val="31964449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smtClean="0">
                <a:latin typeface="Arial" charset="0"/>
              </a:rPr>
              <a:t>Key Partners </a:t>
            </a:r>
            <a:r>
              <a:rPr lang="de-DE" dirty="0" smtClean="0"/>
              <a:t>(1 </a:t>
            </a:r>
            <a:r>
              <a:rPr lang="de-DE" dirty="0" err="1" smtClean="0"/>
              <a:t>slide</a:t>
            </a:r>
            <a:r>
              <a:rPr lang="de-DE" dirty="0" smtClean="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smtClean="0">
                <a:cs typeface="Arial" panose="020B0604020202020204" pitchFamily="34" charset="0"/>
              </a:rPr>
              <a:t>Describe</a:t>
            </a:r>
            <a:r>
              <a:rPr lang="de-DE" dirty="0" smtClean="0">
                <a:cs typeface="Arial" panose="020B0604020202020204" pitchFamily="34" charset="0"/>
              </a:rPr>
              <a:t> </a:t>
            </a:r>
            <a:r>
              <a:rPr lang="de-DE" dirty="0" err="1" smtClean="0">
                <a:cs typeface="Arial" panose="020B0604020202020204" pitchFamily="34" charset="0"/>
              </a:rPr>
              <a:t>one</a:t>
            </a:r>
            <a:r>
              <a:rPr lang="de-DE" dirty="0" smtClean="0">
                <a:cs typeface="Arial" panose="020B0604020202020204" pitchFamily="34" charset="0"/>
              </a:rPr>
              <a:t> </a:t>
            </a:r>
            <a:r>
              <a:rPr lang="de-DE" dirty="0" err="1" smtClean="0">
                <a:cs typeface="Arial" panose="020B0604020202020204" pitchFamily="34" charset="0"/>
              </a:rPr>
              <a:t>of</a:t>
            </a:r>
            <a:r>
              <a:rPr lang="de-DE" dirty="0" smtClean="0">
                <a:cs typeface="Arial" panose="020B0604020202020204" pitchFamily="34" charset="0"/>
              </a:rPr>
              <a:t> </a:t>
            </a:r>
            <a:r>
              <a:rPr lang="de-DE" dirty="0" err="1" smtClean="0">
                <a:cs typeface="Arial" panose="020B0604020202020204" pitchFamily="34" charset="0"/>
              </a:rPr>
              <a:t>the</a:t>
            </a:r>
            <a:r>
              <a:rPr lang="de-DE" dirty="0" smtClean="0">
                <a:cs typeface="Arial" panose="020B0604020202020204" pitchFamily="34" charset="0"/>
              </a:rPr>
              <a:t> </a:t>
            </a:r>
            <a:r>
              <a:rPr lang="de-DE" dirty="0" err="1" smtClean="0">
                <a:cs typeface="Arial" panose="020B0604020202020204" pitchFamily="34" charset="0"/>
              </a:rPr>
              <a:t>key</a:t>
            </a:r>
            <a:r>
              <a:rPr lang="de-DE" dirty="0">
                <a:cs typeface="Arial" panose="020B0604020202020204" pitchFamily="34" charset="0"/>
              </a:rPr>
              <a:t> </a:t>
            </a:r>
            <a:r>
              <a:rPr lang="de-DE" dirty="0" err="1" smtClean="0">
                <a:cs typeface="Arial" panose="020B0604020202020204" pitchFamily="34" charset="0"/>
              </a:rPr>
              <a:t>partners</a:t>
            </a:r>
            <a:r>
              <a:rPr lang="de-DE" dirty="0" smtClean="0">
                <a:cs typeface="Arial" panose="020B0604020202020204" pitchFamily="34" charset="0"/>
              </a:rPr>
              <a:t> </a:t>
            </a:r>
            <a:r>
              <a:rPr lang="de-DE" dirty="0" err="1" smtClean="0">
                <a:cs typeface="Arial" panose="020B0604020202020204" pitchFamily="34" charset="0"/>
              </a:rPr>
              <a:t>of</a:t>
            </a:r>
            <a:r>
              <a:rPr lang="de-DE" dirty="0" smtClean="0">
                <a:cs typeface="Arial" panose="020B0604020202020204" pitchFamily="34" charset="0"/>
              </a:rPr>
              <a:t> </a:t>
            </a:r>
            <a:r>
              <a:rPr lang="de-DE" dirty="0" err="1" smtClean="0">
                <a:cs typeface="Arial" panose="020B0604020202020204" pitchFamily="34" charset="0"/>
              </a:rPr>
              <a:t>your</a:t>
            </a:r>
            <a:r>
              <a:rPr lang="de-DE" dirty="0" smtClean="0">
                <a:cs typeface="Arial" panose="020B0604020202020204" pitchFamily="34" charset="0"/>
              </a:rPr>
              <a:t> </a:t>
            </a:r>
            <a:r>
              <a:rPr lang="de-DE" dirty="0" err="1" smtClean="0">
                <a:cs typeface="Arial" panose="020B0604020202020204" pitchFamily="34" charset="0"/>
              </a:rPr>
              <a:t>business</a:t>
            </a:r>
            <a:r>
              <a:rPr lang="de-DE" dirty="0" smtClean="0">
                <a:cs typeface="Arial" panose="020B0604020202020204" pitchFamily="34" charset="0"/>
              </a:rPr>
              <a:t> </a:t>
            </a:r>
            <a:r>
              <a:rPr lang="de-DE" dirty="0" err="1" smtClean="0">
                <a:cs typeface="Arial" panose="020B0604020202020204" pitchFamily="34" charset="0"/>
              </a:rPr>
              <a:t>model</a:t>
            </a:r>
            <a:r>
              <a:rPr lang="de-DE" dirty="0" smtClean="0">
                <a:cs typeface="Arial" panose="020B0604020202020204" pitchFamily="34" charset="0"/>
              </a:rPr>
              <a:t>. </a:t>
            </a:r>
            <a:r>
              <a:rPr lang="en-US" dirty="0">
                <a:cs typeface="Arial" panose="020B0604020202020204" pitchFamily="34" charset="0"/>
              </a:rPr>
              <a:t>How can you ensure that </a:t>
            </a:r>
            <a:r>
              <a:rPr lang="en-US" dirty="0" smtClean="0">
                <a:cs typeface="Arial" panose="020B0604020202020204" pitchFamily="34" charset="0"/>
              </a:rPr>
              <a:t>this partner will cooperate with your organization? Which target conflicts might arise? </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14</a:t>
            </a:fld>
            <a:endParaRPr lang="de-DE"/>
          </a:p>
        </p:txBody>
      </p:sp>
    </p:spTree>
    <p:extLst>
      <p:ext uri="{BB962C8B-B14F-4D97-AF65-F5344CB8AC3E}">
        <p14:creationId xmlns:p14="http://schemas.microsoft.com/office/powerpoint/2010/main" val="35503496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a:t>
            </a:r>
            <a:r>
              <a:rPr lang="de-DE" dirty="0" smtClean="0">
                <a:latin typeface="Arial" charset="0"/>
              </a:rPr>
              <a:t>PI: </a:t>
            </a:r>
            <a:r>
              <a:rPr lang="de-DE" dirty="0" smtClean="0">
                <a:latin typeface="Arial" charset="0"/>
              </a:rPr>
              <a:t>Key Performance </a:t>
            </a:r>
            <a:r>
              <a:rPr lang="de-DE" dirty="0" err="1" smtClean="0">
                <a:latin typeface="Arial" charset="0"/>
              </a:rPr>
              <a:t>Indicators</a:t>
            </a:r>
            <a:r>
              <a:rPr lang="de-DE" dirty="0" smtClean="0">
                <a:latin typeface="Arial" charset="0"/>
              </a:rPr>
              <a:t> </a:t>
            </a:r>
            <a:r>
              <a:rPr lang="de-DE" dirty="0" smtClean="0"/>
              <a:t>(1 </a:t>
            </a:r>
            <a:r>
              <a:rPr lang="de-DE" dirty="0" err="1" smtClean="0"/>
              <a:t>slide</a:t>
            </a:r>
            <a:r>
              <a:rPr lang="de-DE" dirty="0" smtClean="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smtClean="0">
                <a:cs typeface="Arial" panose="020B0604020202020204" pitchFamily="34" charset="0"/>
              </a:rPr>
              <a:t>Define</a:t>
            </a:r>
            <a:r>
              <a:rPr lang="de-DE" dirty="0" smtClean="0">
                <a:cs typeface="Arial" panose="020B0604020202020204" pitchFamily="34" charset="0"/>
              </a:rPr>
              <a:t> </a:t>
            </a:r>
            <a:r>
              <a:rPr lang="de-DE" dirty="0" err="1" smtClean="0">
                <a:cs typeface="Arial" panose="020B0604020202020204" pitchFamily="34" charset="0"/>
              </a:rPr>
              <a:t>and</a:t>
            </a:r>
            <a:r>
              <a:rPr lang="de-DE" dirty="0" smtClean="0">
                <a:cs typeface="Arial" panose="020B0604020202020204" pitchFamily="34" charset="0"/>
              </a:rPr>
              <a:t> </a:t>
            </a:r>
            <a:r>
              <a:rPr lang="de-DE" dirty="0" err="1" smtClean="0">
                <a:cs typeface="Arial" panose="020B0604020202020204" pitchFamily="34" charset="0"/>
              </a:rPr>
              <a:t>explain</a:t>
            </a:r>
            <a:r>
              <a:rPr lang="de-DE" dirty="0" smtClean="0">
                <a:cs typeface="Arial" panose="020B0604020202020204" pitchFamily="34" charset="0"/>
              </a:rPr>
              <a:t> </a:t>
            </a:r>
            <a:r>
              <a:rPr lang="de-DE" dirty="0" err="1" smtClean="0">
                <a:cs typeface="Arial" panose="020B0604020202020204" pitchFamily="34" charset="0"/>
              </a:rPr>
              <a:t>three</a:t>
            </a:r>
            <a:r>
              <a:rPr lang="de-DE" dirty="0" smtClean="0">
                <a:cs typeface="Arial" panose="020B0604020202020204" pitchFamily="34" charset="0"/>
              </a:rPr>
              <a:t> KPI </a:t>
            </a:r>
            <a:r>
              <a:rPr lang="de-DE" dirty="0" err="1" smtClean="0">
                <a:cs typeface="Arial" panose="020B0604020202020204" pitchFamily="34" charset="0"/>
              </a:rPr>
              <a:t>to</a:t>
            </a:r>
            <a:r>
              <a:rPr lang="de-DE" dirty="0" smtClean="0">
                <a:cs typeface="Arial" panose="020B0604020202020204" pitchFamily="34" charset="0"/>
              </a:rPr>
              <a:t> </a:t>
            </a:r>
            <a:r>
              <a:rPr lang="de-DE" dirty="0" err="1" smtClean="0">
                <a:cs typeface="Arial" panose="020B0604020202020204" pitchFamily="34" charset="0"/>
              </a:rPr>
              <a:t>measure</a:t>
            </a:r>
            <a:r>
              <a:rPr lang="de-DE" dirty="0" smtClean="0">
                <a:cs typeface="Arial" panose="020B0604020202020204" pitchFamily="34" charset="0"/>
              </a:rPr>
              <a:t> </a:t>
            </a:r>
            <a:r>
              <a:rPr lang="de-DE" dirty="0" err="1" smtClean="0">
                <a:cs typeface="Arial" panose="020B0604020202020204" pitchFamily="34" charset="0"/>
              </a:rPr>
              <a:t>the</a:t>
            </a:r>
            <a:r>
              <a:rPr lang="de-DE" dirty="0" smtClean="0">
                <a:cs typeface="Arial" panose="020B0604020202020204" pitchFamily="34" charset="0"/>
              </a:rPr>
              <a:t> </a:t>
            </a:r>
            <a:r>
              <a:rPr lang="de-DE" dirty="0" err="1" smtClean="0">
                <a:cs typeface="Arial" panose="020B0604020202020204" pitchFamily="34" charset="0"/>
              </a:rPr>
              <a:t>success</a:t>
            </a:r>
            <a:r>
              <a:rPr lang="de-DE" dirty="0" smtClean="0">
                <a:cs typeface="Arial" panose="020B0604020202020204" pitchFamily="34" charset="0"/>
              </a:rPr>
              <a:t> </a:t>
            </a:r>
            <a:r>
              <a:rPr lang="de-DE" dirty="0" err="1" smtClean="0">
                <a:cs typeface="Arial" panose="020B0604020202020204" pitchFamily="34" charset="0"/>
              </a:rPr>
              <a:t>of</a:t>
            </a:r>
            <a:r>
              <a:rPr lang="de-DE" dirty="0" smtClean="0">
                <a:cs typeface="Arial" panose="020B0604020202020204" pitchFamily="34" charset="0"/>
              </a:rPr>
              <a:t> </a:t>
            </a:r>
            <a:r>
              <a:rPr lang="de-DE" dirty="0" err="1" smtClean="0">
                <a:cs typeface="Arial" panose="020B0604020202020204" pitchFamily="34" charset="0"/>
              </a:rPr>
              <a:t>your</a:t>
            </a:r>
            <a:r>
              <a:rPr lang="de-DE" dirty="0" smtClean="0">
                <a:cs typeface="Arial" panose="020B0604020202020204" pitchFamily="34" charset="0"/>
              </a:rPr>
              <a:t> </a:t>
            </a:r>
            <a:r>
              <a:rPr lang="de-DE" dirty="0" err="1" smtClean="0">
                <a:cs typeface="Arial" panose="020B0604020202020204" pitchFamily="34" charset="0"/>
              </a:rPr>
              <a:t>business</a:t>
            </a:r>
            <a:r>
              <a:rPr lang="de-DE" dirty="0" smtClean="0">
                <a:cs typeface="Arial" panose="020B0604020202020204" pitchFamily="34" charset="0"/>
              </a:rPr>
              <a:t> </a:t>
            </a:r>
            <a:r>
              <a:rPr lang="de-DE" dirty="0" err="1" smtClean="0">
                <a:cs typeface="Arial" panose="020B0604020202020204" pitchFamily="34" charset="0"/>
              </a:rPr>
              <a:t>model</a:t>
            </a:r>
            <a:r>
              <a:rPr lang="de-DE" dirty="0" smtClean="0">
                <a:cs typeface="Arial" panose="020B0604020202020204" pitchFamily="34" charset="0"/>
              </a:rPr>
              <a:t> </a:t>
            </a:r>
            <a:r>
              <a:rPr lang="en-US" dirty="0" smtClean="0"/>
              <a:t>according to </a:t>
            </a:r>
            <a:r>
              <a:rPr lang="en-US" dirty="0"/>
              <a:t>your mission statement and value </a:t>
            </a:r>
            <a:r>
              <a:rPr lang="en-US" dirty="0" smtClean="0"/>
              <a:t>proposition. </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15</a:t>
            </a:fld>
            <a:endParaRPr lang="de-DE"/>
          </a:p>
        </p:txBody>
      </p:sp>
    </p:spTree>
    <p:extLst>
      <p:ext uri="{BB962C8B-B14F-4D97-AF65-F5344CB8AC3E}">
        <p14:creationId xmlns:p14="http://schemas.microsoft.com/office/powerpoint/2010/main" val="4879845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err="1" smtClean="0">
                <a:latin typeface="Arial" charset="0"/>
              </a:rPr>
              <a:t>Social</a:t>
            </a:r>
            <a:r>
              <a:rPr lang="de-DE" dirty="0" smtClean="0">
                <a:latin typeface="Arial" charset="0"/>
              </a:rPr>
              <a:t> </a:t>
            </a:r>
            <a:r>
              <a:rPr lang="de-DE" dirty="0" err="1" smtClean="0">
                <a:latin typeface="Arial" charset="0"/>
              </a:rPr>
              <a:t>and</a:t>
            </a:r>
            <a:r>
              <a:rPr lang="de-DE" dirty="0" smtClean="0">
                <a:latin typeface="Arial" charset="0"/>
              </a:rPr>
              <a:t>/</a:t>
            </a:r>
            <a:r>
              <a:rPr lang="de-DE" dirty="0" err="1" smtClean="0">
                <a:latin typeface="Arial" charset="0"/>
              </a:rPr>
              <a:t>or</a:t>
            </a:r>
            <a:r>
              <a:rPr lang="de-DE" dirty="0" smtClean="0">
                <a:latin typeface="Arial" charset="0"/>
              </a:rPr>
              <a:t> Environmental </a:t>
            </a:r>
            <a:r>
              <a:rPr lang="de-DE" dirty="0" smtClean="0">
                <a:latin typeface="Arial" charset="0"/>
              </a:rPr>
              <a:t>Impact (1 </a:t>
            </a:r>
            <a:r>
              <a:rPr lang="de-DE" dirty="0" err="1" smtClean="0">
                <a:latin typeface="Arial" charset="0"/>
              </a:rPr>
              <a:t>slide</a:t>
            </a:r>
            <a:r>
              <a:rPr lang="de-DE" dirty="0" smtClean="0">
                <a:latin typeface="Arial" charset="0"/>
              </a:rPr>
              <a:t>)</a:t>
            </a:r>
            <a:endParaRPr lang="en-US" dirty="0"/>
          </a:p>
        </p:txBody>
      </p:sp>
      <p:sp>
        <p:nvSpPr>
          <p:cNvPr id="4" name="Textfeld 3"/>
          <p:cNvSpPr txBox="1"/>
          <p:nvPr/>
        </p:nvSpPr>
        <p:spPr>
          <a:xfrm>
            <a:off x="457200" y="764704"/>
            <a:ext cx="8265298" cy="1831271"/>
          </a:xfrm>
          <a:prstGeom prst="rect">
            <a:avLst/>
          </a:prstGeom>
          <a:noFill/>
        </p:spPr>
        <p:txBody>
          <a:bodyPr wrap="square" rtlCol="0">
            <a:spAutoFit/>
          </a:bodyPr>
          <a:lstStyle/>
          <a:p>
            <a:pPr eaLnBrk="0" fontAlgn="base" hangingPunct="0">
              <a:spcBef>
                <a:spcPct val="0"/>
              </a:spcBef>
              <a:spcAft>
                <a:spcPts val="200"/>
              </a:spcAft>
            </a:pPr>
            <a:r>
              <a:rPr lang="de-DE" dirty="0" smtClean="0">
                <a:cs typeface="Arial" panose="020B0604020202020204" pitchFamily="34" charset="0"/>
              </a:rPr>
              <a:t>Coming back </a:t>
            </a:r>
            <a:r>
              <a:rPr lang="de-DE" dirty="0" err="1" smtClean="0">
                <a:cs typeface="Arial" panose="020B0604020202020204" pitchFamily="34" charset="0"/>
              </a:rPr>
              <a:t>to</a:t>
            </a:r>
            <a:r>
              <a:rPr lang="de-DE" dirty="0" smtClean="0">
                <a:cs typeface="Arial" panose="020B0604020202020204" pitchFamily="34" charset="0"/>
              </a:rPr>
              <a:t> </a:t>
            </a:r>
            <a:r>
              <a:rPr lang="de-DE" dirty="0" err="1" smtClean="0">
                <a:cs typeface="Arial" panose="020B0604020202020204" pitchFamily="34" charset="0"/>
              </a:rPr>
              <a:t>the</a:t>
            </a:r>
            <a:r>
              <a:rPr lang="de-DE" dirty="0" smtClean="0">
                <a:cs typeface="Arial" panose="020B0604020202020204" pitchFamily="34" charset="0"/>
              </a:rPr>
              <a:t> </a:t>
            </a:r>
            <a:r>
              <a:rPr lang="de-DE" dirty="0" err="1" smtClean="0">
                <a:cs typeface="Arial" panose="020B0604020202020204" pitchFamily="34" charset="0"/>
              </a:rPr>
              <a:t>landscape</a:t>
            </a:r>
            <a:r>
              <a:rPr lang="de-DE" dirty="0" smtClean="0">
                <a:cs typeface="Arial" panose="020B0604020202020204" pitchFamily="34" charset="0"/>
              </a:rPr>
              <a:t> </a:t>
            </a:r>
            <a:r>
              <a:rPr lang="de-DE" dirty="0" err="1" smtClean="0">
                <a:cs typeface="Arial" panose="020B0604020202020204" pitchFamily="34" charset="0"/>
              </a:rPr>
              <a:t>challenge</a:t>
            </a:r>
            <a:r>
              <a:rPr lang="de-DE" dirty="0" smtClean="0">
                <a:cs typeface="Arial" panose="020B0604020202020204" pitchFamily="34" charset="0"/>
              </a:rPr>
              <a:t> </a:t>
            </a:r>
            <a:r>
              <a:rPr lang="de-DE" dirty="0" err="1" smtClean="0">
                <a:cs typeface="Arial" panose="020B0604020202020204" pitchFamily="34" charset="0"/>
              </a:rPr>
              <a:t>you</a:t>
            </a:r>
            <a:r>
              <a:rPr lang="de-DE" dirty="0" smtClean="0">
                <a:cs typeface="Arial" panose="020B0604020202020204" pitchFamily="34" charset="0"/>
              </a:rPr>
              <a:t> </a:t>
            </a:r>
            <a:r>
              <a:rPr lang="de-DE" dirty="0" err="1" smtClean="0">
                <a:cs typeface="Arial" panose="020B0604020202020204" pitchFamily="34" charset="0"/>
              </a:rPr>
              <a:t>want</a:t>
            </a:r>
            <a:r>
              <a:rPr lang="de-DE" dirty="0" smtClean="0">
                <a:cs typeface="Arial" panose="020B0604020202020204" pitchFamily="34" charset="0"/>
              </a:rPr>
              <a:t> </a:t>
            </a:r>
            <a:r>
              <a:rPr lang="de-DE" dirty="0" err="1" smtClean="0">
                <a:cs typeface="Arial" panose="020B0604020202020204" pitchFamily="34" charset="0"/>
              </a:rPr>
              <a:t>to</a:t>
            </a:r>
            <a:r>
              <a:rPr lang="de-DE" dirty="0" smtClean="0">
                <a:cs typeface="Arial" panose="020B0604020202020204" pitchFamily="34" charset="0"/>
              </a:rPr>
              <a:t> </a:t>
            </a:r>
            <a:r>
              <a:rPr lang="de-DE" dirty="0" err="1" smtClean="0">
                <a:cs typeface="Arial" panose="020B0604020202020204" pitchFamily="34" charset="0"/>
              </a:rPr>
              <a:t>address</a:t>
            </a:r>
            <a:r>
              <a:rPr lang="de-DE" dirty="0" smtClean="0">
                <a:cs typeface="Arial" panose="020B0604020202020204" pitchFamily="34" charset="0"/>
              </a:rPr>
              <a:t>: </a:t>
            </a:r>
            <a:r>
              <a:rPr lang="de-DE" dirty="0" err="1" smtClean="0">
                <a:cs typeface="Arial" panose="020B0604020202020204" pitchFamily="34" charset="0"/>
              </a:rPr>
              <a:t>What</a:t>
            </a:r>
            <a:r>
              <a:rPr lang="de-DE" dirty="0" smtClean="0">
                <a:cs typeface="Arial" panose="020B0604020202020204" pitchFamily="34" charset="0"/>
              </a:rPr>
              <a:t> will </a:t>
            </a:r>
            <a:r>
              <a:rPr lang="de-DE" dirty="0" err="1" smtClean="0">
                <a:cs typeface="Arial" panose="020B0604020202020204" pitchFamily="34" charset="0"/>
              </a:rPr>
              <a:t>be</a:t>
            </a:r>
            <a:r>
              <a:rPr lang="de-DE" dirty="0" smtClean="0">
                <a:cs typeface="Arial" panose="020B0604020202020204" pitchFamily="34" charset="0"/>
              </a:rPr>
              <a:t> </a:t>
            </a:r>
            <a:r>
              <a:rPr lang="de-DE" dirty="0" err="1" smtClean="0">
                <a:cs typeface="Arial" panose="020B0604020202020204" pitchFamily="34" charset="0"/>
              </a:rPr>
              <a:t>the</a:t>
            </a:r>
            <a:r>
              <a:rPr lang="de-DE" dirty="0" smtClean="0">
                <a:cs typeface="Arial" panose="020B0604020202020204" pitchFamily="34" charset="0"/>
              </a:rPr>
              <a:t> </a:t>
            </a:r>
            <a:r>
              <a:rPr lang="de-DE" dirty="0" err="1" smtClean="0">
                <a:cs typeface="Arial" panose="020B0604020202020204" pitchFamily="34" charset="0"/>
              </a:rPr>
              <a:t>long</a:t>
            </a:r>
            <a:r>
              <a:rPr lang="de-DE" dirty="0" smtClean="0">
                <a:cs typeface="Arial" panose="020B0604020202020204" pitchFamily="34" charset="0"/>
              </a:rPr>
              <a:t> </a:t>
            </a:r>
            <a:r>
              <a:rPr lang="de-DE" dirty="0" err="1" smtClean="0">
                <a:cs typeface="Arial" panose="020B0604020202020204" pitchFamily="34" charset="0"/>
              </a:rPr>
              <a:t>term</a:t>
            </a:r>
            <a:r>
              <a:rPr lang="de-DE" dirty="0" smtClean="0">
                <a:cs typeface="Arial" panose="020B0604020202020204" pitchFamily="34" charset="0"/>
              </a:rPr>
              <a:t> </a:t>
            </a:r>
            <a:r>
              <a:rPr lang="de-DE" dirty="0" err="1" smtClean="0">
                <a:cs typeface="Arial" panose="020B0604020202020204" pitchFamily="34" charset="0"/>
              </a:rPr>
              <a:t>impact</a:t>
            </a:r>
            <a:r>
              <a:rPr lang="de-DE" dirty="0" smtClean="0">
                <a:cs typeface="Arial" panose="020B0604020202020204" pitchFamily="34" charset="0"/>
              </a:rPr>
              <a:t> </a:t>
            </a:r>
            <a:r>
              <a:rPr lang="de-DE" dirty="0" err="1" smtClean="0">
                <a:cs typeface="Arial" panose="020B0604020202020204" pitchFamily="34" charset="0"/>
              </a:rPr>
              <a:t>of</a:t>
            </a:r>
            <a:r>
              <a:rPr lang="de-DE" dirty="0" smtClean="0">
                <a:cs typeface="Arial" panose="020B0604020202020204" pitchFamily="34" charset="0"/>
              </a:rPr>
              <a:t> </a:t>
            </a:r>
            <a:r>
              <a:rPr lang="de-DE" dirty="0" err="1" smtClean="0">
                <a:cs typeface="Arial" panose="020B0604020202020204" pitchFamily="34" charset="0"/>
              </a:rPr>
              <a:t>your</a:t>
            </a:r>
            <a:r>
              <a:rPr lang="de-DE" dirty="0" smtClean="0">
                <a:cs typeface="Arial" panose="020B0604020202020204" pitchFamily="34" charset="0"/>
              </a:rPr>
              <a:t> initiative</a:t>
            </a:r>
            <a:r>
              <a:rPr lang="de-DE" dirty="0" smtClean="0">
                <a:cs typeface="Arial" panose="020B0604020202020204" pitchFamily="34" charset="0"/>
              </a:rPr>
              <a:t>?</a:t>
            </a:r>
          </a:p>
          <a:p>
            <a:pPr eaLnBrk="0" fontAlgn="base" hangingPunct="0">
              <a:spcBef>
                <a:spcPct val="0"/>
              </a:spcBef>
              <a:spcAft>
                <a:spcPts val="200"/>
              </a:spcAft>
            </a:pPr>
            <a:r>
              <a:rPr lang="de-DE" dirty="0" err="1">
                <a:cs typeface="Arial" panose="020B0604020202020204" pitchFamily="34" charset="0"/>
              </a:rPr>
              <a:t>What</a:t>
            </a:r>
            <a:r>
              <a:rPr lang="de-DE" dirty="0">
                <a:cs typeface="Arial" panose="020B0604020202020204" pitchFamily="34" charset="0"/>
              </a:rPr>
              <a:t> </a:t>
            </a:r>
            <a:r>
              <a:rPr lang="de-DE" dirty="0" err="1">
                <a:cs typeface="Arial" panose="020B0604020202020204" pitchFamily="34" charset="0"/>
              </a:rPr>
              <a:t>are</a:t>
            </a:r>
            <a:r>
              <a:rPr lang="de-DE" dirty="0">
                <a:cs typeface="Arial" panose="020B0604020202020204" pitchFamily="34" charset="0"/>
              </a:rPr>
              <a:t> </a:t>
            </a:r>
            <a:r>
              <a:rPr lang="de-DE" dirty="0" smtClean="0">
                <a:cs typeface="Arial" panose="020B0604020202020204" pitchFamily="34" charset="0"/>
              </a:rPr>
              <a:t>relevant </a:t>
            </a:r>
            <a:r>
              <a:rPr lang="de-DE" dirty="0" err="1" smtClean="0">
                <a:cs typeface="Arial" panose="020B0604020202020204" pitchFamily="34" charset="0"/>
              </a:rPr>
              <a:t>indicators</a:t>
            </a:r>
            <a:r>
              <a:rPr lang="de-DE" dirty="0" smtClean="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success</a:t>
            </a:r>
            <a:r>
              <a:rPr lang="de-DE" dirty="0" smtClean="0">
                <a:cs typeface="Arial" panose="020B0604020202020204" pitchFamily="34" charset="0"/>
              </a:rPr>
              <a:t>?</a:t>
            </a:r>
            <a:endParaRPr lang="de-DE" dirty="0" smtClean="0">
              <a:cs typeface="Arial" panose="020B0604020202020204" pitchFamily="34" charset="0"/>
            </a:endParaRPr>
          </a:p>
          <a:p>
            <a:pPr eaLnBrk="0" fontAlgn="base" hangingPunct="0">
              <a:spcBef>
                <a:spcPct val="0"/>
              </a:spcBef>
              <a:spcAft>
                <a:spcPts val="200"/>
              </a:spcAft>
            </a:pPr>
            <a:r>
              <a:rPr lang="de-DE" dirty="0" err="1" smtClean="0">
                <a:cs typeface="Arial" panose="020B0604020202020204" pitchFamily="34" charset="0"/>
              </a:rPr>
              <a:t>How</a:t>
            </a:r>
            <a:r>
              <a:rPr lang="de-DE" dirty="0" smtClean="0">
                <a:cs typeface="Arial" panose="020B0604020202020204" pitchFamily="34" charset="0"/>
              </a:rPr>
              <a:t> do </a:t>
            </a:r>
            <a:r>
              <a:rPr lang="de-DE" dirty="0" err="1" smtClean="0">
                <a:cs typeface="Arial" panose="020B0604020202020204" pitchFamily="34" charset="0"/>
              </a:rPr>
              <a:t>you</a:t>
            </a:r>
            <a:r>
              <a:rPr lang="de-DE" dirty="0" smtClean="0">
                <a:cs typeface="Arial" panose="020B0604020202020204" pitchFamily="34" charset="0"/>
              </a:rPr>
              <a:t> plan </a:t>
            </a:r>
            <a:r>
              <a:rPr lang="de-DE" dirty="0" err="1" smtClean="0">
                <a:cs typeface="Arial" panose="020B0604020202020204" pitchFamily="34" charset="0"/>
              </a:rPr>
              <a:t>to</a:t>
            </a:r>
            <a:r>
              <a:rPr lang="de-DE" dirty="0" smtClean="0">
                <a:cs typeface="Arial" panose="020B0604020202020204" pitchFamily="34" charset="0"/>
              </a:rPr>
              <a:t> </a:t>
            </a:r>
            <a:r>
              <a:rPr lang="de-DE" dirty="0" err="1" smtClean="0">
                <a:cs typeface="Arial" panose="020B0604020202020204" pitchFamily="34" charset="0"/>
              </a:rPr>
              <a:t>measure</a:t>
            </a:r>
            <a:r>
              <a:rPr lang="de-DE" dirty="0" smtClean="0">
                <a:cs typeface="Arial" panose="020B0604020202020204" pitchFamily="34" charset="0"/>
              </a:rPr>
              <a:t> </a:t>
            </a:r>
            <a:r>
              <a:rPr lang="de-DE" dirty="0" err="1" smtClean="0">
                <a:cs typeface="Arial" panose="020B0604020202020204" pitchFamily="34" charset="0"/>
              </a:rPr>
              <a:t>and</a:t>
            </a:r>
            <a:r>
              <a:rPr lang="de-DE" dirty="0" smtClean="0">
                <a:cs typeface="Arial" panose="020B0604020202020204" pitchFamily="34" charset="0"/>
              </a:rPr>
              <a:t> </a:t>
            </a:r>
            <a:r>
              <a:rPr lang="de-DE" dirty="0" err="1" smtClean="0">
                <a:cs typeface="Arial" panose="020B0604020202020204" pitchFamily="34" charset="0"/>
              </a:rPr>
              <a:t>report</a:t>
            </a:r>
            <a:r>
              <a:rPr lang="de-DE" dirty="0" smtClean="0">
                <a:cs typeface="Arial" panose="020B0604020202020204" pitchFamily="34" charset="0"/>
              </a:rPr>
              <a:t> </a:t>
            </a:r>
            <a:r>
              <a:rPr lang="de-DE" dirty="0" err="1" smtClean="0">
                <a:cs typeface="Arial" panose="020B0604020202020204" pitchFamily="34" charset="0"/>
              </a:rPr>
              <a:t>this</a:t>
            </a:r>
            <a:r>
              <a:rPr lang="de-DE" dirty="0" smtClean="0">
                <a:cs typeface="Arial" panose="020B0604020202020204" pitchFamily="34" charset="0"/>
              </a:rPr>
              <a:t> </a:t>
            </a:r>
            <a:r>
              <a:rPr lang="de-DE" dirty="0" err="1" smtClean="0">
                <a:cs typeface="Arial" panose="020B0604020202020204" pitchFamily="34" charset="0"/>
              </a:rPr>
              <a:t>impact</a:t>
            </a:r>
            <a:r>
              <a:rPr lang="de-DE" dirty="0" smtClean="0">
                <a:cs typeface="Arial" panose="020B0604020202020204" pitchFamily="34" charset="0"/>
              </a:rPr>
              <a:t>? </a:t>
            </a:r>
            <a:endParaRPr lang="de-DE" dirty="0" smtClean="0">
              <a:cs typeface="Arial" panose="020B0604020202020204" pitchFamily="34" charset="0"/>
            </a:endParaRPr>
          </a:p>
          <a:p>
            <a:pPr eaLnBrk="0" fontAlgn="base" hangingPunct="0">
              <a:spcBef>
                <a:spcPct val="0"/>
              </a:spcBef>
              <a:spcAft>
                <a:spcPts val="200"/>
              </a:spcAft>
            </a:pPr>
            <a:r>
              <a:rPr lang="de-DE" dirty="0" smtClean="0">
                <a:cs typeface="Arial" panose="020B0604020202020204" pitchFamily="34" charset="0"/>
              </a:rPr>
              <a:t>Tell </a:t>
            </a:r>
            <a:r>
              <a:rPr lang="de-DE" dirty="0" err="1" smtClean="0">
                <a:cs typeface="Arial" panose="020B0604020202020204" pitchFamily="34" charset="0"/>
              </a:rPr>
              <a:t>your</a:t>
            </a:r>
            <a:r>
              <a:rPr lang="de-DE" dirty="0" smtClean="0">
                <a:cs typeface="Arial" panose="020B0604020202020204" pitchFamily="34" charset="0"/>
              </a:rPr>
              <a:t> </a:t>
            </a:r>
            <a:r>
              <a:rPr lang="de-DE" dirty="0" err="1" smtClean="0">
                <a:cs typeface="Arial" panose="020B0604020202020204" pitchFamily="34" charset="0"/>
              </a:rPr>
              <a:t>story</a:t>
            </a:r>
            <a:r>
              <a:rPr lang="de-DE" dirty="0" smtClean="0">
                <a:cs typeface="Arial" panose="020B0604020202020204" pitchFamily="34" charset="0"/>
              </a:rPr>
              <a:t> in </a:t>
            </a:r>
            <a:r>
              <a:rPr lang="de-DE" dirty="0" err="1" smtClean="0">
                <a:cs typeface="Arial" panose="020B0604020202020204" pitchFamily="34" charset="0"/>
              </a:rPr>
              <a:t>brief</a:t>
            </a:r>
            <a:r>
              <a:rPr lang="de-DE" dirty="0" smtClean="0">
                <a:cs typeface="Arial" panose="020B0604020202020204" pitchFamily="34" charset="0"/>
              </a:rPr>
              <a:t>: </a:t>
            </a:r>
            <a:r>
              <a:rPr lang="de-DE" dirty="0" err="1" smtClean="0">
                <a:cs typeface="Arial" panose="020B0604020202020204" pitchFamily="34" charset="0"/>
              </a:rPr>
              <a:t>How</a:t>
            </a:r>
            <a:r>
              <a:rPr lang="de-DE" dirty="0" smtClean="0">
                <a:cs typeface="Arial" panose="020B0604020202020204" pitchFamily="34" charset="0"/>
              </a:rPr>
              <a:t> will </a:t>
            </a:r>
            <a:r>
              <a:rPr lang="de-DE" dirty="0" err="1" smtClean="0">
                <a:cs typeface="Arial" panose="020B0604020202020204" pitchFamily="34" charset="0"/>
              </a:rPr>
              <a:t>this</a:t>
            </a:r>
            <a:r>
              <a:rPr lang="de-DE" dirty="0" smtClean="0">
                <a:cs typeface="Arial" panose="020B0604020202020204" pitchFamily="34" charset="0"/>
              </a:rPr>
              <a:t> </a:t>
            </a:r>
            <a:r>
              <a:rPr lang="de-DE" dirty="0" err="1" smtClean="0">
                <a:cs typeface="Arial" panose="020B0604020202020204" pitchFamily="34" charset="0"/>
              </a:rPr>
              <a:t>impact</a:t>
            </a:r>
            <a:r>
              <a:rPr lang="de-DE" dirty="0" smtClean="0">
                <a:cs typeface="Arial" panose="020B0604020202020204" pitchFamily="34" charset="0"/>
              </a:rPr>
              <a:t> </a:t>
            </a:r>
            <a:r>
              <a:rPr lang="de-DE" dirty="0" err="1" smtClean="0">
                <a:cs typeface="Arial" panose="020B0604020202020204" pitchFamily="34" charset="0"/>
              </a:rPr>
              <a:t>solve</a:t>
            </a:r>
            <a:r>
              <a:rPr lang="de-DE" dirty="0" smtClean="0">
                <a:cs typeface="Arial" panose="020B0604020202020204" pitchFamily="34" charset="0"/>
              </a:rPr>
              <a:t> </a:t>
            </a:r>
            <a:r>
              <a:rPr lang="de-DE" dirty="0" err="1" smtClean="0">
                <a:cs typeface="Arial" panose="020B0604020202020204" pitchFamily="34" charset="0"/>
              </a:rPr>
              <a:t>the</a:t>
            </a:r>
            <a:r>
              <a:rPr lang="de-DE" dirty="0" smtClean="0">
                <a:cs typeface="Arial" panose="020B0604020202020204" pitchFamily="34" charset="0"/>
              </a:rPr>
              <a:t> </a:t>
            </a:r>
            <a:r>
              <a:rPr lang="de-DE" dirty="0" err="1" smtClean="0">
                <a:cs typeface="Arial" panose="020B0604020202020204" pitchFamily="34" charset="0"/>
              </a:rPr>
              <a:t>landscape</a:t>
            </a:r>
            <a:r>
              <a:rPr lang="de-DE" dirty="0" smtClean="0">
                <a:cs typeface="Arial" panose="020B0604020202020204" pitchFamily="34" charset="0"/>
              </a:rPr>
              <a:t> </a:t>
            </a:r>
            <a:r>
              <a:rPr lang="de-DE" dirty="0" err="1" smtClean="0">
                <a:cs typeface="Arial" panose="020B0604020202020204" pitchFamily="34" charset="0"/>
              </a:rPr>
              <a:t>sustainability</a:t>
            </a:r>
            <a:r>
              <a:rPr lang="de-DE" dirty="0" smtClean="0">
                <a:cs typeface="Arial" panose="020B0604020202020204" pitchFamily="34" charset="0"/>
              </a:rPr>
              <a:t> </a:t>
            </a:r>
            <a:r>
              <a:rPr lang="de-DE" dirty="0" err="1" smtClean="0">
                <a:cs typeface="Arial" panose="020B0604020202020204" pitchFamily="34" charset="0"/>
              </a:rPr>
              <a:t>challenge</a:t>
            </a:r>
            <a:r>
              <a:rPr lang="de-DE" dirty="0" smtClean="0">
                <a:cs typeface="Arial" panose="020B0604020202020204" pitchFamily="34" charset="0"/>
              </a:rPr>
              <a:t> </a:t>
            </a:r>
            <a:r>
              <a:rPr lang="de-DE" dirty="0" err="1" smtClean="0">
                <a:cs typeface="Arial" panose="020B0604020202020204" pitchFamily="34" charset="0"/>
              </a:rPr>
              <a:t>you</a:t>
            </a:r>
            <a:r>
              <a:rPr lang="de-DE" dirty="0" smtClean="0">
                <a:cs typeface="Arial" panose="020B0604020202020204" pitchFamily="34" charset="0"/>
              </a:rPr>
              <a:t> </a:t>
            </a:r>
            <a:r>
              <a:rPr lang="de-DE" dirty="0" err="1" smtClean="0">
                <a:cs typeface="Arial" panose="020B0604020202020204" pitchFamily="34" charset="0"/>
              </a:rPr>
              <a:t>want</a:t>
            </a:r>
            <a:r>
              <a:rPr lang="de-DE" dirty="0" smtClean="0">
                <a:cs typeface="Arial" panose="020B0604020202020204" pitchFamily="34" charset="0"/>
              </a:rPr>
              <a:t> </a:t>
            </a:r>
            <a:r>
              <a:rPr lang="de-DE" dirty="0" err="1" smtClean="0">
                <a:cs typeface="Arial" panose="020B0604020202020204" pitchFamily="34" charset="0"/>
              </a:rPr>
              <a:t>to</a:t>
            </a:r>
            <a:r>
              <a:rPr lang="de-DE" dirty="0" smtClean="0">
                <a:cs typeface="Arial" panose="020B0604020202020204" pitchFamily="34" charset="0"/>
              </a:rPr>
              <a:t> </a:t>
            </a:r>
            <a:r>
              <a:rPr lang="de-DE" dirty="0" err="1" smtClean="0">
                <a:cs typeface="Arial" panose="020B0604020202020204" pitchFamily="34" charset="0"/>
              </a:rPr>
              <a:t>resolve</a:t>
            </a:r>
            <a:r>
              <a:rPr lang="de-DE" dirty="0" smtClean="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16</a:t>
            </a:fld>
            <a:endParaRPr lang="de-DE"/>
          </a:p>
        </p:txBody>
      </p:sp>
    </p:spTree>
    <p:extLst>
      <p:ext uri="{BB962C8B-B14F-4D97-AF65-F5344CB8AC3E}">
        <p14:creationId xmlns:p14="http://schemas.microsoft.com/office/powerpoint/2010/main" val="19098607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smtClean="0">
                <a:latin typeface="Arial" charset="0"/>
              </a:rPr>
              <a:t>Firs</a:t>
            </a:r>
            <a:r>
              <a:rPr lang="de-DE" dirty="0" smtClean="0">
                <a:latin typeface="Arial" charset="0"/>
              </a:rPr>
              <a:t>t </a:t>
            </a:r>
            <a:r>
              <a:rPr lang="de-DE" dirty="0" err="1" smtClean="0">
                <a:latin typeface="Arial" charset="0"/>
              </a:rPr>
              <a:t>step</a:t>
            </a:r>
            <a:r>
              <a:rPr lang="de-DE" dirty="0" smtClean="0">
                <a:latin typeface="Arial" charset="0"/>
              </a:rPr>
              <a:t> (1 </a:t>
            </a:r>
            <a:r>
              <a:rPr lang="de-DE" dirty="0" err="1" smtClean="0">
                <a:latin typeface="Arial" charset="0"/>
              </a:rPr>
              <a:t>slide</a:t>
            </a:r>
            <a:r>
              <a:rPr lang="de-DE" dirty="0" smtClean="0">
                <a:latin typeface="Arial" charset="0"/>
              </a:rPr>
              <a:t>)</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pPr eaLnBrk="0" fontAlgn="base" hangingPunct="0">
              <a:spcBef>
                <a:spcPct val="0"/>
              </a:spcBef>
              <a:spcAft>
                <a:spcPts val="200"/>
              </a:spcAft>
            </a:pPr>
            <a:r>
              <a:rPr lang="de-DE" dirty="0" err="1" smtClean="0">
                <a:cs typeface="Arial" panose="020B0604020202020204" pitchFamily="34" charset="0"/>
              </a:rPr>
              <a:t>What</a:t>
            </a:r>
            <a:r>
              <a:rPr lang="de-DE" dirty="0" smtClean="0">
                <a:cs typeface="Arial" panose="020B0604020202020204" pitchFamily="34" charset="0"/>
              </a:rPr>
              <a:t> </a:t>
            </a:r>
            <a:r>
              <a:rPr lang="de-DE" dirty="0" err="1" smtClean="0">
                <a:cs typeface="Arial" panose="020B0604020202020204" pitchFamily="34" charset="0"/>
              </a:rPr>
              <a:t>is</a:t>
            </a:r>
            <a:r>
              <a:rPr lang="de-DE" dirty="0" smtClean="0">
                <a:cs typeface="Arial" panose="020B0604020202020204" pitchFamily="34" charset="0"/>
              </a:rPr>
              <a:t> </a:t>
            </a:r>
            <a:r>
              <a:rPr lang="de-DE" dirty="0" err="1" smtClean="0">
                <a:cs typeface="Arial" panose="020B0604020202020204" pitchFamily="34" charset="0"/>
              </a:rPr>
              <a:t>the</a:t>
            </a:r>
            <a:r>
              <a:rPr lang="de-DE" dirty="0" smtClean="0">
                <a:cs typeface="Arial" panose="020B0604020202020204" pitchFamily="34" charset="0"/>
              </a:rPr>
              <a:t> </a:t>
            </a:r>
            <a:r>
              <a:rPr lang="de-DE" dirty="0" err="1" smtClean="0">
                <a:cs typeface="Arial" panose="020B0604020202020204" pitchFamily="34" charset="0"/>
              </a:rPr>
              <a:t>first</a:t>
            </a:r>
            <a:r>
              <a:rPr lang="de-DE" dirty="0" smtClean="0">
                <a:cs typeface="Arial" panose="020B0604020202020204" pitchFamily="34" charset="0"/>
              </a:rPr>
              <a:t> </a:t>
            </a:r>
            <a:r>
              <a:rPr lang="de-DE" dirty="0" err="1" smtClean="0">
                <a:cs typeface="Arial" panose="020B0604020202020204" pitchFamily="34" charset="0"/>
              </a:rPr>
              <a:t>step</a:t>
            </a:r>
            <a:r>
              <a:rPr lang="de-DE" dirty="0" smtClean="0">
                <a:cs typeface="Arial" panose="020B0604020202020204" pitchFamily="34" charset="0"/>
              </a:rPr>
              <a:t> </a:t>
            </a:r>
            <a:r>
              <a:rPr lang="de-DE" dirty="0" err="1" smtClean="0">
                <a:cs typeface="Arial" panose="020B0604020202020204" pitchFamily="34" charset="0"/>
              </a:rPr>
              <a:t>towards</a:t>
            </a:r>
            <a:r>
              <a:rPr lang="de-DE" dirty="0" smtClean="0">
                <a:cs typeface="Arial" panose="020B0604020202020204" pitchFamily="34" charset="0"/>
              </a:rPr>
              <a:t> </a:t>
            </a:r>
            <a:r>
              <a:rPr lang="de-DE" dirty="0" err="1" smtClean="0">
                <a:cs typeface="Arial" panose="020B0604020202020204" pitchFamily="34" charset="0"/>
              </a:rPr>
              <a:t>implementing</a:t>
            </a:r>
            <a:r>
              <a:rPr lang="de-DE" dirty="0" smtClean="0">
                <a:cs typeface="Arial" panose="020B0604020202020204" pitchFamily="34" charset="0"/>
              </a:rPr>
              <a:t> </a:t>
            </a:r>
            <a:r>
              <a:rPr lang="de-DE" dirty="0" err="1" smtClean="0">
                <a:cs typeface="Arial" panose="020B0604020202020204" pitchFamily="34" charset="0"/>
              </a:rPr>
              <a:t>your</a:t>
            </a:r>
            <a:r>
              <a:rPr lang="de-DE" dirty="0" smtClean="0">
                <a:cs typeface="Arial" panose="020B0604020202020204" pitchFamily="34" charset="0"/>
              </a:rPr>
              <a:t> </a:t>
            </a:r>
            <a:r>
              <a:rPr lang="de-DE" dirty="0" err="1" smtClean="0">
                <a:cs typeface="Arial" panose="020B0604020202020204" pitchFamily="34" charset="0"/>
              </a:rPr>
              <a:t>vision</a:t>
            </a:r>
            <a:r>
              <a:rPr lang="de-DE" dirty="0" smtClean="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17</a:t>
            </a:fld>
            <a:endParaRPr lang="de-DE"/>
          </a:p>
        </p:txBody>
      </p:sp>
    </p:spTree>
    <p:extLst>
      <p:ext uri="{BB962C8B-B14F-4D97-AF65-F5344CB8AC3E}">
        <p14:creationId xmlns:p14="http://schemas.microsoft.com/office/powerpoint/2010/main" val="25327172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r>
              <a:rPr lang="de-DE" sz="2400" b="1" dirty="0" smtClean="0"/>
              <a:t>Annex</a:t>
            </a:r>
          </a:p>
          <a:p>
            <a:r>
              <a:rPr lang="de-DE" dirty="0" err="1" smtClean="0"/>
              <a:t>Supporting</a:t>
            </a:r>
            <a:r>
              <a:rPr lang="de-DE" dirty="0" smtClean="0"/>
              <a:t> material: </a:t>
            </a:r>
            <a:r>
              <a:rPr lang="de-DE" dirty="0" err="1" smtClean="0"/>
              <a:t>Social</a:t>
            </a:r>
            <a:r>
              <a:rPr lang="de-DE" dirty="0" smtClean="0"/>
              <a:t> Business Model </a:t>
            </a:r>
            <a:r>
              <a:rPr lang="de-DE" dirty="0" err="1" smtClean="0"/>
              <a:t>Canvas</a:t>
            </a:r>
            <a:r>
              <a:rPr lang="de-DE" dirty="0" smtClean="0"/>
              <a:t> </a:t>
            </a:r>
            <a:r>
              <a:rPr lang="de-DE" dirty="0" err="1" smtClean="0"/>
              <a:t>with</a:t>
            </a:r>
            <a:r>
              <a:rPr lang="de-DE" dirty="0" smtClean="0"/>
              <a:t> </a:t>
            </a:r>
            <a:r>
              <a:rPr lang="de-DE" dirty="0" err="1" smtClean="0"/>
              <a:t>explantory</a:t>
            </a:r>
            <a:r>
              <a:rPr lang="de-DE" dirty="0" smtClean="0"/>
              <a:t> </a:t>
            </a:r>
            <a:r>
              <a:rPr lang="de-DE" dirty="0" err="1" smtClean="0"/>
              <a:t>notes</a:t>
            </a:r>
            <a:endParaRPr lang="de-DE" dirty="0" smtClean="0"/>
          </a:p>
          <a:p>
            <a:r>
              <a:rPr lang="de-DE" dirty="0" err="1" smtClean="0"/>
              <a:t>Supporting</a:t>
            </a:r>
            <a:r>
              <a:rPr lang="de-DE" dirty="0" smtClean="0"/>
              <a:t> </a:t>
            </a:r>
            <a:r>
              <a:rPr lang="de-DE" dirty="0" err="1" smtClean="0"/>
              <a:t>materis</a:t>
            </a:r>
            <a:r>
              <a:rPr lang="de-DE" dirty="0" smtClean="0"/>
              <a:t>: </a:t>
            </a:r>
            <a:r>
              <a:rPr lang="de-DE" dirty="0" err="1" smtClean="0"/>
              <a:t>Good</a:t>
            </a:r>
            <a:r>
              <a:rPr lang="de-DE" dirty="0" smtClean="0"/>
              <a:t> </a:t>
            </a:r>
            <a:r>
              <a:rPr lang="de-DE" dirty="0" err="1" smtClean="0"/>
              <a:t>practice</a:t>
            </a:r>
            <a:r>
              <a:rPr lang="de-DE" dirty="0" smtClean="0"/>
              <a:t> </a:t>
            </a:r>
            <a:r>
              <a:rPr lang="de-DE" dirty="0" err="1" smtClean="0"/>
              <a:t>of</a:t>
            </a:r>
            <a:r>
              <a:rPr lang="de-DE" dirty="0" smtClean="0"/>
              <a:t> </a:t>
            </a:r>
            <a:r>
              <a:rPr lang="de-DE" dirty="0" err="1" smtClean="0"/>
              <a:t>completed</a:t>
            </a:r>
            <a:r>
              <a:rPr lang="de-DE" dirty="0" smtClean="0"/>
              <a:t> </a:t>
            </a:r>
            <a:r>
              <a:rPr lang="de-DE" dirty="0" err="1" smtClean="0"/>
              <a:t>Social</a:t>
            </a:r>
            <a:r>
              <a:rPr lang="de-DE" dirty="0" smtClean="0"/>
              <a:t> Business Model </a:t>
            </a:r>
            <a:r>
              <a:rPr lang="de-DE" dirty="0" err="1" smtClean="0"/>
              <a:t>Canvas</a:t>
            </a:r>
            <a:endParaRPr lang="de-DE" dirty="0" smtClean="0"/>
          </a:p>
          <a:p>
            <a:r>
              <a:rPr lang="de-DE" dirty="0" smtClean="0"/>
              <a:t>Materials </a:t>
            </a:r>
            <a:r>
              <a:rPr lang="de-DE" dirty="0" err="1" smtClean="0"/>
              <a:t>discussed</a:t>
            </a:r>
            <a:r>
              <a:rPr lang="de-DE" dirty="0" smtClean="0"/>
              <a:t> in </a:t>
            </a:r>
            <a:r>
              <a:rPr lang="de-DE" dirty="0" err="1" smtClean="0"/>
              <a:t>class</a:t>
            </a:r>
            <a:r>
              <a:rPr lang="de-DE" dirty="0"/>
              <a:t>: https://ilias.hfwu.de/goto.php?target=cat_40967&amp;client_id=hfwu</a:t>
            </a:r>
            <a:br>
              <a:rPr lang="de-DE" dirty="0"/>
            </a:br>
            <a:endParaRPr lang="de-DE" dirty="0"/>
          </a:p>
        </p:txBody>
      </p:sp>
      <p:sp>
        <p:nvSpPr>
          <p:cNvPr id="4" name="Foliennummernplatzhalter 3"/>
          <p:cNvSpPr>
            <a:spLocks noGrp="1"/>
          </p:cNvSpPr>
          <p:nvPr>
            <p:ph type="sldNum" sz="quarter" idx="12"/>
          </p:nvPr>
        </p:nvSpPr>
        <p:spPr/>
        <p:txBody>
          <a:bodyPr/>
          <a:lstStyle/>
          <a:p>
            <a:fld id="{3AABB519-2A53-4899-A7A5-AE02E6477770}" type="slidenum">
              <a:rPr lang="de-DE" smtClean="0"/>
              <a:t>18</a:t>
            </a:fld>
            <a:endParaRPr lang="de-DE"/>
          </a:p>
        </p:txBody>
      </p:sp>
    </p:spTree>
    <p:extLst>
      <p:ext uri="{BB962C8B-B14F-4D97-AF65-F5344CB8AC3E}">
        <p14:creationId xmlns:p14="http://schemas.microsoft.com/office/powerpoint/2010/main" val="8520314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bwMode="auto">
          <a:xfrm>
            <a:off x="-7997" y="1277100"/>
            <a:ext cx="9129300" cy="6316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de-DE" sz="1200" b="1" i="0" u="none" strike="noStrike" cap="none" normalizeH="0" baseline="0" dirty="0" smtClean="0">
                <a:ln>
                  <a:noFill/>
                </a:ln>
                <a:effectLst/>
                <a:latin typeface="Arial" charset="0"/>
              </a:rPr>
              <a:t>Mission Statement: </a:t>
            </a:r>
            <a:r>
              <a:rPr lang="en-US" sz="1100" dirty="0" smtClean="0">
                <a:latin typeface="Arial" panose="020B0604020202020204" pitchFamily="34" charset="0"/>
                <a:cs typeface="Arial" panose="020B0604020202020204" pitchFamily="34" charset="0"/>
              </a:rPr>
              <a:t>company's purpose as </a:t>
            </a:r>
            <a:r>
              <a:rPr lang="en-US" sz="1100" dirty="0">
                <a:latin typeface="Arial" panose="020B0604020202020204" pitchFamily="34" charset="0"/>
                <a:cs typeface="Arial" panose="020B0604020202020204" pitchFamily="34" charset="0"/>
              </a:rPr>
              <a:t>a way of unifying the organization</a:t>
            </a:r>
            <a:r>
              <a:rPr lang="en-US" sz="1100" dirty="0" smtClean="0">
                <a:latin typeface="Arial" panose="020B0604020202020204" pitchFamily="34" charset="0"/>
                <a:cs typeface="Arial" panose="020B0604020202020204" pitchFamily="34" charset="0"/>
              </a:rPr>
              <a:t>. A </a:t>
            </a:r>
            <a:r>
              <a:rPr lang="en-US" sz="1100" dirty="0">
                <a:latin typeface="Arial" panose="020B0604020202020204" pitchFamily="34" charset="0"/>
                <a:cs typeface="Arial" panose="020B0604020202020204" pitchFamily="34" charset="0"/>
              </a:rPr>
              <a:t>combination of what your business or nonprofit does and how and why it does it, expressed in a way that encapsulates the values that are important to you. Example: “Fair </a:t>
            </a:r>
            <a:r>
              <a:rPr lang="en-US" sz="1100" dirty="0" smtClean="0">
                <a:latin typeface="Arial" panose="020B0604020202020204" pitchFamily="34" charset="0"/>
                <a:cs typeface="Arial" panose="020B0604020202020204" pitchFamily="34" charset="0"/>
              </a:rPr>
              <a:t>Collection”: We employ </a:t>
            </a:r>
            <a:r>
              <a:rPr lang="en-US" sz="1100" dirty="0">
                <a:latin typeface="Arial" panose="020B0604020202020204" pitchFamily="34" charset="0"/>
                <a:cs typeface="Arial" panose="020B0604020202020204" pitchFamily="34" charset="0"/>
              </a:rPr>
              <a:t>disadvantaged people in developing </a:t>
            </a:r>
            <a:r>
              <a:rPr lang="en-US" sz="1100" dirty="0" smtClean="0">
                <a:latin typeface="Arial" panose="020B0604020202020204" pitchFamily="34" charset="0"/>
                <a:cs typeface="Arial" panose="020B0604020202020204" pitchFamily="34" charset="0"/>
              </a:rPr>
              <a:t>countries. Together we </a:t>
            </a:r>
            <a:r>
              <a:rPr lang="en-US" sz="1100" dirty="0">
                <a:latin typeface="Arial" panose="020B0604020202020204" pitchFamily="34" charset="0"/>
                <a:cs typeface="Arial" panose="020B0604020202020204" pitchFamily="34" charset="0"/>
              </a:rPr>
              <a:t>create and sell </a:t>
            </a:r>
            <a:r>
              <a:rPr lang="en-US" sz="1100" dirty="0" smtClean="0">
                <a:latin typeface="Arial" panose="020B0604020202020204" pitchFamily="34" charset="0"/>
                <a:cs typeface="Arial" panose="020B0604020202020204" pitchFamily="34" charset="0"/>
              </a:rPr>
              <a:t>jewelry - providing </a:t>
            </a:r>
            <a:r>
              <a:rPr lang="en-US" sz="1100" dirty="0">
                <a:latin typeface="Arial" panose="020B0604020202020204" pitchFamily="34" charset="0"/>
                <a:cs typeface="Arial" panose="020B0604020202020204" pitchFamily="34" charset="0"/>
              </a:rPr>
              <a:t>dignified wages and holistic social programs</a:t>
            </a:r>
            <a:r>
              <a:rPr lang="en-US" sz="1100" dirty="0" smtClean="0">
                <a:latin typeface="Arial" panose="020B0604020202020204" pitchFamily="34" charset="0"/>
                <a:cs typeface="Arial" panose="020B0604020202020204" pitchFamily="34" charset="0"/>
              </a:rPr>
              <a:t>.</a:t>
            </a:r>
            <a:endParaRPr kumimoji="0" lang="de-DE" sz="1100" i="0" u="none" strike="noStrike" cap="none" normalizeH="0" baseline="0" dirty="0" smtClean="0">
              <a:ln>
                <a:noFill/>
              </a:ln>
              <a:effectLst/>
              <a:latin typeface="Arial" charset="0"/>
            </a:endParaRPr>
          </a:p>
        </p:txBody>
      </p:sp>
      <p:sp>
        <p:nvSpPr>
          <p:cNvPr id="6" name="Rechteck 5"/>
          <p:cNvSpPr/>
          <p:nvPr/>
        </p:nvSpPr>
        <p:spPr bwMode="auto">
          <a:xfrm>
            <a:off x="-7997" y="1913764"/>
            <a:ext cx="1656895" cy="308566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200"/>
              </a:spcAft>
              <a:buClrTx/>
              <a:buSzTx/>
              <a:buFontTx/>
              <a:buNone/>
              <a:tabLst/>
            </a:pPr>
            <a:r>
              <a:rPr lang="de-DE" sz="1200" b="1" dirty="0" smtClean="0">
                <a:latin typeface="Arial" charset="0"/>
              </a:rPr>
              <a:t>Key-Partners</a:t>
            </a:r>
          </a:p>
          <a:p>
            <a:pPr marL="72000" indent="-72000" eaLnBrk="0" hangingPunct="0">
              <a:spcBef>
                <a:spcPts val="600"/>
              </a:spcBef>
              <a:spcAft>
                <a:spcPts val="200"/>
              </a:spcAft>
              <a:buFont typeface="Arial" panose="020B0604020202020204" pitchFamily="34" charset="0"/>
              <a:buChar char="•"/>
            </a:pPr>
            <a:r>
              <a:rPr lang="en-US" sz="1100" dirty="0">
                <a:latin typeface="Arial" charset="0"/>
              </a:rPr>
              <a:t>Which </a:t>
            </a:r>
            <a:r>
              <a:rPr lang="en-US" sz="1100" dirty="0" smtClean="0">
                <a:latin typeface="Arial" charset="0"/>
              </a:rPr>
              <a:t>partners, who are not </a:t>
            </a:r>
            <a:r>
              <a:rPr lang="en-US" sz="1100" dirty="0">
                <a:latin typeface="Arial" charset="0"/>
              </a:rPr>
              <a:t>in the direct sphere of influence of the </a:t>
            </a:r>
            <a:r>
              <a:rPr lang="en-US" sz="1100" dirty="0" smtClean="0">
                <a:latin typeface="Arial" charset="0"/>
              </a:rPr>
              <a:t>company </a:t>
            </a:r>
            <a:r>
              <a:rPr lang="en-US" sz="1100" dirty="0">
                <a:latin typeface="Arial" charset="0"/>
              </a:rPr>
              <a:t>are important for </a:t>
            </a:r>
            <a:r>
              <a:rPr lang="en-US" sz="1100" dirty="0" smtClean="0">
                <a:latin typeface="Arial" charset="0"/>
              </a:rPr>
              <a:t>the success</a:t>
            </a:r>
            <a:r>
              <a:rPr lang="en-US" sz="1100" dirty="0">
                <a:latin typeface="Arial" charset="0"/>
              </a:rPr>
              <a:t>?</a:t>
            </a:r>
          </a:p>
          <a:p>
            <a:pPr marL="72000" indent="-72000" eaLnBrk="0" hangingPunct="0">
              <a:spcBef>
                <a:spcPts val="600"/>
              </a:spcBef>
              <a:spcAft>
                <a:spcPts val="200"/>
              </a:spcAft>
              <a:buFont typeface="Arial" panose="020B0604020202020204" pitchFamily="34" charset="0"/>
              <a:buChar char="•"/>
            </a:pPr>
            <a:r>
              <a:rPr lang="en-US" sz="1100" dirty="0">
                <a:latin typeface="Arial" charset="0"/>
              </a:rPr>
              <a:t>Examples: central suppliers, </a:t>
            </a:r>
            <a:r>
              <a:rPr lang="en-US" sz="1100" dirty="0" smtClean="0">
                <a:latin typeface="Arial" charset="0"/>
              </a:rPr>
              <a:t>advertising online platform, municipality, donators, politicians, … </a:t>
            </a: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smtClean="0">
              <a:latin typeface="Arial" charset="0"/>
            </a:endParaRPr>
          </a:p>
        </p:txBody>
      </p:sp>
      <p:sp>
        <p:nvSpPr>
          <p:cNvPr id="7" name="Rechteck 6"/>
          <p:cNvSpPr/>
          <p:nvPr/>
        </p:nvSpPr>
        <p:spPr bwMode="auto">
          <a:xfrm>
            <a:off x="1653598" y="1913767"/>
            <a:ext cx="1817141" cy="159260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600"/>
              </a:spcAft>
              <a:buClrTx/>
              <a:buSzTx/>
              <a:buFontTx/>
              <a:buNone/>
              <a:tabLst/>
            </a:pPr>
            <a:r>
              <a:rPr kumimoji="0" lang="de-DE" sz="1200" b="1" i="0" u="none" strike="noStrike" cap="none" normalizeH="0" baseline="0" dirty="0" smtClean="0">
                <a:ln>
                  <a:noFill/>
                </a:ln>
                <a:effectLst/>
                <a:latin typeface="Arial" charset="0"/>
              </a:rPr>
              <a:t>Key </a:t>
            </a:r>
            <a:r>
              <a:rPr kumimoji="0" lang="de-DE" sz="1200" b="1" i="0" u="none" strike="noStrike" cap="none" normalizeH="0" baseline="0" dirty="0" err="1" smtClean="0">
                <a:ln>
                  <a:noFill/>
                </a:ln>
                <a:effectLst/>
                <a:latin typeface="Arial" charset="0"/>
              </a:rPr>
              <a:t>Processes</a:t>
            </a:r>
            <a:r>
              <a:rPr kumimoji="0" lang="de-DE" sz="1200" b="1" i="0" u="none" strike="noStrike" cap="none" normalizeH="0" baseline="0" dirty="0" smtClean="0">
                <a:ln>
                  <a:noFill/>
                </a:ln>
                <a:effectLst/>
                <a:latin typeface="Arial" charset="0"/>
              </a:rPr>
              <a:t> </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Which processes are of central importance for the value creation of the company?</a:t>
            </a:r>
          </a:p>
          <a:p>
            <a:pPr marL="72000" indent="-72000" eaLnBrk="0" hangingPunct="0">
              <a:spcBef>
                <a:spcPct val="0"/>
              </a:spcBef>
              <a:spcAft>
                <a:spcPts val="200"/>
              </a:spcAft>
              <a:buFont typeface="Arial" panose="020B0604020202020204" pitchFamily="34" charset="0"/>
              <a:buChar char="•"/>
            </a:pPr>
            <a:r>
              <a:rPr lang="en-US" sz="1100" dirty="0" smtClean="0">
                <a:latin typeface="Arial" charset="0"/>
              </a:rPr>
              <a:t>Examples</a:t>
            </a:r>
            <a:r>
              <a:rPr lang="en-US" sz="1100" dirty="0">
                <a:latin typeface="Arial" charset="0"/>
              </a:rPr>
              <a:t>: </a:t>
            </a:r>
            <a:r>
              <a:rPr lang="en-US" sz="1100" dirty="0" smtClean="0">
                <a:latin typeface="Arial" charset="0"/>
              </a:rPr>
              <a:t>recruiting, training &amp; education, crowd funding, </a:t>
            </a:r>
            <a:endParaRPr kumimoji="0" lang="de-DE" sz="1200" b="1" i="0" u="none" strike="noStrike" cap="none" normalizeH="0" baseline="0" dirty="0" smtClean="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smtClean="0">
              <a:ln>
                <a:noFill/>
              </a:ln>
              <a:effectLst/>
              <a:latin typeface="Arial" charset="0"/>
            </a:endParaRPr>
          </a:p>
        </p:txBody>
      </p:sp>
      <p:sp>
        <p:nvSpPr>
          <p:cNvPr id="11" name="Rechteck 10"/>
          <p:cNvSpPr/>
          <p:nvPr/>
        </p:nvSpPr>
        <p:spPr bwMode="auto">
          <a:xfrm>
            <a:off x="-5023" y="5000383"/>
            <a:ext cx="4578486" cy="6080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kumimoji="0" lang="de-DE" sz="1100" b="1" i="0" u="none" strike="noStrike" cap="none" normalizeH="0" baseline="0" dirty="0" err="1" smtClean="0">
                <a:ln>
                  <a:noFill/>
                </a:ln>
                <a:effectLst/>
                <a:latin typeface="Arial" charset="0"/>
              </a:rPr>
              <a:t>Cost</a:t>
            </a:r>
            <a:r>
              <a:rPr kumimoji="0" lang="de-DE" sz="1100" b="1" i="0" u="none" strike="noStrike" cap="none" normalizeH="0" dirty="0" smtClean="0">
                <a:ln>
                  <a:noFill/>
                </a:ln>
                <a:effectLst/>
                <a:latin typeface="Arial" charset="0"/>
              </a:rPr>
              <a:t> </a:t>
            </a:r>
            <a:r>
              <a:rPr lang="de-DE" sz="1100" b="1" dirty="0" err="1">
                <a:latin typeface="Arial" charset="0"/>
              </a:rPr>
              <a:t>d</a:t>
            </a:r>
            <a:r>
              <a:rPr kumimoji="0" lang="de-DE" sz="1100" b="1" i="0" u="none" strike="noStrike" cap="none" normalizeH="0" baseline="0" dirty="0" err="1" smtClean="0">
                <a:ln>
                  <a:noFill/>
                </a:ln>
                <a:effectLst/>
                <a:latin typeface="Arial" charset="0"/>
              </a:rPr>
              <a:t>rivers</a:t>
            </a:r>
            <a:r>
              <a:rPr lang="de-DE" sz="1100" b="1" dirty="0" smtClean="0">
                <a:latin typeface="Arial" charset="0"/>
              </a:rPr>
              <a:t>: </a:t>
            </a:r>
            <a:r>
              <a:rPr lang="en-US" sz="1100" dirty="0">
                <a:latin typeface="Arial" charset="0"/>
              </a:rPr>
              <a:t>What are the most important cost items? Which ones have a strong dynamic? Which ones can be decisively influenced? </a:t>
            </a:r>
            <a:r>
              <a:rPr lang="en-US" sz="1100" dirty="0" smtClean="0">
                <a:latin typeface="Arial" charset="0"/>
              </a:rPr>
              <a:t>(raw material, rent</a:t>
            </a:r>
            <a:r>
              <a:rPr lang="en-US" sz="1100" dirty="0">
                <a:latin typeface="Arial" charset="0"/>
              </a:rPr>
              <a:t>, online marketing, personnel, interest, ...)</a:t>
            </a:r>
          </a:p>
          <a:p>
            <a:pPr marL="0" marR="0" indent="0" algn="l" defTabSz="914400" rtl="0" eaLnBrk="0" fontAlgn="base" latinLnBrk="0" hangingPunct="0">
              <a:lnSpc>
                <a:spcPct val="100000"/>
              </a:lnSpc>
              <a:spcBef>
                <a:spcPct val="0"/>
              </a:spcBef>
              <a:spcAft>
                <a:spcPct val="0"/>
              </a:spcAft>
              <a:buClrTx/>
              <a:buSzTx/>
              <a:buFontTx/>
              <a:buNone/>
              <a:tabLst/>
            </a:pPr>
            <a:endParaRPr kumimoji="0" lang="de-DE" sz="1100" i="0" u="none" strike="noStrike" cap="none" normalizeH="0" baseline="0" dirty="0" smtClean="0">
              <a:ln>
                <a:noFill/>
              </a:ln>
              <a:effectLst/>
              <a:latin typeface="Arial" charset="0"/>
            </a:endParaRPr>
          </a:p>
        </p:txBody>
      </p:sp>
      <p:sp>
        <p:nvSpPr>
          <p:cNvPr id="12" name="Rechteck 11"/>
          <p:cNvSpPr/>
          <p:nvPr/>
        </p:nvSpPr>
        <p:spPr bwMode="auto">
          <a:xfrm>
            <a:off x="1648774" y="3494332"/>
            <a:ext cx="1821249" cy="150510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smtClean="0">
                <a:ln>
                  <a:noFill/>
                </a:ln>
                <a:effectLst/>
                <a:latin typeface="Arial" charset="0"/>
              </a:rPr>
              <a:t>Key Resources</a:t>
            </a:r>
          </a:p>
          <a:p>
            <a:pPr marL="72000" indent="-72000" eaLnBrk="0" hangingPunct="0">
              <a:spcBef>
                <a:spcPct val="0"/>
              </a:spcBef>
              <a:spcAft>
                <a:spcPts val="200"/>
              </a:spcAft>
              <a:buFont typeface="Arial" panose="020B0604020202020204" pitchFamily="34" charset="0"/>
              <a:buChar char="•"/>
            </a:pPr>
            <a:r>
              <a:rPr lang="en-US" sz="1100" dirty="0" smtClean="0">
                <a:latin typeface="Arial" charset="0"/>
              </a:rPr>
              <a:t>Which (in)tangible input </a:t>
            </a:r>
            <a:r>
              <a:rPr lang="en-US" sz="1100" dirty="0">
                <a:latin typeface="Arial" charset="0"/>
              </a:rPr>
              <a:t>factors determine the success of the SE. </a:t>
            </a:r>
          </a:p>
          <a:p>
            <a:pPr marL="72000" indent="-72000" eaLnBrk="0" hangingPunct="0">
              <a:spcBef>
                <a:spcPct val="0"/>
              </a:spcBef>
              <a:spcAft>
                <a:spcPts val="200"/>
              </a:spcAft>
              <a:buFont typeface="Arial" panose="020B0604020202020204" pitchFamily="34" charset="0"/>
              <a:buChar char="•"/>
            </a:pPr>
            <a:r>
              <a:rPr lang="en-US" sz="1100" dirty="0" smtClean="0">
                <a:latin typeface="Arial" charset="0"/>
              </a:rPr>
              <a:t>Examples: data</a:t>
            </a:r>
            <a:r>
              <a:rPr lang="en-US" sz="1100" dirty="0">
                <a:latin typeface="Arial" charset="0"/>
              </a:rPr>
              <a:t>, </a:t>
            </a:r>
            <a:r>
              <a:rPr lang="en-US" sz="1100" dirty="0" smtClean="0">
                <a:latin typeface="Arial" charset="0"/>
              </a:rPr>
              <a:t>know-how employees, </a:t>
            </a:r>
            <a:r>
              <a:rPr lang="en-US" sz="1100" dirty="0">
                <a:latin typeface="Arial" charset="0"/>
              </a:rPr>
              <a:t>brand </a:t>
            </a:r>
            <a:r>
              <a:rPr lang="en-US" sz="1100" dirty="0" smtClean="0">
                <a:latin typeface="Arial" charset="0"/>
              </a:rPr>
              <a:t>reputation, location</a:t>
            </a:r>
            <a:r>
              <a:rPr lang="en-US" sz="1100" dirty="0">
                <a:latin typeface="Arial" charset="0"/>
              </a:rPr>
              <a:t>, </a:t>
            </a:r>
            <a:r>
              <a:rPr lang="en-US" sz="1100" dirty="0" smtClean="0">
                <a:latin typeface="Arial" charset="0"/>
              </a:rPr>
              <a:t>support of volunteers</a:t>
            </a:r>
            <a:endParaRPr lang="de-DE" sz="1100" b="1" dirty="0">
              <a:latin typeface="Arial" charset="0"/>
            </a:endParaRPr>
          </a:p>
        </p:txBody>
      </p:sp>
      <p:sp>
        <p:nvSpPr>
          <p:cNvPr id="13" name="Rechteck 12"/>
          <p:cNvSpPr/>
          <p:nvPr/>
        </p:nvSpPr>
        <p:spPr bwMode="auto">
          <a:xfrm>
            <a:off x="3473883" y="1913764"/>
            <a:ext cx="2030007" cy="308566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600"/>
              </a:spcAft>
              <a:buClrTx/>
              <a:buSzTx/>
              <a:buFontTx/>
              <a:buNone/>
              <a:tabLst/>
            </a:pPr>
            <a:r>
              <a:rPr lang="de-DE" sz="1200" b="1" dirty="0">
                <a:latin typeface="Arial" charset="0"/>
              </a:rPr>
              <a:t>V</a:t>
            </a:r>
            <a:r>
              <a:rPr lang="de-DE" sz="1200" b="1" dirty="0" smtClean="0">
                <a:latin typeface="Arial" charset="0"/>
              </a:rPr>
              <a:t>alue Proposition</a:t>
            </a:r>
          </a:p>
          <a:p>
            <a:pPr algn="ctr" eaLnBrk="0" fontAlgn="base" hangingPunct="0">
              <a:spcAft>
                <a:spcPts val="600"/>
              </a:spcAft>
            </a:pPr>
            <a:r>
              <a:rPr lang="en-US" sz="1200" dirty="0" smtClean="0">
                <a:latin typeface="Arial" charset="0"/>
              </a:rPr>
              <a:t>What </a:t>
            </a:r>
            <a:r>
              <a:rPr lang="en-US" sz="1200" dirty="0">
                <a:latin typeface="Arial" charset="0"/>
              </a:rPr>
              <a:t>characterizes the value added of the company? </a:t>
            </a:r>
          </a:p>
          <a:p>
            <a:pPr algn="ctr" eaLnBrk="0" fontAlgn="base" hangingPunct="0">
              <a:spcAft>
                <a:spcPts val="600"/>
              </a:spcAft>
            </a:pPr>
            <a:r>
              <a:rPr lang="en-US" sz="1200" dirty="0" smtClean="0">
                <a:latin typeface="Arial" charset="0"/>
              </a:rPr>
              <a:t>What </a:t>
            </a:r>
            <a:r>
              <a:rPr lang="en-US" sz="1200" dirty="0">
                <a:latin typeface="Arial" charset="0"/>
              </a:rPr>
              <a:t>makes it "</a:t>
            </a:r>
            <a:r>
              <a:rPr lang="en-US" sz="1200" dirty="0" smtClean="0">
                <a:latin typeface="Arial" charset="0"/>
              </a:rPr>
              <a:t>different“ / "</a:t>
            </a:r>
            <a:r>
              <a:rPr lang="en-US" sz="1200" dirty="0">
                <a:latin typeface="Arial" charset="0"/>
              </a:rPr>
              <a:t>special"? </a:t>
            </a:r>
            <a:r>
              <a:rPr lang="en-US" sz="1200" dirty="0" smtClean="0">
                <a:latin typeface="Arial" charset="0"/>
              </a:rPr>
              <a:t>Why </a:t>
            </a:r>
            <a:r>
              <a:rPr lang="en-US" sz="1200" dirty="0">
                <a:latin typeface="Arial" charset="0"/>
              </a:rPr>
              <a:t>do </a:t>
            </a:r>
            <a:r>
              <a:rPr lang="en-US" sz="1200" dirty="0" smtClean="0">
                <a:latin typeface="Arial" charset="0"/>
              </a:rPr>
              <a:t>customers become </a:t>
            </a:r>
            <a:r>
              <a:rPr lang="en-US" sz="1200" dirty="0">
                <a:latin typeface="Arial" charset="0"/>
              </a:rPr>
              <a:t>"fans"? </a:t>
            </a:r>
          </a:p>
          <a:p>
            <a:pPr algn="ctr" eaLnBrk="0" fontAlgn="base" hangingPunct="0">
              <a:spcAft>
                <a:spcPts val="600"/>
              </a:spcAft>
            </a:pPr>
            <a:r>
              <a:rPr lang="en-US" sz="1200" dirty="0" smtClean="0">
                <a:latin typeface="Arial" charset="0"/>
              </a:rPr>
              <a:t>What </a:t>
            </a:r>
            <a:r>
              <a:rPr lang="en-US" sz="1200" dirty="0">
                <a:latin typeface="Arial" charset="0"/>
              </a:rPr>
              <a:t>are the special benefits </a:t>
            </a:r>
            <a:r>
              <a:rPr lang="en-US" sz="1200" dirty="0" smtClean="0">
                <a:latin typeface="Arial" charset="0"/>
              </a:rPr>
              <a:t>you create </a:t>
            </a:r>
            <a:r>
              <a:rPr lang="en-US" sz="1200" dirty="0">
                <a:latin typeface="Arial" charset="0"/>
              </a:rPr>
              <a:t>for the </a:t>
            </a:r>
            <a:r>
              <a:rPr lang="en-US" sz="1200" dirty="0" smtClean="0">
                <a:latin typeface="Arial" charset="0"/>
              </a:rPr>
              <a:t>customers / beneficiaries?</a:t>
            </a:r>
          </a:p>
          <a:p>
            <a:pPr algn="ctr" eaLnBrk="0" fontAlgn="base" hangingPunct="0">
              <a:spcBef>
                <a:spcPts val="600"/>
              </a:spcBef>
              <a:spcAft>
                <a:spcPts val="600"/>
              </a:spcAft>
            </a:pPr>
            <a:r>
              <a:rPr lang="en-US" sz="1100" dirty="0" smtClean="0">
                <a:latin typeface="Arial" panose="020B0604020202020204" pitchFamily="34" charset="0"/>
                <a:cs typeface="Arial" panose="020B0604020202020204" pitchFamily="34" charset="0"/>
              </a:rPr>
              <a:t>Example: “Fair </a:t>
            </a:r>
            <a:r>
              <a:rPr lang="en-US" sz="1100" dirty="0">
                <a:latin typeface="Arial" panose="020B0604020202020204" pitchFamily="34" charset="0"/>
                <a:cs typeface="Arial" panose="020B0604020202020204" pitchFamily="34" charset="0"/>
              </a:rPr>
              <a:t>Collection</a:t>
            </a:r>
            <a:r>
              <a:rPr lang="en-US" sz="1100" dirty="0" smtClean="0">
                <a:latin typeface="Arial" panose="020B0604020202020204" pitchFamily="34" charset="0"/>
                <a:cs typeface="Arial" panose="020B0604020202020204" pitchFamily="34" charset="0"/>
              </a:rPr>
              <a:t>”        We create </a:t>
            </a:r>
            <a:r>
              <a:rPr lang="en-US" sz="1100" dirty="0">
                <a:latin typeface="Arial" panose="020B0604020202020204" pitchFamily="34" charset="0"/>
                <a:cs typeface="Arial" panose="020B0604020202020204" pitchFamily="34" charset="0"/>
              </a:rPr>
              <a:t>and sell attractive genuine and costume </a:t>
            </a:r>
            <a:r>
              <a:rPr lang="en-US" sz="1100" dirty="0" smtClean="0">
                <a:latin typeface="Arial" panose="020B0604020202020204" pitchFamily="34" charset="0"/>
                <a:cs typeface="Arial" panose="020B0604020202020204" pitchFamily="34" charset="0"/>
              </a:rPr>
              <a:t>jewelry.</a:t>
            </a:r>
          </a:p>
        </p:txBody>
      </p:sp>
      <p:sp>
        <p:nvSpPr>
          <p:cNvPr id="14" name="Rechteck 13"/>
          <p:cNvSpPr/>
          <p:nvPr/>
        </p:nvSpPr>
        <p:spPr bwMode="auto">
          <a:xfrm>
            <a:off x="5489037" y="1913762"/>
            <a:ext cx="1688016" cy="159261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ts val="300"/>
              </a:spcAft>
            </a:pPr>
            <a:r>
              <a:rPr lang="de-DE" sz="1100" b="1" dirty="0" smtClean="0">
                <a:latin typeface="Arial" charset="0"/>
              </a:rPr>
              <a:t>Key-</a:t>
            </a:r>
            <a:r>
              <a:rPr lang="de-DE" sz="1100" b="1" dirty="0" err="1" smtClean="0">
                <a:latin typeface="Arial" charset="0"/>
              </a:rPr>
              <a:t>Prod</a:t>
            </a:r>
            <a:r>
              <a:rPr lang="de-DE" sz="1100" b="1" dirty="0" smtClean="0">
                <a:latin typeface="Arial" charset="0"/>
              </a:rPr>
              <a:t>. &amp; -</a:t>
            </a:r>
            <a:r>
              <a:rPr lang="de-DE" sz="1100" b="1" dirty="0">
                <a:latin typeface="Arial" charset="0"/>
              </a:rPr>
              <a:t>services</a:t>
            </a:r>
          </a:p>
          <a:p>
            <a:pPr marL="72000" indent="-72000" eaLnBrk="0" fontAlgn="base" hangingPunct="0">
              <a:spcBef>
                <a:spcPct val="0"/>
              </a:spcBef>
              <a:spcAft>
                <a:spcPts val="200"/>
              </a:spcAft>
              <a:buFont typeface="Arial" panose="020B0604020202020204" pitchFamily="34" charset="0"/>
              <a:buChar char="•"/>
            </a:pPr>
            <a:r>
              <a:rPr lang="de-DE" sz="1100" dirty="0" smtClean="0">
                <a:latin typeface="Arial" panose="020B0604020202020204" pitchFamily="34" charset="0"/>
                <a:cs typeface="Arial" panose="020B0604020202020204" pitchFamily="34" charset="0"/>
              </a:rPr>
              <a:t>W</a:t>
            </a:r>
            <a:r>
              <a:rPr lang="en-US" sz="1100" dirty="0" err="1" smtClean="0">
                <a:latin typeface="Arial" panose="020B0604020202020204" pitchFamily="34" charset="0"/>
                <a:cs typeface="Arial" panose="020B0604020202020204" pitchFamily="34" charset="0"/>
              </a:rPr>
              <a:t>hich</a:t>
            </a:r>
            <a:r>
              <a:rPr lang="en-US" sz="1100" dirty="0" smtClean="0">
                <a:latin typeface="Arial" panose="020B0604020202020204" pitchFamily="34" charset="0"/>
                <a:cs typeface="Arial" panose="020B0604020202020204" pitchFamily="34" charset="0"/>
              </a:rPr>
              <a:t> </a:t>
            </a:r>
            <a:r>
              <a:rPr lang="en-US" sz="1100" dirty="0">
                <a:latin typeface="Arial" panose="020B0604020202020204" pitchFamily="34" charset="0"/>
                <a:cs typeface="Arial" panose="020B0604020202020204" pitchFamily="34" charset="0"/>
              </a:rPr>
              <a:t>activities &amp; services inspire the </a:t>
            </a:r>
            <a:r>
              <a:rPr lang="en-US" sz="1100" dirty="0" smtClean="0">
                <a:latin typeface="Arial" panose="020B0604020202020204" pitchFamily="34" charset="0"/>
                <a:cs typeface="Arial" panose="020B0604020202020204" pitchFamily="34" charset="0"/>
              </a:rPr>
              <a:t>customers and help to win/retain them?</a:t>
            </a:r>
          </a:p>
          <a:p>
            <a:pPr marL="72000" indent="-72000" eaLnBrk="0" fontAlgn="base" hangingPunct="0">
              <a:spcBef>
                <a:spcPct val="0"/>
              </a:spcBef>
              <a:spcAft>
                <a:spcPts val="200"/>
              </a:spcAft>
              <a:buFont typeface="Arial" panose="020B0604020202020204" pitchFamily="34" charset="0"/>
              <a:buChar char="•"/>
            </a:pPr>
            <a:r>
              <a:rPr lang="en-US" sz="1100" dirty="0" smtClean="0">
                <a:latin typeface="Arial" panose="020B0604020202020204" pitchFamily="34" charset="0"/>
                <a:cs typeface="Arial" panose="020B0604020202020204" pitchFamily="34" charset="0"/>
              </a:rPr>
              <a:t>Examples </a:t>
            </a:r>
            <a:r>
              <a:rPr lang="en-US" sz="1100" dirty="0" err="1" smtClean="0">
                <a:latin typeface="Arial" panose="020B0604020202020204" pitchFamily="34" charset="0"/>
                <a:cs typeface="Arial" panose="020B0604020202020204" pitchFamily="34" charset="0"/>
              </a:rPr>
              <a:t>sustainbility</a:t>
            </a:r>
            <a:r>
              <a:rPr lang="en-US" sz="1100" dirty="0" smtClean="0">
                <a:latin typeface="Arial" panose="020B0604020202020204" pitchFamily="34" charset="0"/>
                <a:cs typeface="Arial" panose="020B0604020202020204" pitchFamily="34" charset="0"/>
              </a:rPr>
              <a:t>-standards, levels of creativity &amp; innovation</a:t>
            </a:r>
            <a:endParaRPr lang="en-US" sz="1100" dirty="0">
              <a:latin typeface="Arial" panose="020B0604020202020204" pitchFamily="34" charset="0"/>
              <a:cs typeface="Arial" panose="020B0604020202020204" pitchFamily="34" charset="0"/>
            </a:endParaRPr>
          </a:p>
        </p:txBody>
      </p:sp>
      <p:sp>
        <p:nvSpPr>
          <p:cNvPr id="15" name="Rechteck 14"/>
          <p:cNvSpPr/>
          <p:nvPr/>
        </p:nvSpPr>
        <p:spPr bwMode="auto">
          <a:xfrm>
            <a:off x="5500107" y="3486792"/>
            <a:ext cx="1676946" cy="152018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smtClean="0">
                <a:ln>
                  <a:noFill/>
                </a:ln>
                <a:effectLst/>
                <a:latin typeface="Arial" charset="0"/>
              </a:rPr>
              <a:t>Channels</a:t>
            </a:r>
          </a:p>
          <a:p>
            <a:pPr marL="108000" indent="-108000" eaLnBrk="0" fontAlgn="base" hangingPunct="0">
              <a:spcBef>
                <a:spcPct val="0"/>
              </a:spcBef>
              <a:spcAft>
                <a:spcPts val="200"/>
              </a:spcAft>
              <a:buFont typeface="Arial" panose="020B0604020202020204" pitchFamily="34" charset="0"/>
              <a:buChar char="•"/>
            </a:pPr>
            <a:r>
              <a:rPr lang="en-US" sz="1100" dirty="0" smtClean="0">
                <a:latin typeface="Arial" charset="0"/>
              </a:rPr>
              <a:t>Which ways to your customers do you use and combine?</a:t>
            </a:r>
          </a:p>
          <a:p>
            <a:pPr marL="108000" indent="-108000" eaLnBrk="0" fontAlgn="base" hangingPunct="0">
              <a:spcBef>
                <a:spcPct val="0"/>
              </a:spcBef>
              <a:spcAft>
                <a:spcPts val="200"/>
              </a:spcAft>
              <a:buFont typeface="Arial" panose="020B0604020202020204" pitchFamily="34" charset="0"/>
              <a:buChar char="•"/>
            </a:pPr>
            <a:r>
              <a:rPr lang="en-US" sz="1100" dirty="0" smtClean="0">
                <a:latin typeface="Arial" charset="0"/>
              </a:rPr>
              <a:t>Examples: Shop, online-shop, social media, platforms, weekly markets</a:t>
            </a:r>
            <a:endParaRPr lang="en-US" sz="1100" dirty="0">
              <a:latin typeface="Arial" charset="0"/>
            </a:endParaRPr>
          </a:p>
        </p:txBody>
      </p:sp>
      <p:sp>
        <p:nvSpPr>
          <p:cNvPr id="16" name="Rechteck 15"/>
          <p:cNvSpPr/>
          <p:nvPr/>
        </p:nvSpPr>
        <p:spPr bwMode="auto">
          <a:xfrm>
            <a:off x="7182297" y="1913762"/>
            <a:ext cx="1939006" cy="309321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smtClean="0">
                <a:ln>
                  <a:noFill/>
                </a:ln>
                <a:effectLst/>
                <a:latin typeface="Arial" charset="0"/>
              </a:rPr>
              <a:t>Customers</a:t>
            </a:r>
            <a:endParaRPr lang="de-DE" sz="1200" dirty="0" smtClean="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r>
              <a:rPr lang="de-DE" sz="1100" dirty="0" smtClean="0">
                <a:latin typeface="Arial" panose="020B0604020202020204" pitchFamily="34" charset="0"/>
                <a:cs typeface="Arial" panose="020B0604020202020204" pitchFamily="34" charset="0"/>
              </a:rPr>
              <a:t>Who do </a:t>
            </a:r>
            <a:r>
              <a:rPr lang="de-DE" sz="1100" dirty="0" err="1" smtClean="0">
                <a:latin typeface="Arial" panose="020B0604020202020204" pitchFamily="34" charset="0"/>
                <a:cs typeface="Arial" panose="020B0604020202020204" pitchFamily="34" charset="0"/>
              </a:rPr>
              <a:t>you</a:t>
            </a:r>
            <a:r>
              <a:rPr lang="de-DE" sz="1100" dirty="0" smtClean="0">
                <a:latin typeface="Arial" panose="020B0604020202020204" pitchFamily="34" charset="0"/>
                <a:cs typeface="Arial" panose="020B0604020202020204" pitchFamily="34" charset="0"/>
              </a:rPr>
              <a:t> </a:t>
            </a:r>
            <a:r>
              <a:rPr lang="de-DE" sz="1100" dirty="0" err="1" smtClean="0">
                <a:latin typeface="Arial" panose="020B0604020202020204" pitchFamily="34" charset="0"/>
                <a:cs typeface="Arial" panose="020B0604020202020204" pitchFamily="34" charset="0"/>
              </a:rPr>
              <a:t>address</a:t>
            </a:r>
            <a:r>
              <a:rPr lang="de-DE" sz="1100" dirty="0" smtClean="0">
                <a:latin typeface="Arial" panose="020B0604020202020204" pitchFamily="34" charset="0"/>
                <a:cs typeface="Arial" panose="020B0604020202020204" pitchFamily="34" charset="0"/>
              </a:rPr>
              <a:t>? </a:t>
            </a:r>
            <a:endParaRPr lang="de-DE" sz="11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r>
              <a:rPr lang="de-DE" sz="1100" dirty="0" err="1" smtClean="0">
                <a:latin typeface="Arial" panose="020B0604020202020204" pitchFamily="34" charset="0"/>
                <a:cs typeface="Arial" panose="020B0604020202020204" pitchFamily="34" charset="0"/>
              </a:rPr>
              <a:t>Criteria</a:t>
            </a:r>
            <a:r>
              <a:rPr lang="de-DE" sz="1100" dirty="0" smtClean="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to</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describe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the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target</a:t>
            </a:r>
            <a:r>
              <a:rPr lang="de-DE" sz="1100" dirty="0">
                <a:latin typeface="Arial" panose="020B0604020202020204" pitchFamily="34" charset="0"/>
                <a:cs typeface="Arial" panose="020B0604020202020204" pitchFamily="34" charset="0"/>
              </a:rPr>
              <a:t> </a:t>
            </a:r>
            <a:r>
              <a:rPr lang="de-DE" sz="1100" dirty="0" err="1" smtClean="0">
                <a:latin typeface="Arial" panose="020B0604020202020204" pitchFamily="34" charset="0"/>
                <a:cs typeface="Arial" panose="020B0604020202020204" pitchFamily="34" charset="0"/>
              </a:rPr>
              <a:t>group</a:t>
            </a:r>
            <a:r>
              <a:rPr lang="de-DE" sz="1100" dirty="0" smtClean="0">
                <a:latin typeface="Arial" panose="020B0604020202020204" pitchFamily="34" charset="0"/>
                <a:cs typeface="Arial" panose="020B0604020202020204" pitchFamily="34" charset="0"/>
              </a:rPr>
              <a:t>: demo-</a:t>
            </a:r>
            <a:r>
              <a:rPr lang="de-DE" sz="1100" dirty="0" err="1" smtClean="0">
                <a:latin typeface="Arial" panose="020B0604020202020204" pitchFamily="34" charset="0"/>
                <a:cs typeface="Arial" panose="020B0604020202020204" pitchFamily="34" charset="0"/>
              </a:rPr>
              <a:t>graphic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socio-economic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psychographic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market</a:t>
            </a:r>
            <a:r>
              <a:rPr lang="de-DE" sz="1100" dirty="0">
                <a:latin typeface="Arial" panose="020B0604020202020204" pitchFamily="34" charset="0"/>
                <a:cs typeface="Arial" panose="020B0604020202020204" pitchFamily="34" charset="0"/>
              </a:rPr>
              <a:t> </a:t>
            </a:r>
            <a:r>
              <a:rPr lang="de-DE" sz="1100" dirty="0" err="1" smtClean="0">
                <a:latin typeface="Arial" panose="020B0604020202020204" pitchFamily="34" charset="0"/>
                <a:cs typeface="Arial" panose="020B0604020202020204" pitchFamily="34" charset="0"/>
              </a:rPr>
              <a:t>behaviour</a:t>
            </a:r>
            <a:endParaRPr lang="de-DE" sz="11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r>
              <a:rPr lang="de-DE" sz="1100" dirty="0" err="1" smtClean="0">
                <a:latin typeface="Arial" panose="020B0604020202020204" pitchFamily="34" charset="0"/>
                <a:cs typeface="Arial" panose="020B0604020202020204" pitchFamily="34" charset="0"/>
              </a:rPr>
              <a:t>Personas</a:t>
            </a:r>
            <a:r>
              <a:rPr lang="de-DE" sz="1100" dirty="0" smtClean="0">
                <a:latin typeface="Arial" panose="020B0604020202020204" pitchFamily="34" charset="0"/>
                <a:cs typeface="Arial" panose="020B0604020202020204" pitchFamily="34" charset="0"/>
              </a:rPr>
              <a:t> </a:t>
            </a:r>
            <a:r>
              <a:rPr lang="de-DE" sz="1100" dirty="0" err="1" smtClean="0">
                <a:latin typeface="Arial" panose="020B0604020202020204" pitchFamily="34" charset="0"/>
                <a:cs typeface="Arial" panose="020B0604020202020204" pitchFamily="34" charset="0"/>
              </a:rPr>
              <a:t>help</a:t>
            </a:r>
            <a:r>
              <a:rPr lang="de-DE" sz="1100" dirty="0" smtClean="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to</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explain</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the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target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group</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more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comprehensibly</a:t>
            </a:r>
            <a:endParaRPr lang="de-DE" sz="1100" dirty="0">
              <a:latin typeface="Arial" panose="020B0604020202020204" pitchFamily="34" charset="0"/>
              <a:cs typeface="Arial" panose="020B0604020202020204" pitchFamily="34" charset="0"/>
            </a:endParaRPr>
          </a:p>
          <a:p>
            <a:pPr algn="ctr" eaLnBrk="0" fontAlgn="base" hangingPunct="0">
              <a:spcBef>
                <a:spcPts val="600"/>
              </a:spcBef>
            </a:pPr>
            <a:r>
              <a:rPr lang="de-DE" sz="1200" b="1" dirty="0" smtClean="0">
                <a:latin typeface="Arial" charset="0"/>
              </a:rPr>
              <a:t>Beneficiaries</a:t>
            </a:r>
          </a:p>
          <a:p>
            <a:pPr marL="171450" indent="-171450" eaLnBrk="0" fontAlgn="base" hangingPunct="0">
              <a:buFont typeface="Arial" panose="020B0604020202020204" pitchFamily="34" charset="0"/>
              <a:buChar char="•"/>
            </a:pPr>
            <a:r>
              <a:rPr kumimoji="0" lang="de-DE" sz="1100" i="0" u="none" strike="noStrike" cap="none" normalizeH="0" baseline="0" dirty="0" smtClean="0">
                <a:ln>
                  <a:noFill/>
                </a:ln>
                <a:effectLst/>
                <a:latin typeface="Arial" charset="0"/>
              </a:rPr>
              <a:t>See </a:t>
            </a:r>
            <a:r>
              <a:rPr kumimoji="0" lang="de-DE" sz="1100" i="0" u="none" strike="noStrike" cap="none" normalizeH="0" baseline="0" dirty="0" err="1" smtClean="0">
                <a:ln>
                  <a:noFill/>
                </a:ln>
                <a:effectLst/>
                <a:latin typeface="Arial" charset="0"/>
              </a:rPr>
              <a:t>customers</a:t>
            </a:r>
            <a:endParaRPr kumimoji="0" lang="de-DE" sz="1100" i="0" u="none" strike="noStrike" cap="none" normalizeH="0" baseline="0" dirty="0" smtClean="0">
              <a:ln>
                <a:noFill/>
              </a:ln>
              <a:effectLst/>
              <a:latin typeface="Arial" charset="0"/>
            </a:endParaRPr>
          </a:p>
          <a:p>
            <a:pPr marL="171450" indent="-171450" eaLnBrk="0" fontAlgn="base" hangingPunct="0">
              <a:buFont typeface="Arial" panose="020B0604020202020204" pitchFamily="34" charset="0"/>
              <a:buChar char="•"/>
            </a:pPr>
            <a:r>
              <a:rPr kumimoji="0" lang="de-DE" sz="1100" i="0" u="none" strike="noStrike" cap="none" normalizeH="0" baseline="0" dirty="0" smtClean="0">
                <a:ln>
                  <a:noFill/>
                </a:ln>
                <a:effectLst/>
                <a:latin typeface="Arial" charset="0"/>
              </a:rPr>
              <a:t>In </a:t>
            </a:r>
            <a:r>
              <a:rPr kumimoji="0" lang="de-DE" sz="1100" i="0" u="none" strike="noStrike" cap="none" normalizeH="0" baseline="0" dirty="0" err="1" smtClean="0">
                <a:ln>
                  <a:noFill/>
                </a:ln>
                <a:effectLst/>
                <a:latin typeface="Arial" charset="0"/>
              </a:rPr>
              <a:t>addition</a:t>
            </a:r>
            <a:r>
              <a:rPr kumimoji="0" lang="de-DE" sz="1100" i="0" u="none" strike="noStrike" cap="none" normalizeH="0" baseline="0" dirty="0" smtClean="0">
                <a:ln>
                  <a:noFill/>
                </a:ln>
                <a:effectLst/>
                <a:latin typeface="Arial" charset="0"/>
              </a:rPr>
              <a:t>: </a:t>
            </a:r>
            <a:r>
              <a:rPr kumimoji="0" lang="de-DE" sz="1100" i="0" u="none" strike="noStrike" cap="none" normalizeH="0" baseline="0" dirty="0" err="1" smtClean="0">
                <a:ln>
                  <a:noFill/>
                </a:ln>
                <a:effectLst/>
                <a:latin typeface="Arial" charset="0"/>
              </a:rPr>
              <a:t>What</a:t>
            </a:r>
            <a:r>
              <a:rPr kumimoji="0" lang="de-DE" sz="1100" i="0" u="none" strike="noStrike" cap="none" normalizeH="0" baseline="0" dirty="0" smtClean="0">
                <a:ln>
                  <a:noFill/>
                </a:ln>
                <a:effectLst/>
                <a:latin typeface="Arial" charset="0"/>
              </a:rPr>
              <a:t> </a:t>
            </a:r>
            <a:r>
              <a:rPr kumimoji="0" lang="de-DE" sz="1100" i="0" u="none" strike="noStrike" cap="none" normalizeH="0" baseline="0" dirty="0" err="1" smtClean="0">
                <a:ln>
                  <a:noFill/>
                </a:ln>
                <a:effectLst/>
                <a:latin typeface="Arial" charset="0"/>
              </a:rPr>
              <a:t>are</a:t>
            </a:r>
            <a:r>
              <a:rPr kumimoji="0" lang="de-DE" sz="1100" i="0" u="none" strike="noStrike" cap="none" normalizeH="0" baseline="0" dirty="0" smtClean="0">
                <a:ln>
                  <a:noFill/>
                </a:ln>
                <a:effectLst/>
                <a:latin typeface="Arial" charset="0"/>
              </a:rPr>
              <a:t> </a:t>
            </a:r>
            <a:r>
              <a:rPr kumimoji="0" lang="de-DE" sz="1100" i="0" u="none" strike="noStrike" cap="none" normalizeH="0" baseline="0" dirty="0" err="1" smtClean="0">
                <a:ln>
                  <a:noFill/>
                </a:ln>
                <a:effectLst/>
                <a:latin typeface="Arial" charset="0"/>
              </a:rPr>
              <a:t>their</a:t>
            </a:r>
            <a:r>
              <a:rPr kumimoji="0" lang="de-DE" sz="1100" i="0" u="none" strike="noStrike" cap="none" normalizeH="0" baseline="0" dirty="0" smtClean="0">
                <a:ln>
                  <a:noFill/>
                </a:ln>
                <a:effectLst/>
                <a:latin typeface="Arial" charset="0"/>
              </a:rPr>
              <a:t> </a:t>
            </a:r>
            <a:r>
              <a:rPr kumimoji="0" lang="de-DE" sz="1100" i="0" u="none" strike="noStrike" cap="none" normalizeH="0" baseline="0" dirty="0" err="1" smtClean="0">
                <a:ln>
                  <a:noFill/>
                </a:ln>
                <a:effectLst/>
                <a:latin typeface="Arial" charset="0"/>
              </a:rPr>
              <a:t>needs</a:t>
            </a:r>
            <a:r>
              <a:rPr kumimoji="0" lang="de-DE" sz="1100" i="0" u="none" strike="noStrike" cap="none" normalizeH="0" baseline="0" dirty="0" smtClean="0">
                <a:ln>
                  <a:noFill/>
                </a:ln>
                <a:effectLst/>
                <a:latin typeface="Arial" charset="0"/>
              </a:rPr>
              <a:t>, </a:t>
            </a:r>
            <a:r>
              <a:rPr kumimoji="0" lang="de-DE" sz="1100" i="0" u="none" strike="noStrike" cap="none" normalizeH="0" baseline="0" dirty="0" err="1" smtClean="0">
                <a:ln>
                  <a:noFill/>
                </a:ln>
                <a:effectLst/>
                <a:latin typeface="Arial" charset="0"/>
              </a:rPr>
              <a:t>why</a:t>
            </a:r>
            <a:r>
              <a:rPr kumimoji="0" lang="de-DE" sz="1100" i="0" u="none" strike="noStrike" cap="none" normalizeH="0" baseline="0" dirty="0" smtClean="0">
                <a:ln>
                  <a:noFill/>
                </a:ln>
                <a:effectLst/>
                <a:latin typeface="Arial" charset="0"/>
              </a:rPr>
              <a:t> </a:t>
            </a:r>
            <a:r>
              <a:rPr kumimoji="0" lang="de-DE" sz="1100" i="0" u="none" strike="noStrike" cap="none" normalizeH="0" baseline="0" dirty="0" err="1" smtClean="0">
                <a:ln>
                  <a:noFill/>
                </a:ln>
                <a:effectLst/>
                <a:latin typeface="Arial" charset="0"/>
              </a:rPr>
              <a:t>are</a:t>
            </a:r>
            <a:r>
              <a:rPr kumimoji="0" lang="de-DE" sz="1100" i="0" u="none" strike="noStrike" cap="none" normalizeH="0" baseline="0" dirty="0" smtClean="0">
                <a:ln>
                  <a:noFill/>
                </a:ln>
                <a:effectLst/>
                <a:latin typeface="Arial" charset="0"/>
              </a:rPr>
              <a:t> </a:t>
            </a:r>
            <a:r>
              <a:rPr kumimoji="0" lang="de-DE" sz="1100" i="0" u="none" strike="noStrike" cap="none" normalizeH="0" baseline="0" dirty="0" err="1" smtClean="0">
                <a:ln>
                  <a:noFill/>
                </a:ln>
                <a:effectLst/>
                <a:latin typeface="Arial" charset="0"/>
              </a:rPr>
              <a:t>they</a:t>
            </a:r>
            <a:r>
              <a:rPr kumimoji="0" lang="de-DE" sz="1100" i="0" u="none" strike="noStrike" cap="none" normalizeH="0" baseline="0" dirty="0" smtClean="0">
                <a:ln>
                  <a:noFill/>
                </a:ln>
                <a:effectLst/>
                <a:latin typeface="Arial" charset="0"/>
              </a:rPr>
              <a:t> in </a:t>
            </a:r>
            <a:r>
              <a:rPr kumimoji="0" lang="de-DE" sz="1100" i="0" u="none" strike="noStrike" cap="none" normalizeH="0" baseline="0" dirty="0" err="1" smtClean="0">
                <a:ln>
                  <a:noFill/>
                </a:ln>
                <a:effectLst/>
                <a:latin typeface="Arial" charset="0"/>
              </a:rPr>
              <a:t>need</a:t>
            </a:r>
            <a:endParaRPr kumimoji="0" lang="de-DE" sz="1100" i="0" u="none" strike="noStrike" cap="none" normalizeH="0" baseline="0" dirty="0" smtClean="0">
              <a:ln>
                <a:noFill/>
              </a:ln>
              <a:effectLst/>
              <a:latin typeface="Arial" charset="0"/>
            </a:endParaRPr>
          </a:p>
          <a:p>
            <a:pPr marL="171450" indent="-171450" eaLnBrk="0" fontAlgn="base" hangingPunct="0">
              <a:spcBef>
                <a:spcPts val="300"/>
              </a:spcBef>
              <a:spcAft>
                <a:spcPts val="300"/>
              </a:spcAft>
              <a:buFont typeface="Arial" panose="020B0604020202020204" pitchFamily="34" charset="0"/>
              <a:buChar char="•"/>
            </a:pPr>
            <a:endParaRPr kumimoji="0" lang="de-DE" sz="1200" b="1" i="0" u="none" strike="noStrike" cap="none" normalizeH="0" baseline="0" dirty="0" smtClean="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smtClean="0">
              <a:ln>
                <a:noFill/>
              </a:ln>
              <a:effectLst/>
              <a:latin typeface="Arial" charset="0"/>
            </a:endParaRPr>
          </a:p>
        </p:txBody>
      </p:sp>
      <p:sp>
        <p:nvSpPr>
          <p:cNvPr id="17" name="Rechteck 16"/>
          <p:cNvSpPr/>
          <p:nvPr/>
        </p:nvSpPr>
        <p:spPr bwMode="auto">
          <a:xfrm>
            <a:off x="4576607" y="4999433"/>
            <a:ext cx="4544696" cy="60902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smtClean="0">
                <a:ln>
                  <a:noFill/>
                </a:ln>
                <a:effectLst/>
                <a:latin typeface="Arial" charset="0"/>
              </a:rPr>
              <a:t>Income</a:t>
            </a:r>
            <a:r>
              <a:rPr kumimoji="0" lang="de-DE" sz="1200" b="1" i="0" u="none" strike="noStrike" cap="none" normalizeH="0" dirty="0" smtClean="0">
                <a:ln>
                  <a:noFill/>
                </a:ln>
                <a:effectLst/>
                <a:latin typeface="Arial" charset="0"/>
              </a:rPr>
              <a:t> </a:t>
            </a:r>
            <a:r>
              <a:rPr kumimoji="0" lang="de-DE" sz="1200" b="1" i="0" u="none" strike="noStrike" cap="none" normalizeH="0" dirty="0" err="1" smtClean="0">
                <a:ln>
                  <a:noFill/>
                </a:ln>
                <a:effectLst/>
                <a:latin typeface="Arial" charset="0"/>
              </a:rPr>
              <a:t>d</a:t>
            </a:r>
            <a:r>
              <a:rPr kumimoji="0" lang="de-DE" sz="1200" b="1" i="0" u="none" strike="noStrike" cap="none" normalizeH="0" baseline="0" dirty="0" err="1" smtClean="0">
                <a:ln>
                  <a:noFill/>
                </a:ln>
                <a:effectLst/>
                <a:latin typeface="Arial" charset="0"/>
              </a:rPr>
              <a:t>rivers</a:t>
            </a:r>
            <a:r>
              <a:rPr kumimoji="0" lang="de-DE" sz="1200" b="1" i="0" u="none" strike="noStrike" cap="none" normalizeH="0" baseline="0" dirty="0" smtClean="0">
                <a:ln>
                  <a:noFill/>
                </a:ln>
                <a:effectLst/>
                <a:latin typeface="Arial" charset="0"/>
              </a:rPr>
              <a:t>: </a:t>
            </a:r>
            <a:r>
              <a:rPr lang="en-US" sz="1100" dirty="0">
                <a:latin typeface="Arial" charset="0"/>
              </a:rPr>
              <a:t>What are the most important sales drivers? Which ones have a strong dynamic? Which ones can be decisively influenced? (</a:t>
            </a:r>
            <a:r>
              <a:rPr lang="en-US" sz="1100" dirty="0" smtClean="0">
                <a:latin typeface="Arial" charset="0"/>
              </a:rPr>
              <a:t>products</a:t>
            </a:r>
            <a:r>
              <a:rPr lang="en-US" sz="1100" dirty="0">
                <a:latin typeface="Arial" charset="0"/>
              </a:rPr>
              <a:t>, </a:t>
            </a:r>
            <a:r>
              <a:rPr lang="en-US" sz="1100" dirty="0" smtClean="0">
                <a:latin typeface="Arial" charset="0"/>
              </a:rPr>
              <a:t>services</a:t>
            </a:r>
            <a:r>
              <a:rPr lang="en-US" sz="1100" dirty="0">
                <a:latin typeface="Arial" charset="0"/>
              </a:rPr>
              <a:t>, online shop, </a:t>
            </a:r>
            <a:r>
              <a:rPr lang="en-US" sz="1100" dirty="0" smtClean="0">
                <a:latin typeface="Arial" charset="0"/>
              </a:rPr>
              <a:t>events, donations, …).</a:t>
            </a:r>
            <a:endParaRPr lang="en-US" sz="1100" dirty="0">
              <a:latin typeface="Arial" charset="0"/>
            </a:endParaRPr>
          </a:p>
          <a:p>
            <a:pPr algn="l" eaLnBrk="0" hangingPunct="0">
              <a:spcBef>
                <a:spcPct val="0"/>
              </a:spcBef>
            </a:pPr>
            <a:endParaRPr kumimoji="0" lang="de-DE" sz="1100" b="1" i="0" u="none" strike="noStrike" cap="none" normalizeH="0" baseline="0" dirty="0" smtClean="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100" b="1" i="0" u="none" strike="noStrike" cap="none" normalizeH="0" baseline="0" dirty="0" smtClean="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smtClean="0">
              <a:ln>
                <a:noFill/>
              </a:ln>
              <a:effectLst/>
              <a:latin typeface="Arial" charset="0"/>
            </a:endParaRPr>
          </a:p>
        </p:txBody>
      </p:sp>
      <p:sp>
        <p:nvSpPr>
          <p:cNvPr id="24" name="Rechteck 23"/>
          <p:cNvSpPr/>
          <p:nvPr/>
        </p:nvSpPr>
        <p:spPr bwMode="auto">
          <a:xfrm>
            <a:off x="4572000" y="5605368"/>
            <a:ext cx="4549303" cy="77596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smtClean="0">
                <a:ln>
                  <a:noFill/>
                </a:ln>
                <a:effectLst/>
                <a:latin typeface="Arial" charset="0"/>
              </a:rPr>
              <a:t>KPI (Key Performance Indikator): </a:t>
            </a:r>
            <a:r>
              <a:rPr lang="en-US" sz="1100" dirty="0">
                <a:latin typeface="Arial" charset="0"/>
              </a:rPr>
              <a:t>With which key figures do you want to measure the </a:t>
            </a:r>
            <a:r>
              <a:rPr lang="en-US" sz="1100" dirty="0" smtClean="0">
                <a:latin typeface="Arial" charset="0"/>
              </a:rPr>
              <a:t>success? Link </a:t>
            </a:r>
            <a:r>
              <a:rPr lang="en-US" sz="1100" dirty="0">
                <a:latin typeface="Arial" charset="0"/>
              </a:rPr>
              <a:t>them to </a:t>
            </a:r>
            <a:r>
              <a:rPr lang="en-US" sz="1100" dirty="0" smtClean="0">
                <a:latin typeface="Arial" charset="0"/>
              </a:rPr>
              <a:t>your mission statement and value proposition as </a:t>
            </a:r>
            <a:r>
              <a:rPr lang="en-US" sz="1100" dirty="0">
                <a:latin typeface="Arial" charset="0"/>
              </a:rPr>
              <a:t>well as to different areas of the company (e.g. finance, customers, development, processes, resources</a:t>
            </a:r>
            <a:r>
              <a:rPr lang="en-US" sz="1100" dirty="0" smtClean="0">
                <a:latin typeface="Arial" charset="0"/>
              </a:rPr>
              <a:t>). </a:t>
            </a:r>
            <a:endParaRPr kumimoji="0" lang="de-DE" sz="1100" i="0" u="none" strike="noStrike" cap="none" normalizeH="0" baseline="0" dirty="0" smtClean="0">
              <a:ln>
                <a:noFill/>
              </a:ln>
              <a:effectLst/>
              <a:latin typeface="Arial" charset="0"/>
            </a:endParaRPr>
          </a:p>
        </p:txBody>
      </p:sp>
      <p:sp>
        <p:nvSpPr>
          <p:cNvPr id="18" name="Rechteck 17"/>
          <p:cNvSpPr/>
          <p:nvPr/>
        </p:nvSpPr>
        <p:spPr bwMode="auto">
          <a:xfrm>
            <a:off x="-5023" y="5608455"/>
            <a:ext cx="4578486" cy="7728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e-DE" sz="1200" b="1" i="0" u="none" strike="noStrike" cap="none" normalizeH="0" baseline="0" dirty="0" smtClean="0">
                <a:ln>
                  <a:noFill/>
                </a:ln>
                <a:effectLst/>
                <a:latin typeface="Arial" charset="0"/>
              </a:rPr>
              <a:t>Customer &amp; Beneficiary Input: </a:t>
            </a:r>
            <a:r>
              <a:rPr kumimoji="0" lang="de-DE" sz="1100" i="0" u="none" strike="noStrike" cap="none" normalizeH="0" baseline="0" dirty="0" smtClean="0">
                <a:ln>
                  <a:noFill/>
                </a:ln>
                <a:effectLst/>
                <a:latin typeface="Arial" charset="0"/>
              </a:rPr>
              <a:t>In </a:t>
            </a:r>
            <a:r>
              <a:rPr kumimoji="0" lang="de-DE" sz="1100" i="0" u="none" strike="noStrike" cap="none" normalizeH="0" baseline="0" dirty="0" err="1" smtClean="0">
                <a:ln>
                  <a:noFill/>
                </a:ln>
                <a:effectLst/>
                <a:latin typeface="Arial" charset="0"/>
              </a:rPr>
              <a:t>what</a:t>
            </a:r>
            <a:r>
              <a:rPr kumimoji="0" lang="de-DE" sz="1100" i="0" u="none" strike="noStrike" cap="none" normalizeH="0" baseline="0" dirty="0" smtClean="0">
                <a:ln>
                  <a:noFill/>
                </a:ln>
                <a:effectLst/>
                <a:latin typeface="Arial" charset="0"/>
              </a:rPr>
              <a:t> </a:t>
            </a:r>
            <a:r>
              <a:rPr kumimoji="0" lang="de-DE" sz="1100" i="0" u="none" strike="noStrike" cap="none" normalizeH="0" baseline="0" dirty="0" err="1" smtClean="0">
                <a:ln>
                  <a:noFill/>
                </a:ln>
                <a:effectLst/>
                <a:latin typeface="Arial" charset="0"/>
              </a:rPr>
              <a:t>way</a:t>
            </a:r>
            <a:r>
              <a:rPr kumimoji="0" lang="de-DE" sz="1100" i="0" u="none" strike="noStrike" cap="none" normalizeH="0" baseline="0" dirty="0" smtClean="0">
                <a:ln>
                  <a:noFill/>
                </a:ln>
                <a:effectLst/>
                <a:latin typeface="Arial" charset="0"/>
              </a:rPr>
              <a:t> do </a:t>
            </a:r>
            <a:r>
              <a:rPr kumimoji="0" lang="de-DE" sz="1100" i="0" u="none" strike="noStrike" cap="none" normalizeH="0" baseline="0" dirty="0" err="1" smtClean="0">
                <a:ln>
                  <a:noFill/>
                </a:ln>
                <a:effectLst/>
                <a:latin typeface="Arial" charset="0"/>
              </a:rPr>
              <a:t>customers</a:t>
            </a:r>
            <a:r>
              <a:rPr kumimoji="0" lang="de-DE" sz="1100" i="0" u="none" strike="noStrike" cap="none" normalizeH="0" baseline="0" dirty="0" smtClean="0">
                <a:ln>
                  <a:noFill/>
                </a:ln>
                <a:effectLst/>
                <a:latin typeface="Arial" charset="0"/>
              </a:rPr>
              <a:t> </a:t>
            </a:r>
            <a:r>
              <a:rPr kumimoji="0" lang="de-DE" sz="1100" i="0" u="none" strike="noStrike" cap="none" normalizeH="0" baseline="0" dirty="0" err="1" smtClean="0">
                <a:ln>
                  <a:noFill/>
                </a:ln>
                <a:effectLst/>
                <a:latin typeface="Arial" charset="0"/>
              </a:rPr>
              <a:t>and</a:t>
            </a:r>
            <a:r>
              <a:rPr kumimoji="0" lang="de-DE" sz="1100" i="0" u="none" strike="noStrike" cap="none" normalizeH="0" baseline="0" dirty="0" smtClean="0">
                <a:ln>
                  <a:noFill/>
                </a:ln>
                <a:effectLst/>
                <a:latin typeface="Arial" charset="0"/>
              </a:rPr>
              <a:t> / </a:t>
            </a:r>
            <a:r>
              <a:rPr kumimoji="0" lang="de-DE" sz="1100" i="0" u="none" strike="noStrike" cap="none" normalizeH="0" baseline="0" dirty="0" err="1" smtClean="0">
                <a:ln>
                  <a:noFill/>
                </a:ln>
                <a:effectLst/>
                <a:latin typeface="Arial" charset="0"/>
              </a:rPr>
              <a:t>or</a:t>
            </a:r>
            <a:r>
              <a:rPr kumimoji="0" lang="de-DE" sz="1100" i="0" u="none" strike="noStrike" cap="none" normalizeH="0" baseline="0" dirty="0" smtClean="0">
                <a:ln>
                  <a:noFill/>
                </a:ln>
                <a:effectLst/>
                <a:latin typeface="Arial" charset="0"/>
              </a:rPr>
              <a:t> </a:t>
            </a:r>
            <a:r>
              <a:rPr kumimoji="0" lang="de-DE" sz="1100" i="0" u="none" strike="noStrike" cap="none" normalizeH="0" baseline="0" dirty="0" err="1" smtClean="0">
                <a:ln>
                  <a:noFill/>
                </a:ln>
                <a:effectLst/>
                <a:latin typeface="Arial" charset="0"/>
              </a:rPr>
              <a:t>beneficiaries</a:t>
            </a:r>
            <a:r>
              <a:rPr kumimoji="0" lang="de-DE" sz="1100" i="0" u="none" strike="noStrike" cap="none" normalizeH="0" baseline="0" dirty="0" smtClean="0">
                <a:ln>
                  <a:noFill/>
                </a:ln>
                <a:effectLst/>
                <a:latin typeface="Arial" charset="0"/>
              </a:rPr>
              <a:t> </a:t>
            </a:r>
            <a:r>
              <a:rPr kumimoji="0" lang="de-DE" sz="1100" i="0" u="none" strike="noStrike" cap="none" normalizeH="0" baseline="0" dirty="0" err="1" smtClean="0">
                <a:ln>
                  <a:noFill/>
                </a:ln>
                <a:effectLst/>
                <a:latin typeface="Arial" charset="0"/>
              </a:rPr>
              <a:t>contribute</a:t>
            </a:r>
            <a:r>
              <a:rPr kumimoji="0" lang="de-DE" sz="1100" i="0" u="none" strike="noStrike" cap="none" normalizeH="0" baseline="0" dirty="0" smtClean="0">
                <a:ln>
                  <a:noFill/>
                </a:ln>
                <a:effectLst/>
                <a:latin typeface="Arial" charset="0"/>
              </a:rPr>
              <a:t> </a:t>
            </a:r>
            <a:r>
              <a:rPr kumimoji="0" lang="de-DE" sz="1100" i="0" u="none" strike="noStrike" cap="none" normalizeH="0" baseline="0" dirty="0" err="1" smtClean="0">
                <a:ln>
                  <a:noFill/>
                </a:ln>
                <a:effectLst/>
                <a:latin typeface="Arial" charset="0"/>
              </a:rPr>
              <a:t>to</a:t>
            </a:r>
            <a:r>
              <a:rPr kumimoji="0" lang="de-DE" sz="1100" i="0" u="none" strike="noStrike" cap="none" normalizeH="0" baseline="0" dirty="0" smtClean="0">
                <a:ln>
                  <a:noFill/>
                </a:ln>
                <a:effectLst/>
                <a:latin typeface="Arial" charset="0"/>
              </a:rPr>
              <a:t> </a:t>
            </a:r>
            <a:r>
              <a:rPr kumimoji="0" lang="de-DE" sz="1100" i="0" u="none" strike="noStrike" cap="none" normalizeH="0" baseline="0" dirty="0" err="1" smtClean="0">
                <a:ln>
                  <a:noFill/>
                </a:ln>
                <a:effectLst/>
                <a:latin typeface="Arial" charset="0"/>
              </a:rPr>
              <a:t>the</a:t>
            </a:r>
            <a:r>
              <a:rPr kumimoji="0" lang="de-DE" sz="1100" i="0" u="none" strike="noStrike" cap="none" normalizeH="0" baseline="0" dirty="0" smtClean="0">
                <a:ln>
                  <a:noFill/>
                </a:ln>
                <a:effectLst/>
                <a:latin typeface="Arial" charset="0"/>
              </a:rPr>
              <a:t> </a:t>
            </a:r>
            <a:r>
              <a:rPr kumimoji="0" lang="de-DE" sz="1100" i="0" u="none" strike="noStrike" cap="none" normalizeH="0" baseline="0" dirty="0" err="1" smtClean="0">
                <a:ln>
                  <a:noFill/>
                </a:ln>
                <a:effectLst/>
                <a:latin typeface="Arial" charset="0"/>
              </a:rPr>
              <a:t>value</a:t>
            </a:r>
            <a:r>
              <a:rPr kumimoji="0" lang="de-DE" sz="1100" i="0" u="none" strike="noStrike" cap="none" normalizeH="0" baseline="0" dirty="0" smtClean="0">
                <a:ln>
                  <a:noFill/>
                </a:ln>
                <a:effectLst/>
                <a:latin typeface="Arial" charset="0"/>
              </a:rPr>
              <a:t> </a:t>
            </a:r>
            <a:r>
              <a:rPr kumimoji="0" lang="de-DE" sz="1100" i="0" u="none" strike="noStrike" cap="none" normalizeH="0" baseline="0" dirty="0" err="1" smtClean="0">
                <a:ln>
                  <a:noFill/>
                </a:ln>
                <a:effectLst/>
                <a:latin typeface="Arial" charset="0"/>
              </a:rPr>
              <a:t>creation</a:t>
            </a:r>
            <a:r>
              <a:rPr lang="de-DE" sz="1100" dirty="0" smtClean="0">
                <a:latin typeface="Arial" charset="0"/>
              </a:rPr>
              <a:t>? (</a:t>
            </a:r>
            <a:r>
              <a:rPr lang="de-DE" sz="1100" dirty="0" err="1" smtClean="0">
                <a:latin typeface="Arial" charset="0"/>
              </a:rPr>
              <a:t>Examples</a:t>
            </a:r>
            <a:r>
              <a:rPr lang="de-DE" sz="1100" dirty="0" smtClean="0">
                <a:latin typeface="Arial" charset="0"/>
              </a:rPr>
              <a:t>: </a:t>
            </a:r>
            <a:r>
              <a:rPr lang="de-DE" sz="1100" dirty="0" err="1" smtClean="0">
                <a:latin typeface="Arial" charset="0"/>
              </a:rPr>
              <a:t>acceptance</a:t>
            </a:r>
            <a:r>
              <a:rPr lang="de-DE" sz="1100" dirty="0" smtClean="0">
                <a:latin typeface="Arial" charset="0"/>
              </a:rPr>
              <a:t> </a:t>
            </a:r>
            <a:r>
              <a:rPr lang="de-DE" sz="1100" dirty="0" err="1" smtClean="0">
                <a:latin typeface="Arial" charset="0"/>
              </a:rPr>
              <a:t>of</a:t>
            </a:r>
            <a:r>
              <a:rPr lang="de-DE" sz="1100" dirty="0" smtClean="0">
                <a:latin typeface="Arial" charset="0"/>
              </a:rPr>
              <a:t> </a:t>
            </a:r>
            <a:r>
              <a:rPr lang="de-DE" sz="1100" dirty="0" err="1" smtClean="0">
                <a:latin typeface="Arial" charset="0"/>
              </a:rPr>
              <a:t>higher</a:t>
            </a:r>
            <a:r>
              <a:rPr lang="de-DE" sz="1100" dirty="0" smtClean="0">
                <a:latin typeface="Arial" charset="0"/>
              </a:rPr>
              <a:t> </a:t>
            </a:r>
            <a:r>
              <a:rPr lang="de-DE" sz="1100" dirty="0" err="1" smtClean="0">
                <a:latin typeface="Arial" charset="0"/>
              </a:rPr>
              <a:t>prices</a:t>
            </a:r>
            <a:r>
              <a:rPr lang="de-DE" sz="1100" dirty="0">
                <a:latin typeface="Arial" charset="0"/>
              </a:rPr>
              <a:t> </a:t>
            </a:r>
            <a:r>
              <a:rPr lang="de-DE" sz="1100" dirty="0" err="1" smtClean="0">
                <a:latin typeface="Arial" charset="0"/>
              </a:rPr>
              <a:t>or</a:t>
            </a:r>
            <a:r>
              <a:rPr lang="de-DE" sz="1100" dirty="0" smtClean="0">
                <a:latin typeface="Arial" charset="0"/>
              </a:rPr>
              <a:t> </a:t>
            </a:r>
            <a:r>
              <a:rPr lang="de-DE" sz="1100" dirty="0" err="1" smtClean="0">
                <a:latin typeface="Arial" charset="0"/>
              </a:rPr>
              <a:t>unconvenient</a:t>
            </a:r>
            <a:r>
              <a:rPr lang="de-DE" sz="1100" dirty="0" smtClean="0">
                <a:latin typeface="Arial" charset="0"/>
              </a:rPr>
              <a:t> </a:t>
            </a:r>
            <a:r>
              <a:rPr lang="de-DE" sz="1100" dirty="0" err="1" smtClean="0">
                <a:latin typeface="Arial" charset="0"/>
              </a:rPr>
              <a:t>processes</a:t>
            </a:r>
            <a:r>
              <a:rPr lang="de-DE" sz="1100" dirty="0" smtClean="0">
                <a:latin typeface="Arial" charset="0"/>
              </a:rPr>
              <a:t>, </a:t>
            </a:r>
            <a:r>
              <a:rPr lang="de-DE" sz="1100" dirty="0" err="1" smtClean="0">
                <a:latin typeface="Arial" charset="0"/>
              </a:rPr>
              <a:t>supporting</a:t>
            </a:r>
            <a:r>
              <a:rPr lang="de-DE" sz="1100" dirty="0" smtClean="0">
                <a:latin typeface="Arial" charset="0"/>
              </a:rPr>
              <a:t> </a:t>
            </a:r>
            <a:r>
              <a:rPr lang="de-DE" sz="1100" dirty="0" err="1" smtClean="0">
                <a:latin typeface="Arial" charset="0"/>
              </a:rPr>
              <a:t>compaigns</a:t>
            </a:r>
            <a:r>
              <a:rPr lang="de-DE" sz="1100" dirty="0" smtClean="0">
                <a:latin typeface="Arial" charset="0"/>
              </a:rPr>
              <a:t>, ...)</a:t>
            </a:r>
            <a:endParaRPr kumimoji="0" lang="de-DE" sz="1100" i="0" u="none" strike="noStrike" cap="none" normalizeH="0" baseline="0" dirty="0" smtClean="0">
              <a:ln>
                <a:noFill/>
              </a:ln>
              <a:effectLst/>
              <a:latin typeface="Arial" charset="0"/>
            </a:endParaRPr>
          </a:p>
        </p:txBody>
      </p:sp>
      <p:sp>
        <p:nvSpPr>
          <p:cNvPr id="19" name="Rechteck 18"/>
          <p:cNvSpPr/>
          <p:nvPr/>
        </p:nvSpPr>
        <p:spPr bwMode="auto">
          <a:xfrm>
            <a:off x="-1628" y="6381327"/>
            <a:ext cx="9129299" cy="48627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eaLnBrk="0" hangingPunct="0">
              <a:spcBef>
                <a:spcPct val="0"/>
              </a:spcBef>
            </a:pPr>
            <a:r>
              <a:rPr kumimoji="0" lang="de-DE" sz="1200" b="1" i="0" u="none" strike="noStrike" cap="none" normalizeH="0" baseline="0" dirty="0" smtClean="0">
                <a:ln>
                  <a:noFill/>
                </a:ln>
                <a:effectLst/>
                <a:latin typeface="Arial" charset="0"/>
              </a:rPr>
              <a:t>Social &amp; Environmental Impact / Impact </a:t>
            </a:r>
            <a:r>
              <a:rPr lang="de-DE" sz="1200" b="1" dirty="0" smtClean="0">
                <a:latin typeface="Arial" charset="0"/>
              </a:rPr>
              <a:t>on </a:t>
            </a:r>
            <a:r>
              <a:rPr kumimoji="0" lang="de-DE" sz="1200" b="1" i="0" u="none" strike="noStrike" cap="none" normalizeH="0" baseline="0" dirty="0" smtClean="0">
                <a:ln>
                  <a:noFill/>
                </a:ln>
                <a:effectLst/>
                <a:latin typeface="Arial" charset="0"/>
              </a:rPr>
              <a:t> </a:t>
            </a:r>
            <a:r>
              <a:rPr kumimoji="0" lang="de-DE" sz="1200" b="1" i="0" u="none" strike="noStrike" cap="none" normalizeH="0" baseline="0" dirty="0" err="1" smtClean="0">
                <a:ln>
                  <a:noFill/>
                </a:ln>
                <a:effectLst/>
                <a:latin typeface="Arial" charset="0"/>
              </a:rPr>
              <a:t>Beneficiaries</a:t>
            </a:r>
            <a:r>
              <a:rPr kumimoji="0" lang="de-DE" sz="1200" b="1" i="0" u="none" strike="noStrike" cap="none" normalizeH="0" baseline="0" dirty="0" smtClean="0">
                <a:ln>
                  <a:noFill/>
                </a:ln>
                <a:effectLst/>
                <a:latin typeface="Arial" charset="0"/>
              </a:rPr>
              <a:t>: </a:t>
            </a:r>
            <a:r>
              <a:rPr lang="de-DE" sz="1100" dirty="0" err="1" smtClean="0">
                <a:latin typeface="Arial" charset="0"/>
              </a:rPr>
              <a:t>Which</a:t>
            </a:r>
            <a:r>
              <a:rPr lang="de-DE" sz="1100" dirty="0" smtClean="0">
                <a:latin typeface="Arial" charset="0"/>
              </a:rPr>
              <a:t> </a:t>
            </a:r>
            <a:r>
              <a:rPr lang="de-DE" sz="1100" dirty="0" err="1" smtClean="0">
                <a:latin typeface="Arial" charset="0"/>
              </a:rPr>
              <a:t>effects</a:t>
            </a:r>
            <a:r>
              <a:rPr lang="de-DE" sz="1100" dirty="0" smtClean="0">
                <a:latin typeface="Arial" charset="0"/>
              </a:rPr>
              <a:t> </a:t>
            </a:r>
            <a:r>
              <a:rPr lang="de-DE" sz="1100" dirty="0" err="1" smtClean="0">
                <a:latin typeface="Arial" charset="0"/>
              </a:rPr>
              <a:t>does</a:t>
            </a:r>
            <a:r>
              <a:rPr lang="de-DE" sz="1100" dirty="0" smtClean="0">
                <a:latin typeface="Arial" charset="0"/>
              </a:rPr>
              <a:t> </a:t>
            </a:r>
            <a:r>
              <a:rPr lang="de-DE" sz="1100" dirty="0" err="1" smtClean="0">
                <a:latin typeface="Arial" charset="0"/>
              </a:rPr>
              <a:t>the</a:t>
            </a:r>
            <a:r>
              <a:rPr lang="de-DE" sz="1100" dirty="0" smtClean="0">
                <a:latin typeface="Arial" charset="0"/>
              </a:rPr>
              <a:t> </a:t>
            </a:r>
            <a:r>
              <a:rPr lang="de-DE" sz="1100" dirty="0" err="1" smtClean="0">
                <a:latin typeface="Arial" charset="0"/>
              </a:rPr>
              <a:t>companies</a:t>
            </a:r>
            <a:r>
              <a:rPr lang="de-DE" sz="1100" dirty="0" smtClean="0">
                <a:latin typeface="Arial" charset="0"/>
              </a:rPr>
              <a:t> </a:t>
            </a:r>
            <a:r>
              <a:rPr lang="de-DE" sz="1100" dirty="0" err="1" smtClean="0">
                <a:latin typeface="Arial" charset="0"/>
              </a:rPr>
              <a:t>work</a:t>
            </a:r>
            <a:r>
              <a:rPr lang="de-DE" sz="1100" dirty="0" smtClean="0">
                <a:latin typeface="Arial" charset="0"/>
              </a:rPr>
              <a:t> </a:t>
            </a:r>
            <a:r>
              <a:rPr lang="de-DE" sz="1100" dirty="0" err="1" smtClean="0">
                <a:latin typeface="Arial" charset="0"/>
              </a:rPr>
              <a:t>have</a:t>
            </a:r>
            <a:r>
              <a:rPr lang="de-DE" sz="1100" dirty="0" smtClean="0">
                <a:latin typeface="Arial" charset="0"/>
              </a:rPr>
              <a:t> on </a:t>
            </a:r>
            <a:r>
              <a:rPr lang="de-DE" sz="1100" dirty="0" err="1" smtClean="0">
                <a:latin typeface="Arial" charset="0"/>
              </a:rPr>
              <a:t>the</a:t>
            </a:r>
            <a:r>
              <a:rPr lang="de-DE" sz="1100" dirty="0" smtClean="0">
                <a:latin typeface="Arial" charset="0"/>
              </a:rPr>
              <a:t> </a:t>
            </a:r>
            <a:r>
              <a:rPr lang="de-DE" sz="1100" dirty="0" err="1" smtClean="0">
                <a:latin typeface="Arial" charset="0"/>
              </a:rPr>
              <a:t>Sustainable</a:t>
            </a:r>
            <a:r>
              <a:rPr lang="de-DE" sz="1100" dirty="0" smtClean="0">
                <a:latin typeface="Arial" charset="0"/>
              </a:rPr>
              <a:t> Development </a:t>
            </a:r>
            <a:r>
              <a:rPr lang="de-DE" sz="1100" dirty="0" err="1" smtClean="0">
                <a:latin typeface="Arial" charset="0"/>
              </a:rPr>
              <a:t>according</a:t>
            </a:r>
            <a:r>
              <a:rPr lang="de-DE" sz="1100" dirty="0" smtClean="0">
                <a:latin typeface="Arial" charset="0"/>
              </a:rPr>
              <a:t> </a:t>
            </a:r>
            <a:r>
              <a:rPr lang="de-DE" sz="1100" dirty="0" err="1" smtClean="0">
                <a:latin typeface="Arial" charset="0"/>
              </a:rPr>
              <a:t>to</a:t>
            </a:r>
            <a:r>
              <a:rPr lang="de-DE" sz="1100" dirty="0" smtClean="0">
                <a:latin typeface="Arial" charset="0"/>
              </a:rPr>
              <a:t> UN SDG </a:t>
            </a:r>
            <a:r>
              <a:rPr lang="de-DE" sz="1100" dirty="0" err="1" smtClean="0">
                <a:latin typeface="Arial" charset="0"/>
              </a:rPr>
              <a:t>and</a:t>
            </a:r>
            <a:r>
              <a:rPr lang="de-DE" sz="1100" dirty="0" smtClean="0">
                <a:latin typeface="Arial" charset="0"/>
              </a:rPr>
              <a:t> </a:t>
            </a:r>
            <a:r>
              <a:rPr lang="de-DE" sz="1100" dirty="0" err="1" smtClean="0">
                <a:latin typeface="Arial" charset="0"/>
              </a:rPr>
              <a:t>with</a:t>
            </a:r>
            <a:r>
              <a:rPr lang="de-DE" sz="1100" dirty="0" smtClean="0">
                <a:latin typeface="Arial" charset="0"/>
              </a:rPr>
              <a:t> </a:t>
            </a:r>
            <a:r>
              <a:rPr lang="de-DE" sz="1100" dirty="0" err="1" smtClean="0">
                <a:latin typeface="Arial" charset="0"/>
              </a:rPr>
              <a:t>regard</a:t>
            </a:r>
            <a:r>
              <a:rPr lang="de-DE" sz="1100" dirty="0" smtClean="0">
                <a:latin typeface="Arial" charset="0"/>
              </a:rPr>
              <a:t> </a:t>
            </a:r>
            <a:r>
              <a:rPr lang="de-DE" sz="1100" dirty="0" err="1" smtClean="0">
                <a:latin typeface="Arial" charset="0"/>
              </a:rPr>
              <a:t>to</a:t>
            </a:r>
            <a:r>
              <a:rPr lang="de-DE" sz="1100" dirty="0" smtClean="0">
                <a:latin typeface="Arial" charset="0"/>
              </a:rPr>
              <a:t> </a:t>
            </a:r>
            <a:r>
              <a:rPr lang="de-DE" sz="1100" dirty="0" err="1" smtClean="0">
                <a:latin typeface="Arial" charset="0"/>
              </a:rPr>
              <a:t>the</a:t>
            </a:r>
            <a:r>
              <a:rPr lang="de-DE" sz="1100" dirty="0" smtClean="0">
                <a:latin typeface="Arial" charset="0"/>
              </a:rPr>
              <a:t> </a:t>
            </a:r>
            <a:r>
              <a:rPr lang="de-DE" sz="1100" dirty="0" err="1" smtClean="0">
                <a:latin typeface="Arial" charset="0"/>
              </a:rPr>
              <a:t>beficiaries</a:t>
            </a:r>
            <a:r>
              <a:rPr lang="de-DE" sz="1100" dirty="0" smtClean="0">
                <a:latin typeface="Arial" charset="0"/>
              </a:rPr>
              <a:t> </a:t>
            </a:r>
            <a:r>
              <a:rPr lang="de-DE" sz="1100" dirty="0" err="1" smtClean="0">
                <a:latin typeface="Arial" charset="0"/>
              </a:rPr>
              <a:t>needs</a:t>
            </a:r>
            <a:r>
              <a:rPr lang="de-DE" sz="1100" dirty="0" smtClean="0">
                <a:latin typeface="Arial" charset="0"/>
              </a:rPr>
              <a:t> (payment, </a:t>
            </a:r>
            <a:r>
              <a:rPr lang="de-DE" sz="1100" dirty="0" err="1" smtClean="0">
                <a:latin typeface="Arial" charset="0"/>
              </a:rPr>
              <a:t>education</a:t>
            </a:r>
            <a:r>
              <a:rPr lang="de-DE" sz="1100" dirty="0" smtClean="0">
                <a:latin typeface="Arial" charset="0"/>
              </a:rPr>
              <a:t>, </a:t>
            </a:r>
            <a:r>
              <a:rPr lang="de-DE" sz="1100" dirty="0" err="1" smtClean="0">
                <a:latin typeface="Arial" charset="0"/>
              </a:rPr>
              <a:t>health</a:t>
            </a:r>
            <a:r>
              <a:rPr lang="de-DE" sz="1100" dirty="0" smtClean="0">
                <a:latin typeface="Arial" charset="0"/>
              </a:rPr>
              <a:t>, </a:t>
            </a:r>
            <a:r>
              <a:rPr lang="de-DE" sz="1100" dirty="0" err="1" smtClean="0">
                <a:latin typeface="Arial" charset="0"/>
              </a:rPr>
              <a:t>quality</a:t>
            </a:r>
            <a:r>
              <a:rPr lang="de-DE" sz="1100" dirty="0" smtClean="0">
                <a:latin typeface="Arial" charset="0"/>
              </a:rPr>
              <a:t> </a:t>
            </a:r>
            <a:r>
              <a:rPr lang="de-DE" sz="1100" dirty="0" err="1" smtClean="0">
                <a:latin typeface="Arial" charset="0"/>
              </a:rPr>
              <a:t>of</a:t>
            </a:r>
            <a:r>
              <a:rPr lang="de-DE" sz="1100" dirty="0" smtClean="0">
                <a:latin typeface="Arial" charset="0"/>
              </a:rPr>
              <a:t> live, </a:t>
            </a:r>
            <a:r>
              <a:rPr lang="de-DE" sz="1100" dirty="0" err="1" smtClean="0">
                <a:latin typeface="Arial" charset="0"/>
              </a:rPr>
              <a:t>participation</a:t>
            </a:r>
            <a:r>
              <a:rPr lang="de-DE" sz="1100" dirty="0" smtClean="0">
                <a:latin typeface="Arial" charset="0"/>
              </a:rPr>
              <a:t>, …)</a:t>
            </a:r>
            <a:endParaRPr kumimoji="0" lang="de-DE" sz="1100" b="1" i="0" u="none" strike="noStrike" cap="none" normalizeH="0" baseline="0" dirty="0" smtClean="0">
              <a:ln>
                <a:noFill/>
              </a:ln>
              <a:effectLst/>
              <a:latin typeface="Arial" charset="0"/>
            </a:endParaRPr>
          </a:p>
        </p:txBody>
      </p:sp>
      <p:sp>
        <p:nvSpPr>
          <p:cNvPr id="21" name="Rechteck 20"/>
          <p:cNvSpPr/>
          <p:nvPr/>
        </p:nvSpPr>
        <p:spPr bwMode="auto">
          <a:xfrm>
            <a:off x="-7997" y="623933"/>
            <a:ext cx="9129300" cy="65316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200" b="1" dirty="0">
                <a:latin typeface="Arial" charset="0"/>
              </a:rPr>
              <a:t>(Social) Enterprise or charity / community based </a:t>
            </a:r>
            <a:r>
              <a:rPr lang="en-US" sz="1200" b="1" dirty="0" smtClean="0">
                <a:latin typeface="Arial" charset="0"/>
              </a:rPr>
              <a:t>organizations</a:t>
            </a:r>
            <a:r>
              <a:rPr kumimoji="0" lang="de-DE" sz="1200" b="1" i="0" u="none" strike="noStrike" cap="none" normalizeH="0" baseline="0" dirty="0" smtClean="0">
                <a:ln>
                  <a:noFill/>
                </a:ln>
                <a:effectLst/>
                <a:latin typeface="Arial" charset="0"/>
              </a:rPr>
              <a:t>: </a:t>
            </a:r>
            <a:r>
              <a:rPr kumimoji="0" lang="de-DE" sz="1200" i="0" u="none" strike="noStrike" cap="none" normalizeH="0" baseline="0" dirty="0" smtClean="0">
                <a:ln>
                  <a:noFill/>
                </a:ln>
                <a:effectLst/>
                <a:latin typeface="Arial" charset="0"/>
              </a:rPr>
              <a:t>„</a:t>
            </a:r>
            <a:r>
              <a:rPr kumimoji="0" lang="de-DE" sz="1200" i="0" u="none" strike="noStrike" cap="none" normalizeH="0" baseline="0" dirty="0" err="1" smtClean="0">
                <a:ln>
                  <a:noFill/>
                </a:ln>
                <a:effectLst/>
                <a:latin typeface="Arial" charset="0"/>
              </a:rPr>
              <a:t>name</a:t>
            </a:r>
            <a:r>
              <a:rPr lang="de-DE" sz="1200" dirty="0">
                <a:latin typeface="Arial" charset="0"/>
              </a:rPr>
              <a:t>“, „legal form</a:t>
            </a:r>
            <a:r>
              <a:rPr lang="de-DE" sz="1200" dirty="0" smtClean="0">
                <a:latin typeface="Arial" charset="0"/>
              </a:rPr>
              <a:t>“, </a:t>
            </a:r>
            <a:r>
              <a:rPr kumimoji="0" lang="de-DE" sz="1200" i="0" u="none" strike="noStrike" cap="none" normalizeH="0" baseline="0" dirty="0" smtClean="0">
                <a:ln>
                  <a:noFill/>
                </a:ln>
                <a:effectLst/>
                <a:latin typeface="Arial" charset="0"/>
              </a:rPr>
              <a:t>„</a:t>
            </a:r>
            <a:r>
              <a:rPr kumimoji="0" lang="de-DE" sz="1200" i="0" u="none" strike="noStrike" cap="none" normalizeH="0" baseline="0" dirty="0" err="1" smtClean="0">
                <a:ln>
                  <a:noFill/>
                </a:ln>
                <a:effectLst/>
                <a:latin typeface="Arial" charset="0"/>
              </a:rPr>
              <a:t>location</a:t>
            </a:r>
            <a:r>
              <a:rPr kumimoji="0" lang="de-DE" sz="1200" i="0" u="none" strike="noStrike" cap="none" normalizeH="0" baseline="0" dirty="0" smtClean="0">
                <a:ln>
                  <a:noFill/>
                </a:ln>
                <a:effectLst/>
                <a:latin typeface="Arial" charset="0"/>
              </a:rPr>
              <a:t>“, „</a:t>
            </a:r>
            <a:r>
              <a:rPr lang="de-DE" sz="1200" dirty="0" err="1">
                <a:latin typeface="Arial" charset="0"/>
              </a:rPr>
              <a:t>f</a:t>
            </a:r>
            <a:r>
              <a:rPr kumimoji="0" lang="de-DE" sz="1200" i="0" u="none" strike="noStrike" cap="none" normalizeH="0" baseline="0" dirty="0" err="1" smtClean="0">
                <a:ln>
                  <a:noFill/>
                </a:ln>
                <a:effectLst/>
                <a:latin typeface="Arial" charset="0"/>
              </a:rPr>
              <a:t>ounding</a:t>
            </a:r>
            <a:r>
              <a:rPr kumimoji="0" lang="de-DE" sz="1200" i="0" u="none" strike="noStrike" cap="none" normalizeH="0" baseline="0" dirty="0" smtClean="0">
                <a:ln>
                  <a:noFill/>
                </a:ln>
                <a:effectLst/>
                <a:latin typeface="Arial" charset="0"/>
              </a:rPr>
              <a:t> </a:t>
            </a:r>
            <a:r>
              <a:rPr kumimoji="0" lang="de-DE" sz="1200" i="0" u="none" strike="noStrike" cap="none" normalizeH="0" baseline="0" dirty="0" err="1" smtClean="0">
                <a:ln>
                  <a:noFill/>
                </a:ln>
                <a:effectLst/>
                <a:latin typeface="Arial" charset="0"/>
              </a:rPr>
              <a:t>year</a:t>
            </a:r>
            <a:r>
              <a:rPr kumimoji="0" lang="de-DE" sz="1200" i="0" u="none" strike="noStrike" cap="none" normalizeH="0" baseline="0" dirty="0" smtClean="0">
                <a:ln>
                  <a:noFill/>
                </a:ln>
                <a:effectLst/>
                <a:latin typeface="Arial" charset="0"/>
              </a:rPr>
              <a:t>“, </a:t>
            </a:r>
            <a:r>
              <a:rPr lang="de-DE" sz="1200" dirty="0" smtClean="0">
                <a:latin typeface="Arial" charset="0"/>
              </a:rPr>
              <a:t>„</a:t>
            </a:r>
            <a:r>
              <a:rPr lang="de-DE" sz="1200" dirty="0" err="1" smtClean="0">
                <a:latin typeface="Arial" charset="0"/>
              </a:rPr>
              <a:t>founders</a:t>
            </a:r>
            <a:r>
              <a:rPr lang="de-DE" sz="1200" dirty="0" smtClean="0">
                <a:latin typeface="Arial" charset="0"/>
              </a:rPr>
              <a:t>“, </a:t>
            </a:r>
            <a:r>
              <a:rPr kumimoji="0" lang="de-DE" sz="1200" i="0" u="none" strike="noStrike" cap="none" normalizeH="0" baseline="0" dirty="0" smtClean="0">
                <a:ln>
                  <a:noFill/>
                </a:ln>
                <a:effectLst/>
                <a:latin typeface="Arial" charset="0"/>
              </a:rPr>
              <a:t>„</a:t>
            </a:r>
            <a:r>
              <a:rPr kumimoji="0" lang="de-DE" sz="1200" i="0" u="none" strike="noStrike" cap="none" normalizeH="0" baseline="0" dirty="0" err="1" smtClean="0">
                <a:ln>
                  <a:noFill/>
                </a:ln>
                <a:effectLst/>
                <a:latin typeface="Arial" charset="0"/>
              </a:rPr>
              <a:t>main</a:t>
            </a:r>
            <a:r>
              <a:rPr kumimoji="0" lang="de-DE" sz="1200" i="0" u="none" strike="noStrike" cap="none" normalizeH="0" baseline="0" dirty="0" smtClean="0">
                <a:ln>
                  <a:noFill/>
                </a:ln>
                <a:effectLst/>
                <a:latin typeface="Arial" charset="0"/>
              </a:rPr>
              <a:t> </a:t>
            </a:r>
            <a:r>
              <a:rPr kumimoji="0" lang="de-DE" sz="1200" i="0" u="none" strike="noStrike" cap="none" normalizeH="0" baseline="0" dirty="0" err="1" smtClean="0">
                <a:ln>
                  <a:noFill/>
                </a:ln>
                <a:effectLst/>
                <a:latin typeface="Arial" charset="0"/>
              </a:rPr>
              <a:t>field</a:t>
            </a:r>
            <a:r>
              <a:rPr kumimoji="0" lang="de-DE" sz="1200" i="0" u="none" strike="noStrike" cap="none" normalizeH="0" baseline="0" dirty="0" smtClean="0">
                <a:ln>
                  <a:noFill/>
                </a:ln>
                <a:effectLst/>
                <a:latin typeface="Arial" charset="0"/>
              </a:rPr>
              <a:t> </a:t>
            </a:r>
            <a:r>
              <a:rPr kumimoji="0" lang="de-DE" sz="1200" i="0" u="none" strike="noStrike" cap="none" normalizeH="0" baseline="0" dirty="0" err="1" smtClean="0">
                <a:ln>
                  <a:noFill/>
                </a:ln>
                <a:effectLst/>
                <a:latin typeface="Arial" charset="0"/>
              </a:rPr>
              <a:t>of</a:t>
            </a:r>
            <a:r>
              <a:rPr kumimoji="0" lang="de-DE" sz="1200" i="0" u="none" strike="noStrike" cap="none" normalizeH="0" baseline="0" dirty="0" smtClean="0">
                <a:ln>
                  <a:noFill/>
                </a:ln>
                <a:effectLst/>
                <a:latin typeface="Arial" charset="0"/>
              </a:rPr>
              <a:t> </a:t>
            </a:r>
            <a:r>
              <a:rPr kumimoji="0" lang="de-DE" sz="1200" i="0" u="none" strike="noStrike" cap="none" normalizeH="0" baseline="0" dirty="0" err="1" smtClean="0">
                <a:ln>
                  <a:noFill/>
                </a:ln>
                <a:effectLst/>
                <a:latin typeface="Arial" charset="0"/>
              </a:rPr>
              <a:t>activities</a:t>
            </a:r>
            <a:r>
              <a:rPr lang="de-DE" sz="1200" dirty="0" smtClean="0">
                <a:latin typeface="Arial" charset="0"/>
              </a:rPr>
              <a:t>“„</a:t>
            </a:r>
            <a:r>
              <a:rPr lang="de-DE" sz="1200" dirty="0" err="1">
                <a:latin typeface="Arial" charset="0"/>
              </a:rPr>
              <a:t>no</a:t>
            </a:r>
            <a:r>
              <a:rPr lang="de-DE" sz="1200" dirty="0">
                <a:latin typeface="Arial" charset="0"/>
              </a:rPr>
              <a:t>. </a:t>
            </a:r>
            <a:r>
              <a:rPr lang="de-DE" sz="1200" dirty="0" err="1">
                <a:latin typeface="Arial" charset="0"/>
              </a:rPr>
              <a:t>of</a:t>
            </a:r>
            <a:r>
              <a:rPr lang="de-DE" sz="1200" dirty="0">
                <a:latin typeface="Arial" charset="0"/>
              </a:rPr>
              <a:t> </a:t>
            </a:r>
            <a:r>
              <a:rPr lang="de-DE" sz="1200" dirty="0" err="1">
                <a:latin typeface="Arial" charset="0"/>
              </a:rPr>
              <a:t>employees</a:t>
            </a:r>
            <a:r>
              <a:rPr lang="de-DE" sz="1200" dirty="0" smtClean="0">
                <a:latin typeface="Arial" charset="0"/>
              </a:rPr>
              <a:t>“. </a:t>
            </a:r>
            <a:r>
              <a:rPr kumimoji="0" lang="de-DE" sz="1200" i="0" u="none" strike="noStrike" cap="none" normalizeH="0" baseline="0" dirty="0" smtClean="0">
                <a:ln>
                  <a:noFill/>
                </a:ln>
                <a:effectLst/>
                <a:latin typeface="Arial" charset="0"/>
              </a:rPr>
              <a:t>Note: This </a:t>
            </a:r>
            <a:r>
              <a:rPr kumimoji="0" lang="de-DE" sz="1200" i="0" u="none" strike="noStrike" cap="none" normalizeH="0" baseline="0" dirty="0" err="1" smtClean="0">
                <a:ln>
                  <a:noFill/>
                </a:ln>
                <a:effectLst/>
                <a:latin typeface="Arial" charset="0"/>
              </a:rPr>
              <a:t>canvas</a:t>
            </a:r>
            <a:r>
              <a:rPr kumimoji="0" lang="de-DE" sz="1200" i="0" u="none" strike="noStrike" cap="none" normalizeH="0" baseline="0" dirty="0" smtClean="0">
                <a:ln>
                  <a:noFill/>
                </a:ln>
                <a:effectLst/>
                <a:latin typeface="Arial" charset="0"/>
              </a:rPr>
              <a:t> </a:t>
            </a:r>
            <a:r>
              <a:rPr kumimoji="0" lang="de-DE" sz="1200" i="0" u="none" strike="noStrike" cap="none" normalizeH="0" baseline="0" dirty="0" err="1" smtClean="0">
                <a:ln>
                  <a:noFill/>
                </a:ln>
                <a:effectLst/>
                <a:latin typeface="Arial" charset="0"/>
              </a:rPr>
              <a:t>can</a:t>
            </a:r>
            <a:r>
              <a:rPr kumimoji="0" lang="de-DE" sz="1200" i="0" u="none" strike="noStrike" cap="none" normalizeH="0" baseline="0" dirty="0" smtClean="0">
                <a:ln>
                  <a:noFill/>
                </a:ln>
                <a:effectLst/>
                <a:latin typeface="Arial" charset="0"/>
              </a:rPr>
              <a:t> also </a:t>
            </a:r>
            <a:r>
              <a:rPr kumimoji="0" lang="de-DE" sz="1200" i="0" u="none" strike="noStrike" cap="none" normalizeH="0" baseline="0" dirty="0" err="1" smtClean="0">
                <a:ln>
                  <a:noFill/>
                </a:ln>
                <a:effectLst/>
                <a:latin typeface="Arial" charset="0"/>
              </a:rPr>
              <a:t>be</a:t>
            </a:r>
            <a:r>
              <a:rPr kumimoji="0" lang="de-DE" sz="1200" i="0" u="none" strike="noStrike" cap="none" normalizeH="0" baseline="0" dirty="0" smtClean="0">
                <a:ln>
                  <a:noFill/>
                </a:ln>
                <a:effectLst/>
                <a:latin typeface="Arial" charset="0"/>
              </a:rPr>
              <a:t> </a:t>
            </a:r>
            <a:r>
              <a:rPr kumimoji="0" lang="de-DE" sz="1200" i="0" u="none" strike="noStrike" cap="none" normalizeH="0" baseline="0" dirty="0" err="1" smtClean="0">
                <a:ln>
                  <a:noFill/>
                </a:ln>
                <a:effectLst/>
                <a:latin typeface="Arial" charset="0"/>
              </a:rPr>
              <a:t>used</a:t>
            </a:r>
            <a:r>
              <a:rPr kumimoji="0" lang="de-DE" sz="1200" i="0" u="none" strike="noStrike" cap="none" normalizeH="0" baseline="0" dirty="0" smtClean="0">
                <a:ln>
                  <a:noFill/>
                </a:ln>
                <a:effectLst/>
                <a:latin typeface="Arial" charset="0"/>
              </a:rPr>
              <a:t> </a:t>
            </a:r>
            <a:r>
              <a:rPr kumimoji="0" lang="de-DE" sz="1200" i="0" u="none" strike="noStrike" cap="none" normalizeH="0" baseline="0" dirty="0" err="1" smtClean="0">
                <a:ln>
                  <a:noFill/>
                </a:ln>
                <a:effectLst/>
                <a:latin typeface="Arial" charset="0"/>
              </a:rPr>
              <a:t>for</a:t>
            </a:r>
            <a:r>
              <a:rPr kumimoji="0" lang="de-DE" sz="1200" i="0" u="none" strike="noStrike" cap="none" normalizeH="0" dirty="0" smtClean="0">
                <a:ln>
                  <a:noFill/>
                </a:ln>
                <a:effectLst/>
                <a:latin typeface="Arial" charset="0"/>
              </a:rPr>
              <a:t> </a:t>
            </a:r>
            <a:r>
              <a:rPr kumimoji="0" lang="de-DE" sz="1200" i="0" u="none" strike="noStrike" cap="none" normalizeH="0" dirty="0" err="1" smtClean="0">
                <a:ln>
                  <a:noFill/>
                </a:ln>
                <a:effectLst/>
                <a:latin typeface="Arial" charset="0"/>
              </a:rPr>
              <a:t>describing</a:t>
            </a:r>
            <a:r>
              <a:rPr kumimoji="0" lang="de-DE" sz="1200" i="0" u="none" strike="noStrike" cap="none" normalizeH="0" dirty="0" smtClean="0">
                <a:ln>
                  <a:noFill/>
                </a:ln>
                <a:effectLst/>
                <a:latin typeface="Arial" charset="0"/>
              </a:rPr>
              <a:t>, </a:t>
            </a:r>
            <a:r>
              <a:rPr kumimoji="0" lang="de-DE" sz="1200" i="0" u="none" strike="noStrike" cap="none" normalizeH="0" dirty="0" err="1" smtClean="0">
                <a:ln>
                  <a:noFill/>
                </a:ln>
                <a:effectLst/>
                <a:latin typeface="Arial" charset="0"/>
              </a:rPr>
              <a:t>analysing</a:t>
            </a:r>
            <a:r>
              <a:rPr kumimoji="0" lang="de-DE" sz="1200" i="0" u="none" strike="noStrike" cap="none" normalizeH="0" dirty="0" smtClean="0">
                <a:ln>
                  <a:noFill/>
                </a:ln>
                <a:effectLst/>
                <a:latin typeface="Arial" charset="0"/>
              </a:rPr>
              <a:t> </a:t>
            </a:r>
            <a:r>
              <a:rPr kumimoji="0" lang="de-DE" sz="1200" i="0" u="none" strike="noStrike" cap="none" normalizeH="0" dirty="0" err="1" smtClean="0">
                <a:ln>
                  <a:noFill/>
                </a:ln>
                <a:effectLst/>
                <a:latin typeface="Arial" charset="0"/>
              </a:rPr>
              <a:t>and</a:t>
            </a:r>
            <a:r>
              <a:rPr kumimoji="0" lang="de-DE" sz="1200" i="0" u="none" strike="noStrike" cap="none" normalizeH="0" dirty="0" smtClean="0">
                <a:ln>
                  <a:noFill/>
                </a:ln>
                <a:effectLst/>
                <a:latin typeface="Arial" charset="0"/>
              </a:rPr>
              <a:t> </a:t>
            </a:r>
            <a:r>
              <a:rPr kumimoji="0" lang="de-DE" sz="1200" i="0" u="none" strike="noStrike" cap="none" normalizeH="0" dirty="0" err="1" smtClean="0">
                <a:ln>
                  <a:noFill/>
                </a:ln>
                <a:effectLst/>
                <a:latin typeface="Arial" charset="0"/>
              </a:rPr>
              <a:t>developping</a:t>
            </a:r>
            <a:r>
              <a:rPr kumimoji="0" lang="de-DE" sz="1200" i="0" u="none" strike="noStrike" cap="none" normalizeH="0" dirty="0" smtClean="0">
                <a:ln>
                  <a:noFill/>
                </a:ln>
                <a:effectLst/>
                <a:latin typeface="Arial" charset="0"/>
              </a:rPr>
              <a:t> </a:t>
            </a:r>
            <a:r>
              <a:rPr kumimoji="0" lang="de-DE" sz="1200" i="0" u="none" strike="noStrike" cap="none" normalizeH="0" dirty="0" err="1" smtClean="0">
                <a:ln>
                  <a:noFill/>
                </a:ln>
                <a:effectLst/>
                <a:latin typeface="Arial" charset="0"/>
              </a:rPr>
              <a:t>business</a:t>
            </a:r>
            <a:r>
              <a:rPr kumimoji="0" lang="de-DE" sz="1200" i="0" u="none" strike="noStrike" cap="none" normalizeH="0" dirty="0" smtClean="0">
                <a:ln>
                  <a:noFill/>
                </a:ln>
                <a:effectLst/>
                <a:latin typeface="Arial" charset="0"/>
              </a:rPr>
              <a:t> </a:t>
            </a:r>
            <a:r>
              <a:rPr kumimoji="0" lang="de-DE" sz="1200" i="0" u="none" strike="noStrike" cap="none" normalizeH="0" dirty="0" err="1" smtClean="0">
                <a:ln>
                  <a:noFill/>
                </a:ln>
                <a:effectLst/>
                <a:latin typeface="Arial" charset="0"/>
              </a:rPr>
              <a:t>modells</a:t>
            </a:r>
            <a:r>
              <a:rPr kumimoji="0" lang="de-DE" sz="1200" i="0" u="none" strike="noStrike" cap="none" normalizeH="0" dirty="0" smtClean="0">
                <a:ln>
                  <a:noFill/>
                </a:ln>
                <a:effectLst/>
                <a:latin typeface="Arial" charset="0"/>
              </a:rPr>
              <a:t> </a:t>
            </a:r>
            <a:r>
              <a:rPr kumimoji="0" lang="de-DE" sz="1200" i="0" u="none" strike="noStrike" cap="none" normalizeH="0" dirty="0" err="1" smtClean="0">
                <a:ln>
                  <a:noFill/>
                </a:ln>
                <a:effectLst/>
                <a:latin typeface="Arial" charset="0"/>
              </a:rPr>
              <a:t>for</a:t>
            </a:r>
            <a:r>
              <a:rPr kumimoji="0" lang="de-DE" sz="1200" i="0" u="none" strike="noStrike" cap="none" normalizeH="0" dirty="0" smtClean="0">
                <a:ln>
                  <a:noFill/>
                </a:ln>
                <a:effectLst/>
                <a:latin typeface="Arial" charset="0"/>
              </a:rPr>
              <a:t> </a:t>
            </a:r>
            <a:r>
              <a:rPr kumimoji="0" lang="de-DE" sz="1200" i="0" u="none" strike="noStrike" cap="none" normalizeH="0" dirty="0" err="1" smtClean="0">
                <a:ln>
                  <a:noFill/>
                </a:ln>
                <a:effectLst/>
                <a:latin typeface="Arial" charset="0"/>
              </a:rPr>
              <a:t>more</a:t>
            </a:r>
            <a:r>
              <a:rPr kumimoji="0" lang="de-DE" sz="1200" i="0" u="none" strike="noStrike" cap="none" normalizeH="0" dirty="0" smtClean="0">
                <a:ln>
                  <a:noFill/>
                </a:ln>
                <a:effectLst/>
                <a:latin typeface="Arial" charset="0"/>
              </a:rPr>
              <a:t> </a:t>
            </a:r>
            <a:r>
              <a:rPr kumimoji="0" lang="de-DE" sz="1200" i="0" u="none" strike="noStrike" cap="none" normalizeH="0" dirty="0" err="1" smtClean="0">
                <a:ln>
                  <a:noFill/>
                </a:ln>
                <a:effectLst/>
                <a:latin typeface="Arial" charset="0"/>
              </a:rPr>
              <a:t>charity</a:t>
            </a:r>
            <a:r>
              <a:rPr kumimoji="0" lang="de-DE" sz="1200" i="0" u="none" strike="noStrike" cap="none" normalizeH="0" dirty="0" smtClean="0">
                <a:ln>
                  <a:noFill/>
                </a:ln>
                <a:effectLst/>
                <a:latin typeface="Arial" charset="0"/>
              </a:rPr>
              <a:t> </a:t>
            </a:r>
            <a:r>
              <a:rPr kumimoji="0" lang="de-DE" sz="1200" i="0" u="none" strike="noStrike" cap="none" normalizeH="0" dirty="0" err="1" smtClean="0">
                <a:ln>
                  <a:noFill/>
                </a:ln>
                <a:effectLst/>
                <a:latin typeface="Arial" charset="0"/>
              </a:rPr>
              <a:t>and</a:t>
            </a:r>
            <a:r>
              <a:rPr kumimoji="0" lang="de-DE" sz="1200" i="0" u="none" strike="noStrike" cap="none" normalizeH="0" dirty="0" smtClean="0">
                <a:ln>
                  <a:noFill/>
                </a:ln>
                <a:effectLst/>
                <a:latin typeface="Arial" charset="0"/>
              </a:rPr>
              <a:t> </a:t>
            </a:r>
            <a:r>
              <a:rPr kumimoji="0" lang="de-DE" sz="1200" i="0" u="none" strike="noStrike" cap="none" normalizeH="0" dirty="0" err="1" smtClean="0">
                <a:ln>
                  <a:noFill/>
                </a:ln>
                <a:effectLst/>
                <a:latin typeface="Arial" charset="0"/>
              </a:rPr>
              <a:t>community</a:t>
            </a:r>
            <a:r>
              <a:rPr kumimoji="0" lang="de-DE" sz="1200" i="0" u="none" strike="noStrike" cap="none" normalizeH="0" dirty="0" smtClean="0">
                <a:ln>
                  <a:noFill/>
                </a:ln>
                <a:effectLst/>
                <a:latin typeface="Arial" charset="0"/>
              </a:rPr>
              <a:t> </a:t>
            </a:r>
            <a:r>
              <a:rPr kumimoji="0" lang="de-DE" sz="1200" i="0" u="none" strike="noStrike" cap="none" normalizeH="0" dirty="0" err="1" smtClean="0">
                <a:ln>
                  <a:noFill/>
                </a:ln>
                <a:effectLst/>
                <a:latin typeface="Arial" charset="0"/>
              </a:rPr>
              <a:t>based</a:t>
            </a:r>
            <a:r>
              <a:rPr kumimoji="0" lang="de-DE" sz="1200" i="0" u="none" strike="noStrike" cap="none" normalizeH="0" dirty="0" smtClean="0">
                <a:ln>
                  <a:noFill/>
                </a:ln>
                <a:effectLst/>
                <a:latin typeface="Arial" charset="0"/>
              </a:rPr>
              <a:t> </a:t>
            </a:r>
            <a:r>
              <a:rPr kumimoji="0" lang="de-DE" sz="1200" i="0" u="none" strike="noStrike" cap="none" normalizeH="0" dirty="0" err="1" smtClean="0">
                <a:ln>
                  <a:noFill/>
                </a:ln>
                <a:effectLst/>
                <a:latin typeface="Arial" charset="0"/>
              </a:rPr>
              <a:t>orgainsations</a:t>
            </a:r>
            <a:r>
              <a:rPr lang="de-DE" sz="1200" dirty="0">
                <a:latin typeface="Arial" charset="0"/>
              </a:rPr>
              <a:t> </a:t>
            </a:r>
            <a:r>
              <a:rPr lang="de-DE" sz="1200" dirty="0" err="1" smtClean="0">
                <a:latin typeface="Arial" charset="0"/>
              </a:rPr>
              <a:t>as</a:t>
            </a:r>
            <a:r>
              <a:rPr lang="de-DE" sz="1200" dirty="0" smtClean="0">
                <a:latin typeface="Arial" charset="0"/>
              </a:rPr>
              <a:t> </a:t>
            </a:r>
            <a:r>
              <a:rPr lang="de-DE" sz="1200" dirty="0" err="1" smtClean="0">
                <a:latin typeface="Arial" charset="0"/>
              </a:rPr>
              <a:t>long</a:t>
            </a:r>
            <a:r>
              <a:rPr lang="de-DE" sz="1200" dirty="0" smtClean="0">
                <a:latin typeface="Arial" charset="0"/>
              </a:rPr>
              <a:t> </a:t>
            </a:r>
            <a:r>
              <a:rPr lang="de-DE" sz="1200" dirty="0" err="1" smtClean="0">
                <a:latin typeface="Arial" charset="0"/>
              </a:rPr>
              <a:t>there</a:t>
            </a:r>
            <a:r>
              <a:rPr lang="de-DE" sz="1200" dirty="0" smtClean="0">
                <a:latin typeface="Arial" charset="0"/>
              </a:rPr>
              <a:t> </a:t>
            </a:r>
            <a:r>
              <a:rPr lang="de-DE" sz="1200" dirty="0" err="1" smtClean="0">
                <a:latin typeface="Arial" charset="0"/>
              </a:rPr>
              <a:t>are</a:t>
            </a:r>
            <a:r>
              <a:rPr lang="de-DE" sz="1200" dirty="0" smtClean="0">
                <a:latin typeface="Arial" charset="0"/>
              </a:rPr>
              <a:t> </a:t>
            </a:r>
            <a:r>
              <a:rPr lang="de-DE" sz="1200" dirty="0" err="1" smtClean="0">
                <a:latin typeface="Arial" charset="0"/>
              </a:rPr>
              <a:t>costs</a:t>
            </a:r>
            <a:r>
              <a:rPr lang="de-DE" sz="1200" dirty="0" smtClean="0">
                <a:latin typeface="Arial" charset="0"/>
              </a:rPr>
              <a:t> </a:t>
            </a:r>
            <a:r>
              <a:rPr lang="de-DE" sz="1200" dirty="0" err="1" smtClean="0">
                <a:latin typeface="Arial" charset="0"/>
              </a:rPr>
              <a:t>to</a:t>
            </a:r>
            <a:r>
              <a:rPr lang="de-DE" sz="1200" dirty="0" smtClean="0">
                <a:latin typeface="Arial" charset="0"/>
              </a:rPr>
              <a:t> </a:t>
            </a:r>
            <a:r>
              <a:rPr lang="de-DE" sz="1200" dirty="0" err="1" smtClean="0">
                <a:latin typeface="Arial" charset="0"/>
              </a:rPr>
              <a:t>cover</a:t>
            </a:r>
            <a:r>
              <a:rPr lang="de-DE" sz="1200" dirty="0" smtClean="0">
                <a:latin typeface="Arial" charset="0"/>
              </a:rPr>
              <a:t> </a:t>
            </a:r>
            <a:r>
              <a:rPr lang="de-DE" sz="1200" dirty="0" err="1" smtClean="0">
                <a:latin typeface="Arial" charset="0"/>
              </a:rPr>
              <a:t>and</a:t>
            </a:r>
            <a:r>
              <a:rPr lang="de-DE" sz="1200" dirty="0" smtClean="0">
                <a:latin typeface="Arial" charset="0"/>
              </a:rPr>
              <a:t> </a:t>
            </a:r>
            <a:r>
              <a:rPr lang="de-DE" sz="1200" dirty="0" err="1" smtClean="0">
                <a:latin typeface="Arial" charset="0"/>
              </a:rPr>
              <a:t>revenue</a:t>
            </a:r>
            <a:r>
              <a:rPr lang="de-DE" sz="1200" dirty="0" smtClean="0">
                <a:latin typeface="Arial" charset="0"/>
              </a:rPr>
              <a:t> </a:t>
            </a:r>
            <a:r>
              <a:rPr lang="de-DE" sz="1200" dirty="0" err="1" smtClean="0">
                <a:latin typeface="Arial" charset="0"/>
              </a:rPr>
              <a:t>streams</a:t>
            </a:r>
            <a:r>
              <a:rPr lang="de-DE" sz="1200" dirty="0" smtClean="0">
                <a:latin typeface="Arial" charset="0"/>
              </a:rPr>
              <a:t> </a:t>
            </a:r>
            <a:r>
              <a:rPr lang="de-DE" sz="1200" dirty="0" err="1" smtClean="0">
                <a:latin typeface="Arial" charset="0"/>
              </a:rPr>
              <a:t>to</a:t>
            </a:r>
            <a:r>
              <a:rPr lang="de-DE" sz="1200" dirty="0" smtClean="0">
                <a:latin typeface="Arial" charset="0"/>
              </a:rPr>
              <a:t> </a:t>
            </a:r>
            <a:r>
              <a:rPr lang="de-DE" sz="1200" dirty="0" err="1" smtClean="0">
                <a:latin typeface="Arial" charset="0"/>
              </a:rPr>
              <a:t>secure</a:t>
            </a:r>
            <a:r>
              <a:rPr lang="de-DE" sz="1200" dirty="0" smtClean="0">
                <a:latin typeface="Arial" charset="0"/>
              </a:rPr>
              <a:t>.</a:t>
            </a:r>
            <a:endParaRPr kumimoji="0" lang="de-DE" sz="1200" i="0" u="none" strike="noStrike" cap="none" normalizeH="0" baseline="0" dirty="0" smtClean="0">
              <a:ln>
                <a:noFill/>
              </a:ln>
              <a:effectLst/>
              <a:latin typeface="Arial" charset="0"/>
            </a:endParaRPr>
          </a:p>
        </p:txBody>
      </p:sp>
      <p:sp>
        <p:nvSpPr>
          <p:cNvPr id="3" name="Textfeld 2"/>
          <p:cNvSpPr txBox="1"/>
          <p:nvPr/>
        </p:nvSpPr>
        <p:spPr>
          <a:xfrm>
            <a:off x="-7997" y="91507"/>
            <a:ext cx="7748349" cy="461665"/>
          </a:xfrm>
          <a:prstGeom prst="rect">
            <a:avLst/>
          </a:prstGeom>
          <a:noFill/>
        </p:spPr>
        <p:txBody>
          <a:bodyPr wrap="square" rtlCol="0">
            <a:spAutoFit/>
          </a:bodyPr>
          <a:lstStyle/>
          <a:p>
            <a:r>
              <a:rPr lang="de-DE" sz="2400" b="1" dirty="0" smtClean="0"/>
              <a:t>Guideline </a:t>
            </a:r>
            <a:r>
              <a:rPr lang="de-DE" sz="2400" b="1" dirty="0" err="1" smtClean="0"/>
              <a:t>for</a:t>
            </a:r>
            <a:r>
              <a:rPr lang="de-DE" sz="2400" b="1" dirty="0" smtClean="0"/>
              <a:t> </a:t>
            </a:r>
            <a:r>
              <a:rPr lang="de-DE" sz="2400" b="1" dirty="0" err="1" smtClean="0"/>
              <a:t>your</a:t>
            </a:r>
            <a:r>
              <a:rPr lang="de-DE" sz="2400" b="1" dirty="0" smtClean="0"/>
              <a:t> </a:t>
            </a:r>
            <a:r>
              <a:rPr lang="de-DE" sz="2400" b="1" dirty="0" err="1" smtClean="0"/>
              <a:t>Social</a:t>
            </a:r>
            <a:r>
              <a:rPr lang="de-DE" sz="2400" b="1" dirty="0" smtClean="0"/>
              <a:t> Business Model </a:t>
            </a:r>
            <a:r>
              <a:rPr lang="de-DE" sz="2400" b="1" dirty="0" err="1" smtClean="0"/>
              <a:t>Canvas</a:t>
            </a:r>
            <a:endParaRPr lang="en-US" sz="2400" b="1" dirty="0"/>
          </a:p>
        </p:txBody>
      </p:sp>
    </p:spTree>
    <p:extLst>
      <p:ext uri="{BB962C8B-B14F-4D97-AF65-F5344CB8AC3E}">
        <p14:creationId xmlns:p14="http://schemas.microsoft.com/office/powerpoint/2010/main" val="11101550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tertitel 4"/>
          <p:cNvSpPr>
            <a:spLocks noGrp="1"/>
          </p:cNvSpPr>
          <p:nvPr>
            <p:ph type="subTitle" idx="1"/>
          </p:nvPr>
        </p:nvSpPr>
        <p:spPr>
          <a:xfrm>
            <a:off x="539552" y="322608"/>
            <a:ext cx="8064896" cy="5698680"/>
          </a:xfrm>
        </p:spPr>
        <p:txBody>
          <a:bodyPr>
            <a:normAutofit fontScale="92500" lnSpcReduction="20000"/>
          </a:bodyPr>
          <a:lstStyle/>
          <a:p>
            <a:pPr algn="l"/>
            <a:r>
              <a:rPr lang="en-US" sz="2000" b="1" dirty="0" smtClean="0">
                <a:solidFill>
                  <a:schemeClr val="tx1"/>
                </a:solidFill>
              </a:rPr>
              <a:t>Template for Assignment </a:t>
            </a:r>
            <a:r>
              <a:rPr lang="en-US" sz="2000" b="1" dirty="0" smtClean="0">
                <a:solidFill>
                  <a:schemeClr val="tx1"/>
                </a:solidFill>
              </a:rPr>
              <a:t>3 </a:t>
            </a:r>
            <a:r>
              <a:rPr lang="en-US" sz="2000" b="1" dirty="0" smtClean="0">
                <a:solidFill>
                  <a:schemeClr val="tx1"/>
                </a:solidFill>
              </a:rPr>
              <a:t>– </a:t>
            </a:r>
            <a:r>
              <a:rPr lang="en-US" sz="2000" b="1" dirty="0" smtClean="0">
                <a:solidFill>
                  <a:schemeClr val="tx1"/>
                </a:solidFill>
              </a:rPr>
              <a:t>Landscape System Modeling</a:t>
            </a:r>
            <a:endParaRPr lang="en-US" sz="2000" b="1" dirty="0">
              <a:solidFill>
                <a:schemeClr val="tx1"/>
              </a:solidFill>
            </a:endParaRPr>
          </a:p>
          <a:p>
            <a:pPr algn="l"/>
            <a:endParaRPr lang="de-DE" sz="1800" dirty="0">
              <a:solidFill>
                <a:schemeClr val="tx1"/>
              </a:solidFill>
            </a:endParaRPr>
          </a:p>
          <a:p>
            <a:pPr algn="l"/>
            <a:r>
              <a:rPr lang="de-DE" sz="1800" dirty="0" smtClean="0">
                <a:solidFill>
                  <a:schemeClr val="tx1"/>
                </a:solidFill>
              </a:rPr>
              <a:t>This </a:t>
            </a:r>
            <a:r>
              <a:rPr lang="de-DE" sz="1800" dirty="0" err="1" smtClean="0">
                <a:solidFill>
                  <a:schemeClr val="tx1"/>
                </a:solidFill>
              </a:rPr>
              <a:t>template</a:t>
            </a:r>
            <a:r>
              <a:rPr lang="de-DE" sz="1800" dirty="0" smtClean="0">
                <a:solidFill>
                  <a:schemeClr val="tx1"/>
                </a:solidFill>
              </a:rPr>
              <a:t> </a:t>
            </a:r>
            <a:r>
              <a:rPr lang="de-DE" sz="1800" dirty="0" err="1" smtClean="0">
                <a:solidFill>
                  <a:schemeClr val="tx1"/>
                </a:solidFill>
              </a:rPr>
              <a:t>supports</a:t>
            </a:r>
            <a:r>
              <a:rPr lang="de-DE" sz="1800" dirty="0" smtClean="0">
                <a:solidFill>
                  <a:schemeClr val="tx1"/>
                </a:solidFill>
              </a:rPr>
              <a:t> </a:t>
            </a:r>
            <a:r>
              <a:rPr lang="de-DE" sz="1800" dirty="0" err="1" smtClean="0">
                <a:solidFill>
                  <a:schemeClr val="tx1"/>
                </a:solidFill>
              </a:rPr>
              <a:t>your</a:t>
            </a:r>
            <a:r>
              <a:rPr lang="de-DE" sz="1800" dirty="0" smtClean="0">
                <a:solidFill>
                  <a:schemeClr val="tx1"/>
                </a:solidFill>
              </a:rPr>
              <a:t> final </a:t>
            </a:r>
            <a:r>
              <a:rPr lang="de-DE" sz="1800" dirty="0" err="1" smtClean="0">
                <a:solidFill>
                  <a:schemeClr val="tx1"/>
                </a:solidFill>
              </a:rPr>
              <a:t>presentation</a:t>
            </a:r>
            <a:r>
              <a:rPr lang="de-DE" sz="1800" dirty="0" smtClean="0">
                <a:solidFill>
                  <a:schemeClr val="tx1"/>
                </a:solidFill>
              </a:rPr>
              <a:t> </a:t>
            </a:r>
            <a:r>
              <a:rPr lang="de-DE" sz="1800" dirty="0" err="1" smtClean="0">
                <a:solidFill>
                  <a:schemeClr val="tx1"/>
                </a:solidFill>
              </a:rPr>
              <a:t>for</a:t>
            </a:r>
            <a:r>
              <a:rPr lang="de-DE" sz="1800" dirty="0" smtClean="0">
                <a:solidFill>
                  <a:schemeClr val="tx1"/>
                </a:solidFill>
              </a:rPr>
              <a:t> </a:t>
            </a:r>
            <a:r>
              <a:rPr lang="de-DE" sz="1800" dirty="0" err="1" smtClean="0">
                <a:solidFill>
                  <a:schemeClr val="tx1"/>
                </a:solidFill>
              </a:rPr>
              <a:t>the</a:t>
            </a:r>
            <a:r>
              <a:rPr lang="de-DE" sz="1800" dirty="0" smtClean="0">
                <a:solidFill>
                  <a:schemeClr val="tx1"/>
                </a:solidFill>
              </a:rPr>
              <a:t> TELOS </a:t>
            </a:r>
            <a:r>
              <a:rPr lang="de-DE" sz="1800" dirty="0" err="1" smtClean="0">
                <a:solidFill>
                  <a:schemeClr val="tx1"/>
                </a:solidFill>
              </a:rPr>
              <a:t>seminar</a:t>
            </a:r>
            <a:r>
              <a:rPr lang="de-DE" sz="1800" dirty="0" smtClean="0">
                <a:solidFill>
                  <a:schemeClr val="tx1"/>
                </a:solidFill>
              </a:rPr>
              <a:t>.</a:t>
            </a:r>
          </a:p>
          <a:p>
            <a:pPr algn="l"/>
            <a:r>
              <a:rPr lang="en-US" sz="1800" dirty="0" smtClean="0">
                <a:solidFill>
                  <a:schemeClr val="tx1"/>
                </a:solidFill>
              </a:rPr>
              <a:t>It is </a:t>
            </a:r>
            <a:r>
              <a:rPr lang="en-US" sz="1800" dirty="0">
                <a:solidFill>
                  <a:schemeClr val="tx1"/>
                </a:solidFill>
              </a:rPr>
              <a:t>just a content framework. Feel free to give it your personal </a:t>
            </a:r>
            <a:r>
              <a:rPr lang="en-US" sz="1800" dirty="0" smtClean="0">
                <a:solidFill>
                  <a:schemeClr val="tx1"/>
                </a:solidFill>
              </a:rPr>
              <a:t>identity and layout. </a:t>
            </a:r>
          </a:p>
          <a:p>
            <a:pPr algn="l"/>
            <a:endParaRPr lang="en-US" sz="1800" dirty="0">
              <a:solidFill>
                <a:schemeClr val="tx1"/>
              </a:solidFill>
            </a:endParaRPr>
          </a:p>
          <a:p>
            <a:pPr algn="l"/>
            <a:r>
              <a:rPr lang="en-US" sz="1800" dirty="0" smtClean="0">
                <a:solidFill>
                  <a:schemeClr val="tx1"/>
                </a:solidFill>
              </a:rPr>
              <a:t>The assignment itself is described in detail on the TELOS website:</a:t>
            </a:r>
          </a:p>
          <a:p>
            <a:pPr algn="l"/>
            <a:r>
              <a:rPr lang="de-DE" sz="1800" dirty="0">
                <a:solidFill>
                  <a:schemeClr val="tx1"/>
                </a:solidFill>
              </a:rPr>
              <a:t>https://telos.hfwu.de/index.php?title=Assignment_3:_Landscape_System_Modeling</a:t>
            </a:r>
            <a:endParaRPr lang="de-DE" sz="1800" dirty="0" smtClean="0">
              <a:solidFill>
                <a:schemeClr val="tx1"/>
              </a:solidFill>
            </a:endParaRPr>
          </a:p>
          <a:p>
            <a:pPr algn="l">
              <a:spcBef>
                <a:spcPts val="1200"/>
              </a:spcBef>
            </a:pPr>
            <a:r>
              <a:rPr lang="de-DE" sz="1800" dirty="0" err="1" smtClean="0">
                <a:solidFill>
                  <a:schemeClr val="tx1"/>
                </a:solidFill>
              </a:rPr>
              <a:t>We</a:t>
            </a:r>
            <a:r>
              <a:rPr lang="de-DE" sz="1800" dirty="0" smtClean="0">
                <a:solidFill>
                  <a:schemeClr val="tx1"/>
                </a:solidFill>
              </a:rPr>
              <a:t> </a:t>
            </a:r>
            <a:r>
              <a:rPr lang="de-DE" sz="1800" dirty="0" err="1" smtClean="0">
                <a:solidFill>
                  <a:schemeClr val="tx1"/>
                </a:solidFill>
              </a:rPr>
              <a:t>expect</a:t>
            </a:r>
            <a:r>
              <a:rPr lang="de-DE" sz="1800" dirty="0" smtClean="0">
                <a:solidFill>
                  <a:schemeClr val="tx1"/>
                </a:solidFill>
              </a:rPr>
              <a:t> </a:t>
            </a:r>
            <a:r>
              <a:rPr lang="de-DE" sz="1800" dirty="0" err="1" smtClean="0">
                <a:solidFill>
                  <a:schemeClr val="tx1"/>
                </a:solidFill>
              </a:rPr>
              <a:t>the</a:t>
            </a:r>
            <a:r>
              <a:rPr lang="de-DE" sz="1800" dirty="0" smtClean="0">
                <a:solidFill>
                  <a:schemeClr val="tx1"/>
                </a:solidFill>
              </a:rPr>
              <a:t> </a:t>
            </a:r>
            <a:r>
              <a:rPr lang="de-DE" sz="1800" dirty="0" err="1" smtClean="0">
                <a:solidFill>
                  <a:schemeClr val="tx1"/>
                </a:solidFill>
              </a:rPr>
              <a:t>following</a:t>
            </a:r>
            <a:r>
              <a:rPr lang="de-DE" sz="1800" dirty="0" smtClean="0">
                <a:solidFill>
                  <a:schemeClr val="tx1"/>
                </a:solidFill>
              </a:rPr>
              <a:t> </a:t>
            </a:r>
            <a:r>
              <a:rPr lang="de-DE" sz="1800" dirty="0" err="1" smtClean="0">
                <a:solidFill>
                  <a:schemeClr val="tx1"/>
                </a:solidFill>
              </a:rPr>
              <a:t>content</a:t>
            </a:r>
            <a:endParaRPr lang="de-DE" sz="1800" dirty="0" smtClean="0">
              <a:solidFill>
                <a:schemeClr val="tx1"/>
              </a:solidFill>
            </a:endParaRPr>
          </a:p>
          <a:p>
            <a:pPr marL="285750" indent="-285750" algn="l">
              <a:buFont typeface="Arial" panose="020B0604020202020204" pitchFamily="34" charset="0"/>
              <a:buChar char="•"/>
            </a:pPr>
            <a:r>
              <a:rPr lang="en-US" sz="1800" dirty="0" smtClean="0">
                <a:solidFill>
                  <a:schemeClr val="tx1"/>
                </a:solidFill>
              </a:rPr>
              <a:t>A brief </a:t>
            </a:r>
            <a:r>
              <a:rPr lang="en-US" sz="1800" b="1" dirty="0" smtClean="0">
                <a:solidFill>
                  <a:schemeClr val="tx1"/>
                </a:solidFill>
              </a:rPr>
              <a:t>introduction to the local landscape sustainability challenge </a:t>
            </a:r>
            <a:r>
              <a:rPr lang="en-US" sz="1800" dirty="0" smtClean="0">
                <a:solidFill>
                  <a:schemeClr val="tx1"/>
                </a:solidFill>
              </a:rPr>
              <a:t>you want to address by your system design (result of your system analysis, assignment 2)</a:t>
            </a:r>
          </a:p>
          <a:p>
            <a:pPr marL="285750" indent="-285750" algn="l">
              <a:buFont typeface="Arial" panose="020B0604020202020204" pitchFamily="34" charset="0"/>
              <a:buChar char="•"/>
            </a:pPr>
            <a:r>
              <a:rPr lang="en-US" sz="1800" dirty="0" smtClean="0">
                <a:solidFill>
                  <a:schemeClr val="tx1"/>
                </a:solidFill>
              </a:rPr>
              <a:t>A </a:t>
            </a:r>
            <a:r>
              <a:rPr lang="en-US" sz="1800" b="1" dirty="0">
                <a:solidFill>
                  <a:schemeClr val="tx1"/>
                </a:solidFill>
              </a:rPr>
              <a:t>spatially-explicit translation of your vision </a:t>
            </a:r>
            <a:r>
              <a:rPr lang="en-US" sz="1800" dirty="0">
                <a:solidFill>
                  <a:schemeClr val="tx1"/>
                </a:solidFill>
              </a:rPr>
              <a:t>to your local landscape context, for example in the form of a creative &amp; visionary master </a:t>
            </a:r>
            <a:r>
              <a:rPr lang="en-US" sz="1800" dirty="0" smtClean="0">
                <a:solidFill>
                  <a:schemeClr val="tx1"/>
                </a:solidFill>
              </a:rPr>
              <a:t>plan.</a:t>
            </a:r>
          </a:p>
          <a:p>
            <a:pPr marL="285750" indent="-285750" algn="l">
              <a:buFont typeface="Arial" panose="020B0604020202020204" pitchFamily="34" charset="0"/>
              <a:buChar char="•"/>
            </a:pPr>
            <a:r>
              <a:rPr lang="en-US" sz="1800" dirty="0" smtClean="0">
                <a:solidFill>
                  <a:schemeClr val="tx1"/>
                </a:solidFill>
              </a:rPr>
              <a:t>A </a:t>
            </a:r>
            <a:r>
              <a:rPr lang="en-US" sz="1800" b="1" dirty="0" smtClean="0">
                <a:solidFill>
                  <a:schemeClr val="tx1"/>
                </a:solidFill>
              </a:rPr>
              <a:t>social business </a:t>
            </a:r>
            <a:r>
              <a:rPr lang="en-US" sz="1800" b="1" dirty="0">
                <a:solidFill>
                  <a:schemeClr val="tx1"/>
                </a:solidFill>
              </a:rPr>
              <a:t>model canvas </a:t>
            </a:r>
            <a:r>
              <a:rPr lang="en-US" sz="1800" dirty="0">
                <a:solidFill>
                  <a:schemeClr val="tx1"/>
                </a:solidFill>
              </a:rPr>
              <a:t>that explains how you are going to establish an innovative approach in your landscape. This may take the form of new product, a new </a:t>
            </a:r>
            <a:r>
              <a:rPr lang="en-US" sz="1800" dirty="0" smtClean="0">
                <a:solidFill>
                  <a:schemeClr val="tx1"/>
                </a:solidFill>
              </a:rPr>
              <a:t>service, a </a:t>
            </a:r>
            <a:r>
              <a:rPr lang="en-US" sz="1800" dirty="0">
                <a:solidFill>
                  <a:schemeClr val="tx1"/>
                </a:solidFill>
              </a:rPr>
              <a:t>new cooperation </a:t>
            </a:r>
            <a:r>
              <a:rPr lang="en-US" sz="1800" dirty="0" smtClean="0">
                <a:solidFill>
                  <a:schemeClr val="tx1"/>
                </a:solidFill>
              </a:rPr>
              <a:t>model or whatever variant of those.</a:t>
            </a:r>
          </a:p>
          <a:p>
            <a:pPr marL="285750" indent="-285750" algn="l">
              <a:buFont typeface="Arial" panose="020B0604020202020204" pitchFamily="34" charset="0"/>
              <a:buChar char="•"/>
            </a:pPr>
            <a:r>
              <a:rPr lang="en-US" sz="1800" dirty="0" smtClean="0">
                <a:solidFill>
                  <a:schemeClr val="tx1"/>
                </a:solidFill>
              </a:rPr>
              <a:t>A </a:t>
            </a:r>
            <a:r>
              <a:rPr lang="en-US" sz="1800" b="1" dirty="0">
                <a:solidFill>
                  <a:schemeClr val="tx1"/>
                </a:solidFill>
              </a:rPr>
              <a:t>critical evaluation </a:t>
            </a:r>
            <a:r>
              <a:rPr lang="en-US" sz="1800" dirty="0">
                <a:solidFill>
                  <a:schemeClr val="tx1"/>
                </a:solidFill>
              </a:rPr>
              <a:t>of the potential impact of your innovation.</a:t>
            </a:r>
          </a:p>
          <a:p>
            <a:pPr algn="l"/>
            <a:endParaRPr lang="en-US" sz="1800" dirty="0" smtClean="0">
              <a:solidFill>
                <a:schemeClr val="tx1"/>
              </a:solidFill>
            </a:endParaRPr>
          </a:p>
          <a:p>
            <a:pPr algn="l"/>
            <a:r>
              <a:rPr lang="en-US" sz="1800" dirty="0" smtClean="0">
                <a:solidFill>
                  <a:schemeClr val="tx1"/>
                </a:solidFill>
              </a:rPr>
              <a:t>This templat</a:t>
            </a:r>
            <a:r>
              <a:rPr lang="en-US" sz="1800" dirty="0" smtClean="0">
                <a:solidFill>
                  <a:schemeClr val="tx1"/>
                </a:solidFill>
              </a:rPr>
              <a:t>e may help you to prepare your presentation.</a:t>
            </a:r>
          </a:p>
          <a:p>
            <a:pPr algn="l"/>
            <a:endParaRPr lang="en-US" sz="1800" dirty="0" smtClean="0">
              <a:solidFill>
                <a:schemeClr val="tx1"/>
              </a:solidFill>
            </a:endParaRPr>
          </a:p>
          <a:p>
            <a:pPr marL="285750" indent="-285750" algn="l">
              <a:buFont typeface="Arial" panose="020B0604020202020204" pitchFamily="34" charset="0"/>
              <a:buChar char="•"/>
            </a:pPr>
            <a:r>
              <a:rPr lang="de-DE" sz="1800" dirty="0" err="1" smtClean="0">
                <a:solidFill>
                  <a:schemeClr val="tx1"/>
                </a:solidFill>
              </a:rPr>
              <a:t>Presentation</a:t>
            </a:r>
            <a:r>
              <a:rPr lang="de-DE" sz="1800" dirty="0" smtClean="0">
                <a:solidFill>
                  <a:schemeClr val="tx1"/>
                </a:solidFill>
              </a:rPr>
              <a:t> time: </a:t>
            </a:r>
            <a:r>
              <a:rPr lang="de-DE" sz="1800" dirty="0" err="1" smtClean="0">
                <a:solidFill>
                  <a:schemeClr val="tx1"/>
                </a:solidFill>
              </a:rPr>
              <a:t>January</a:t>
            </a:r>
            <a:r>
              <a:rPr lang="de-DE" sz="1800" dirty="0" smtClean="0">
                <a:solidFill>
                  <a:schemeClr val="tx1"/>
                </a:solidFill>
              </a:rPr>
              <a:t> 23, 2023, 16 00 – 17 30 CET</a:t>
            </a:r>
          </a:p>
          <a:p>
            <a:pPr marL="285750" indent="-285750" algn="l">
              <a:buFont typeface="Arial" panose="020B0604020202020204" pitchFamily="34" charset="0"/>
              <a:buChar char="•"/>
            </a:pPr>
            <a:r>
              <a:rPr lang="de-DE" sz="1800" dirty="0" smtClean="0">
                <a:solidFill>
                  <a:schemeClr val="tx1"/>
                </a:solidFill>
              </a:rPr>
              <a:t>Submission: </a:t>
            </a:r>
            <a:r>
              <a:rPr lang="de-DE" sz="1800" dirty="0" err="1" smtClean="0">
                <a:solidFill>
                  <a:schemeClr val="tx1"/>
                </a:solidFill>
              </a:rPr>
              <a:t>January</a:t>
            </a:r>
            <a:r>
              <a:rPr lang="de-DE" sz="1800" dirty="0" smtClean="0">
                <a:solidFill>
                  <a:schemeClr val="tx1"/>
                </a:solidFill>
              </a:rPr>
              <a:t> 23, 2023, 23 55 CET</a:t>
            </a:r>
            <a:endParaRPr lang="de-DE" sz="1800" dirty="0"/>
          </a:p>
        </p:txBody>
      </p:sp>
      <p:sp>
        <p:nvSpPr>
          <p:cNvPr id="2" name="Foliennummernplatzhalter 1"/>
          <p:cNvSpPr>
            <a:spLocks noGrp="1"/>
          </p:cNvSpPr>
          <p:nvPr>
            <p:ph type="sldNum" sz="quarter" idx="12"/>
          </p:nvPr>
        </p:nvSpPr>
        <p:spPr/>
        <p:txBody>
          <a:bodyPr/>
          <a:lstStyle/>
          <a:p>
            <a:fld id="{3AABB519-2A53-4899-A7A5-AE02E6477770}" type="slidenum">
              <a:rPr lang="de-DE" smtClean="0"/>
              <a:t>2</a:t>
            </a:fld>
            <a:endParaRPr lang="de-DE"/>
          </a:p>
        </p:txBody>
      </p:sp>
    </p:spTree>
    <p:extLst>
      <p:ext uri="{BB962C8B-B14F-4D97-AF65-F5344CB8AC3E}">
        <p14:creationId xmlns:p14="http://schemas.microsoft.com/office/powerpoint/2010/main" val="10428043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endParaRPr lang="de-DE"/>
          </a:p>
        </p:txBody>
      </p:sp>
      <p:pic>
        <p:nvPicPr>
          <p:cNvPr id="5" name="Inhaltsplatzhalt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4" name="Foliennummernplatzhalter 3"/>
          <p:cNvSpPr>
            <a:spLocks noGrp="1"/>
          </p:cNvSpPr>
          <p:nvPr>
            <p:ph type="sldNum" sz="quarter" idx="12"/>
          </p:nvPr>
        </p:nvSpPr>
        <p:spPr/>
        <p:txBody>
          <a:bodyPr/>
          <a:lstStyle/>
          <a:p>
            <a:fld id="{3AABB519-2A53-4899-A7A5-AE02E6477770}" type="slidenum">
              <a:rPr lang="de-DE" smtClean="0"/>
              <a:t>20</a:t>
            </a:fld>
            <a:endParaRPr lang="de-DE"/>
          </a:p>
        </p:txBody>
      </p:sp>
    </p:spTree>
    <p:extLst>
      <p:ext uri="{BB962C8B-B14F-4D97-AF65-F5344CB8AC3E}">
        <p14:creationId xmlns:p14="http://schemas.microsoft.com/office/powerpoint/2010/main" val="772420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548680"/>
            <a:ext cx="8229600" cy="418058"/>
          </a:xfrm>
        </p:spPr>
        <p:txBody>
          <a:bodyPr>
            <a:normAutofit fontScale="90000"/>
          </a:bodyPr>
          <a:lstStyle/>
          <a:p>
            <a:pPr eaLnBrk="0" fontAlgn="base" hangingPunct="0">
              <a:spcAft>
                <a:spcPts val="200"/>
              </a:spcAft>
            </a:pPr>
            <a:r>
              <a:rPr lang="de-DE" dirty="0" smtClean="0">
                <a:latin typeface="Arial" charset="0"/>
              </a:rPr>
              <a:t>Start </a:t>
            </a:r>
            <a:r>
              <a:rPr lang="de-DE" dirty="0" err="1" smtClean="0">
                <a:latin typeface="Arial" charset="0"/>
              </a:rPr>
              <a:t>from</a:t>
            </a:r>
            <a:r>
              <a:rPr lang="de-DE" dirty="0" smtClean="0">
                <a:latin typeface="Arial" charset="0"/>
              </a:rPr>
              <a:t> </a:t>
            </a:r>
            <a:r>
              <a:rPr lang="de-DE" dirty="0" err="1" smtClean="0">
                <a:latin typeface="Arial" charset="0"/>
              </a:rPr>
              <a:t>the</a:t>
            </a:r>
            <a:r>
              <a:rPr lang="de-DE" dirty="0" smtClean="0">
                <a:latin typeface="Arial" charset="0"/>
              </a:rPr>
              <a:t> </a:t>
            </a:r>
            <a:r>
              <a:rPr lang="de-DE" dirty="0" err="1" smtClean="0">
                <a:latin typeface="Arial" charset="0"/>
              </a:rPr>
              <a:t>local</a:t>
            </a:r>
            <a:r>
              <a:rPr lang="de-DE" dirty="0" smtClean="0">
                <a:latin typeface="Arial" charset="0"/>
              </a:rPr>
              <a:t> </a:t>
            </a:r>
            <a:r>
              <a:rPr lang="de-DE" dirty="0" err="1" smtClean="0">
                <a:latin typeface="Arial" charset="0"/>
              </a:rPr>
              <a:t>landscape</a:t>
            </a:r>
            <a:r>
              <a:rPr lang="de-DE" dirty="0" smtClean="0">
                <a:latin typeface="Arial" charset="0"/>
              </a:rPr>
              <a:t> </a:t>
            </a:r>
            <a:r>
              <a:rPr lang="de-DE" dirty="0" err="1" smtClean="0">
                <a:latin typeface="Arial" charset="0"/>
              </a:rPr>
              <a:t>sustainability</a:t>
            </a:r>
            <a:r>
              <a:rPr lang="de-DE" dirty="0" smtClean="0">
                <a:latin typeface="Arial" charset="0"/>
              </a:rPr>
              <a:t> </a:t>
            </a:r>
            <a:r>
              <a:rPr lang="de-DE" dirty="0" err="1" smtClean="0">
                <a:latin typeface="Arial" charset="0"/>
              </a:rPr>
              <a:t>challenge</a:t>
            </a:r>
            <a:r>
              <a:rPr lang="de-DE" dirty="0" smtClean="0">
                <a:latin typeface="Arial" charset="0"/>
              </a:rPr>
              <a:t> </a:t>
            </a:r>
            <a:br>
              <a:rPr lang="de-DE" dirty="0" smtClean="0">
                <a:latin typeface="Arial" charset="0"/>
              </a:rPr>
            </a:br>
            <a:r>
              <a:rPr lang="de-DE" dirty="0" err="1" smtClean="0">
                <a:latin typeface="Arial" charset="0"/>
              </a:rPr>
              <a:t>you</a:t>
            </a:r>
            <a:r>
              <a:rPr lang="de-DE" dirty="0" smtClean="0">
                <a:latin typeface="Arial" charset="0"/>
              </a:rPr>
              <a:t> </a:t>
            </a:r>
            <a:r>
              <a:rPr lang="de-DE" dirty="0" err="1" smtClean="0">
                <a:latin typeface="Arial" charset="0"/>
              </a:rPr>
              <a:t>want</a:t>
            </a:r>
            <a:r>
              <a:rPr lang="de-DE" dirty="0" smtClean="0">
                <a:latin typeface="Arial" charset="0"/>
              </a:rPr>
              <a:t> </a:t>
            </a:r>
            <a:r>
              <a:rPr lang="de-DE" dirty="0" err="1" smtClean="0">
                <a:latin typeface="Arial" charset="0"/>
              </a:rPr>
              <a:t>to</a:t>
            </a:r>
            <a:r>
              <a:rPr lang="de-DE" dirty="0" smtClean="0">
                <a:latin typeface="Arial" charset="0"/>
              </a:rPr>
              <a:t> </a:t>
            </a:r>
            <a:r>
              <a:rPr lang="de-DE" dirty="0" err="1" smtClean="0">
                <a:latin typeface="Arial" charset="0"/>
              </a:rPr>
              <a:t>address</a:t>
            </a:r>
            <a:r>
              <a:rPr lang="de-DE" dirty="0" smtClean="0">
                <a:latin typeface="Arial" charset="0"/>
              </a:rPr>
              <a:t> (max. 2 </a:t>
            </a:r>
            <a:r>
              <a:rPr lang="de-DE" dirty="0" err="1" smtClean="0">
                <a:latin typeface="Arial" charset="0"/>
              </a:rPr>
              <a:t>slides</a:t>
            </a:r>
            <a:r>
              <a:rPr lang="de-DE" dirty="0" smtClean="0">
                <a:latin typeface="Arial"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3</a:t>
            </a:fld>
            <a:endParaRPr lang="de-DE"/>
          </a:p>
        </p:txBody>
      </p:sp>
      <p:sp>
        <p:nvSpPr>
          <p:cNvPr id="7" name="Textfeld 6"/>
          <p:cNvSpPr txBox="1"/>
          <p:nvPr/>
        </p:nvSpPr>
        <p:spPr>
          <a:xfrm>
            <a:off x="457200" y="1700808"/>
            <a:ext cx="7859216" cy="2862322"/>
          </a:xfrm>
          <a:prstGeom prst="rect">
            <a:avLst/>
          </a:prstGeom>
          <a:noFill/>
        </p:spPr>
        <p:txBody>
          <a:bodyPr wrap="square" rtlCol="0">
            <a:spAutoFit/>
          </a:bodyPr>
          <a:lstStyle/>
          <a:p>
            <a:r>
              <a:rPr lang="de-DE" dirty="0" err="1" smtClean="0"/>
              <a:t>You</a:t>
            </a:r>
            <a:r>
              <a:rPr lang="de-DE" dirty="0" smtClean="0"/>
              <a:t> </a:t>
            </a:r>
            <a:r>
              <a:rPr lang="de-DE" dirty="0" err="1" smtClean="0"/>
              <a:t>probably</a:t>
            </a:r>
            <a:r>
              <a:rPr lang="de-DE" dirty="0" smtClean="0"/>
              <a:t> </a:t>
            </a:r>
            <a:r>
              <a:rPr lang="de-DE" dirty="0" err="1" smtClean="0"/>
              <a:t>have</a:t>
            </a:r>
            <a:r>
              <a:rPr lang="de-DE" dirty="0" smtClean="0"/>
              <a:t> </a:t>
            </a:r>
            <a:r>
              <a:rPr lang="de-DE" dirty="0" err="1" smtClean="0"/>
              <a:t>identified</a:t>
            </a:r>
            <a:r>
              <a:rPr lang="de-DE" dirty="0" smtClean="0"/>
              <a:t> </a:t>
            </a:r>
            <a:r>
              <a:rPr lang="de-DE" dirty="0" err="1" smtClean="0"/>
              <a:t>more</a:t>
            </a:r>
            <a:r>
              <a:rPr lang="de-DE" dirty="0" smtClean="0"/>
              <a:t> </a:t>
            </a:r>
            <a:r>
              <a:rPr lang="de-DE" dirty="0" err="1" smtClean="0"/>
              <a:t>than</a:t>
            </a:r>
            <a:r>
              <a:rPr lang="de-DE" dirty="0" smtClean="0"/>
              <a:t> </a:t>
            </a:r>
            <a:r>
              <a:rPr lang="de-DE" dirty="0" err="1" smtClean="0"/>
              <a:t>one</a:t>
            </a:r>
            <a:r>
              <a:rPr lang="de-DE" dirty="0" smtClean="0"/>
              <a:t> </a:t>
            </a:r>
            <a:r>
              <a:rPr lang="de-DE" dirty="0" err="1" smtClean="0"/>
              <a:t>challenge</a:t>
            </a:r>
            <a:r>
              <a:rPr lang="de-DE" dirty="0" smtClean="0"/>
              <a:t>.</a:t>
            </a:r>
          </a:p>
          <a:p>
            <a:r>
              <a:rPr lang="de-DE" dirty="0" smtClean="0"/>
              <a:t> </a:t>
            </a:r>
          </a:p>
          <a:p>
            <a:r>
              <a:rPr lang="de-DE" dirty="0" err="1" smtClean="0"/>
              <a:t>You</a:t>
            </a:r>
            <a:r>
              <a:rPr lang="de-DE" dirty="0" smtClean="0"/>
              <a:t> </a:t>
            </a:r>
            <a:r>
              <a:rPr lang="de-DE" dirty="0" err="1" smtClean="0"/>
              <a:t>may</a:t>
            </a:r>
            <a:r>
              <a:rPr lang="de-DE" dirty="0" smtClean="0"/>
              <a:t> </a:t>
            </a:r>
            <a:r>
              <a:rPr lang="de-DE" dirty="0" err="1" smtClean="0"/>
              <a:t>name</a:t>
            </a:r>
            <a:r>
              <a:rPr lang="de-DE" dirty="0" smtClean="0"/>
              <a:t> </a:t>
            </a:r>
            <a:r>
              <a:rPr lang="de-DE" dirty="0" err="1" smtClean="0"/>
              <a:t>several</a:t>
            </a:r>
            <a:r>
              <a:rPr lang="de-DE" dirty="0"/>
              <a:t> </a:t>
            </a:r>
            <a:r>
              <a:rPr lang="de-DE" dirty="0" smtClean="0"/>
              <a:t>but </a:t>
            </a:r>
            <a:r>
              <a:rPr lang="de-DE" dirty="0" err="1" smtClean="0"/>
              <a:t>please</a:t>
            </a:r>
            <a:r>
              <a:rPr lang="de-DE" dirty="0" smtClean="0"/>
              <a:t> </a:t>
            </a:r>
            <a:r>
              <a:rPr lang="de-DE" dirty="0" err="1" smtClean="0"/>
              <a:t>focus</a:t>
            </a:r>
            <a:r>
              <a:rPr lang="de-DE" dirty="0" smtClean="0"/>
              <a:t> on </a:t>
            </a:r>
            <a:r>
              <a:rPr lang="de-DE" dirty="0" err="1" smtClean="0"/>
              <a:t>the</a:t>
            </a:r>
            <a:r>
              <a:rPr lang="de-DE" dirty="0" smtClean="0"/>
              <a:t> </a:t>
            </a:r>
            <a:r>
              <a:rPr lang="de-DE" dirty="0" err="1" smtClean="0"/>
              <a:t>one</a:t>
            </a:r>
            <a:r>
              <a:rPr lang="de-DE" dirty="0" smtClean="0"/>
              <a:t>(s) </a:t>
            </a:r>
            <a:r>
              <a:rPr lang="de-DE" dirty="0" err="1" smtClean="0"/>
              <a:t>you</a:t>
            </a:r>
            <a:r>
              <a:rPr lang="de-DE" dirty="0" smtClean="0"/>
              <a:t> </a:t>
            </a:r>
            <a:r>
              <a:rPr lang="de-DE" dirty="0" err="1" smtClean="0"/>
              <a:t>want</a:t>
            </a:r>
            <a:r>
              <a:rPr lang="de-DE" dirty="0" smtClean="0"/>
              <a:t> </a:t>
            </a:r>
            <a:r>
              <a:rPr lang="de-DE" dirty="0" err="1" smtClean="0"/>
              <a:t>to</a:t>
            </a:r>
            <a:r>
              <a:rPr lang="de-DE" dirty="0" smtClean="0"/>
              <a:t> </a:t>
            </a:r>
            <a:r>
              <a:rPr lang="de-DE" dirty="0" err="1" smtClean="0"/>
              <a:t>address</a:t>
            </a:r>
            <a:r>
              <a:rPr lang="de-DE" dirty="0" smtClean="0"/>
              <a:t> </a:t>
            </a:r>
            <a:r>
              <a:rPr lang="de-DE" dirty="0" err="1" smtClean="0"/>
              <a:t>and</a:t>
            </a:r>
            <a:r>
              <a:rPr lang="de-DE" dirty="0" smtClean="0"/>
              <a:t> </a:t>
            </a:r>
            <a:r>
              <a:rPr lang="de-DE" dirty="0" err="1" smtClean="0"/>
              <a:t>resolve</a:t>
            </a:r>
            <a:r>
              <a:rPr lang="de-DE" dirty="0"/>
              <a:t> </a:t>
            </a:r>
            <a:r>
              <a:rPr lang="de-DE" dirty="0" err="1" smtClean="0"/>
              <a:t>with</a:t>
            </a:r>
            <a:r>
              <a:rPr lang="de-DE" dirty="0" smtClean="0"/>
              <a:t> </a:t>
            </a:r>
            <a:r>
              <a:rPr lang="de-DE" dirty="0" err="1" smtClean="0"/>
              <a:t>your</a:t>
            </a:r>
            <a:r>
              <a:rPr lang="de-DE" dirty="0" smtClean="0"/>
              <a:t> innovative </a:t>
            </a:r>
            <a:r>
              <a:rPr lang="de-DE" dirty="0" err="1" smtClean="0"/>
              <a:t>system</a:t>
            </a:r>
            <a:r>
              <a:rPr lang="de-DE" dirty="0" smtClean="0"/>
              <a:t> design.</a:t>
            </a:r>
          </a:p>
          <a:p>
            <a:endParaRPr lang="de-DE" dirty="0"/>
          </a:p>
          <a:p>
            <a:r>
              <a:rPr lang="de-DE" dirty="0" err="1" smtClean="0"/>
              <a:t>Explain</a:t>
            </a:r>
            <a:r>
              <a:rPr lang="de-DE" dirty="0" smtClean="0"/>
              <a:t> </a:t>
            </a:r>
            <a:r>
              <a:rPr lang="de-DE" dirty="0" err="1" smtClean="0"/>
              <a:t>which</a:t>
            </a:r>
            <a:r>
              <a:rPr lang="de-DE" dirty="0" smtClean="0"/>
              <a:t> </a:t>
            </a:r>
            <a:r>
              <a:rPr lang="de-DE" dirty="0" err="1" smtClean="0"/>
              <a:t>impact</a:t>
            </a:r>
            <a:r>
              <a:rPr lang="de-DE" dirty="0" smtClean="0"/>
              <a:t> </a:t>
            </a:r>
            <a:r>
              <a:rPr lang="de-DE" dirty="0" err="1" smtClean="0"/>
              <a:t>the</a:t>
            </a:r>
            <a:r>
              <a:rPr lang="de-DE" dirty="0" smtClean="0"/>
              <a:t> </a:t>
            </a:r>
            <a:r>
              <a:rPr lang="de-DE" dirty="0" err="1" smtClean="0"/>
              <a:t>challenge</a:t>
            </a:r>
            <a:r>
              <a:rPr lang="de-DE" dirty="0" smtClean="0"/>
              <a:t> </a:t>
            </a:r>
            <a:r>
              <a:rPr lang="de-DE" dirty="0" err="1" smtClean="0"/>
              <a:t>has</a:t>
            </a:r>
            <a:r>
              <a:rPr lang="de-DE" dirty="0" smtClean="0"/>
              <a:t> </a:t>
            </a:r>
            <a:r>
              <a:rPr lang="de-DE" dirty="0" err="1" smtClean="0"/>
              <a:t>and</a:t>
            </a:r>
            <a:r>
              <a:rPr lang="de-DE" dirty="0" smtClean="0"/>
              <a:t> </a:t>
            </a:r>
            <a:r>
              <a:rPr lang="de-DE" dirty="0" err="1" smtClean="0"/>
              <a:t>which</a:t>
            </a:r>
            <a:r>
              <a:rPr lang="de-DE" dirty="0" smtClean="0"/>
              <a:t> </a:t>
            </a:r>
            <a:r>
              <a:rPr lang="de-DE" dirty="0" err="1" smtClean="0"/>
              <a:t>sustainability</a:t>
            </a:r>
            <a:r>
              <a:rPr lang="de-DE" dirty="0" smtClean="0"/>
              <a:t> </a:t>
            </a:r>
            <a:r>
              <a:rPr lang="de-DE" dirty="0" err="1" smtClean="0"/>
              <a:t>aspects</a:t>
            </a:r>
            <a:r>
              <a:rPr lang="de-DE" dirty="0" smtClean="0"/>
              <a:t> </a:t>
            </a:r>
            <a:r>
              <a:rPr lang="de-DE" dirty="0" err="1" smtClean="0"/>
              <a:t>are</a:t>
            </a:r>
            <a:r>
              <a:rPr lang="de-DE" dirty="0" smtClean="0"/>
              <a:t> </a:t>
            </a:r>
            <a:r>
              <a:rPr lang="de-DE" dirty="0" err="1" smtClean="0"/>
              <a:t>affected</a:t>
            </a:r>
            <a:r>
              <a:rPr lang="de-DE" dirty="0" smtClean="0"/>
              <a:t> (</a:t>
            </a:r>
            <a:r>
              <a:rPr lang="de-DE" dirty="0" err="1" smtClean="0"/>
              <a:t>you</a:t>
            </a:r>
            <a:r>
              <a:rPr lang="de-DE" dirty="0" smtClean="0"/>
              <a:t> </a:t>
            </a:r>
            <a:r>
              <a:rPr lang="de-DE" dirty="0" err="1" smtClean="0"/>
              <a:t>may</a:t>
            </a:r>
            <a:r>
              <a:rPr lang="de-DE" dirty="0" smtClean="0"/>
              <a:t> </a:t>
            </a:r>
            <a:r>
              <a:rPr lang="de-DE" dirty="0" err="1" smtClean="0"/>
              <a:t>refer</a:t>
            </a:r>
            <a:r>
              <a:rPr lang="de-DE" dirty="0" smtClean="0"/>
              <a:t> </a:t>
            </a:r>
            <a:r>
              <a:rPr lang="de-DE" dirty="0" err="1" smtClean="0"/>
              <a:t>to</a:t>
            </a:r>
            <a:r>
              <a:rPr lang="de-DE" dirty="0" smtClean="0"/>
              <a:t> </a:t>
            </a:r>
            <a:r>
              <a:rPr lang="de-DE" dirty="0" err="1" smtClean="0"/>
              <a:t>the</a:t>
            </a:r>
            <a:r>
              <a:rPr lang="de-DE" dirty="0" smtClean="0"/>
              <a:t> UN </a:t>
            </a:r>
            <a:r>
              <a:rPr lang="de-DE" dirty="0" err="1" smtClean="0"/>
              <a:t>SDG‘s</a:t>
            </a:r>
            <a:r>
              <a:rPr lang="de-DE" dirty="0" smtClean="0"/>
              <a:t> </a:t>
            </a:r>
            <a:r>
              <a:rPr lang="de-DE" dirty="0" err="1" smtClean="0"/>
              <a:t>or</a:t>
            </a:r>
            <a:r>
              <a:rPr lang="de-DE" dirty="0" smtClean="0"/>
              <a:t> </a:t>
            </a:r>
            <a:r>
              <a:rPr lang="de-DE" dirty="0" err="1" smtClean="0"/>
              <a:t>other</a:t>
            </a:r>
            <a:r>
              <a:rPr lang="de-DE" dirty="0" smtClean="0"/>
              <a:t> </a:t>
            </a:r>
            <a:r>
              <a:rPr lang="de-DE" dirty="0" err="1" smtClean="0"/>
              <a:t>sustainability</a:t>
            </a:r>
            <a:r>
              <a:rPr lang="de-DE" dirty="0" smtClean="0"/>
              <a:t> </a:t>
            </a:r>
            <a:r>
              <a:rPr lang="de-DE" dirty="0" err="1" smtClean="0"/>
              <a:t>indicator</a:t>
            </a:r>
            <a:r>
              <a:rPr lang="de-DE" dirty="0" smtClean="0"/>
              <a:t> </a:t>
            </a:r>
            <a:r>
              <a:rPr lang="de-DE" dirty="0" err="1" smtClean="0"/>
              <a:t>schemes</a:t>
            </a:r>
            <a:r>
              <a:rPr lang="de-DE" dirty="0" smtClean="0"/>
              <a:t>).</a:t>
            </a:r>
          </a:p>
          <a:p>
            <a:endParaRPr lang="de-DE" dirty="0"/>
          </a:p>
          <a:p>
            <a:r>
              <a:rPr lang="de-DE" dirty="0" err="1" smtClean="0"/>
              <a:t>Challenges</a:t>
            </a:r>
            <a:r>
              <a:rPr lang="de-DE" dirty="0" smtClean="0"/>
              <a:t> </a:t>
            </a:r>
            <a:r>
              <a:rPr lang="de-DE" dirty="0" err="1" smtClean="0"/>
              <a:t>might</a:t>
            </a:r>
            <a:r>
              <a:rPr lang="de-DE" dirty="0" smtClean="0"/>
              <a:t> </a:t>
            </a:r>
            <a:r>
              <a:rPr lang="de-DE" dirty="0" err="1" smtClean="0"/>
              <a:t>be</a:t>
            </a:r>
            <a:r>
              <a:rPr lang="de-DE" dirty="0" smtClean="0"/>
              <a:t> environmental, </a:t>
            </a:r>
            <a:r>
              <a:rPr lang="de-DE" dirty="0" err="1" smtClean="0"/>
              <a:t>social</a:t>
            </a:r>
            <a:r>
              <a:rPr lang="de-DE" dirty="0" smtClean="0"/>
              <a:t>, </a:t>
            </a:r>
            <a:r>
              <a:rPr lang="de-DE" dirty="0" err="1" smtClean="0"/>
              <a:t>cultural</a:t>
            </a:r>
            <a:r>
              <a:rPr lang="de-DE" dirty="0" smtClean="0"/>
              <a:t> </a:t>
            </a:r>
            <a:r>
              <a:rPr lang="de-DE" dirty="0" err="1" smtClean="0"/>
              <a:t>or</a:t>
            </a:r>
            <a:r>
              <a:rPr lang="de-DE" dirty="0" smtClean="0"/>
              <a:t> </a:t>
            </a:r>
            <a:r>
              <a:rPr lang="de-DE" dirty="0" err="1" smtClean="0"/>
              <a:t>economic</a:t>
            </a:r>
            <a:r>
              <a:rPr lang="de-DE" dirty="0" smtClean="0"/>
              <a:t>. </a:t>
            </a:r>
            <a:endParaRPr lang="de-DE" dirty="0"/>
          </a:p>
          <a:p>
            <a:r>
              <a:rPr lang="de-DE" dirty="0" smtClean="0"/>
              <a:t>These </a:t>
            </a:r>
            <a:r>
              <a:rPr lang="de-DE" dirty="0" err="1" smtClean="0"/>
              <a:t>dimensions</a:t>
            </a:r>
            <a:r>
              <a:rPr lang="de-DE" dirty="0" smtClean="0"/>
              <a:t> </a:t>
            </a:r>
            <a:r>
              <a:rPr lang="de-DE" dirty="0" err="1" smtClean="0"/>
              <a:t>are</a:t>
            </a:r>
            <a:r>
              <a:rPr lang="de-DE" dirty="0" smtClean="0"/>
              <a:t> </a:t>
            </a:r>
            <a:r>
              <a:rPr lang="de-DE" dirty="0" err="1" smtClean="0"/>
              <a:t>typically</a:t>
            </a:r>
            <a:r>
              <a:rPr lang="de-DE" dirty="0" smtClean="0"/>
              <a:t> </a:t>
            </a:r>
            <a:r>
              <a:rPr lang="de-DE" dirty="0" err="1" smtClean="0"/>
              <a:t>interelated</a:t>
            </a:r>
            <a:r>
              <a:rPr lang="de-DE" dirty="0" smtClean="0"/>
              <a:t>. </a:t>
            </a:r>
          </a:p>
        </p:txBody>
      </p:sp>
    </p:spTree>
    <p:extLst>
      <p:ext uri="{BB962C8B-B14F-4D97-AF65-F5344CB8AC3E}">
        <p14:creationId xmlns:p14="http://schemas.microsoft.com/office/powerpoint/2010/main" val="31825400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548680"/>
            <a:ext cx="8229600" cy="418058"/>
          </a:xfrm>
        </p:spPr>
        <p:txBody>
          <a:bodyPr>
            <a:normAutofit fontScale="90000"/>
          </a:bodyPr>
          <a:lstStyle/>
          <a:p>
            <a:pPr eaLnBrk="0" fontAlgn="base" hangingPunct="0">
              <a:spcAft>
                <a:spcPts val="200"/>
              </a:spcAft>
            </a:pPr>
            <a:r>
              <a:rPr lang="de-DE" dirty="0" err="1" smtClean="0">
                <a:latin typeface="Arial" charset="0"/>
              </a:rPr>
              <a:t>Your</a:t>
            </a:r>
            <a:r>
              <a:rPr lang="de-DE" dirty="0" smtClean="0">
                <a:latin typeface="Arial" charset="0"/>
              </a:rPr>
              <a:t> </a:t>
            </a:r>
            <a:r>
              <a:rPr lang="de-DE" dirty="0" err="1" smtClean="0">
                <a:latin typeface="Arial" charset="0"/>
              </a:rPr>
              <a:t>vision</a:t>
            </a:r>
            <a:r>
              <a:rPr lang="de-DE" dirty="0" smtClean="0">
                <a:latin typeface="Arial" charset="0"/>
              </a:rPr>
              <a:t> (</a:t>
            </a:r>
            <a:r>
              <a:rPr lang="de-DE" dirty="0" err="1" smtClean="0">
                <a:latin typeface="Arial" charset="0"/>
              </a:rPr>
              <a:t>one</a:t>
            </a:r>
            <a:r>
              <a:rPr lang="de-DE" dirty="0" smtClean="0">
                <a:latin typeface="Arial" charset="0"/>
              </a:rPr>
              <a:t> </a:t>
            </a:r>
            <a:r>
              <a:rPr lang="de-DE" dirty="0" err="1" smtClean="0">
                <a:latin typeface="Arial" charset="0"/>
              </a:rPr>
              <a:t>slide</a:t>
            </a:r>
            <a:r>
              <a:rPr lang="de-DE" dirty="0" smtClean="0">
                <a:latin typeface="Arial"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4</a:t>
            </a:fld>
            <a:endParaRPr lang="de-DE"/>
          </a:p>
        </p:txBody>
      </p:sp>
      <p:sp>
        <p:nvSpPr>
          <p:cNvPr id="7" name="Textfeld 6"/>
          <p:cNvSpPr txBox="1"/>
          <p:nvPr/>
        </p:nvSpPr>
        <p:spPr>
          <a:xfrm>
            <a:off x="457200" y="1700808"/>
            <a:ext cx="7859216" cy="1477328"/>
          </a:xfrm>
          <a:prstGeom prst="rect">
            <a:avLst/>
          </a:prstGeom>
          <a:noFill/>
        </p:spPr>
        <p:txBody>
          <a:bodyPr wrap="square" rtlCol="0">
            <a:spAutoFit/>
          </a:bodyPr>
          <a:lstStyle/>
          <a:p>
            <a:r>
              <a:rPr lang="de-DE" dirty="0" err="1" smtClean="0"/>
              <a:t>Give</a:t>
            </a:r>
            <a:r>
              <a:rPr lang="de-DE" dirty="0" smtClean="0"/>
              <a:t> </a:t>
            </a:r>
            <a:r>
              <a:rPr lang="de-DE" dirty="0" err="1" smtClean="0"/>
              <a:t>us</a:t>
            </a:r>
            <a:r>
              <a:rPr lang="de-DE" dirty="0" smtClean="0"/>
              <a:t> a </a:t>
            </a:r>
            <a:r>
              <a:rPr lang="de-DE" dirty="0" err="1" smtClean="0"/>
              <a:t>visual</a:t>
            </a:r>
            <a:r>
              <a:rPr lang="de-DE" dirty="0" smtClean="0"/>
              <a:t> </a:t>
            </a:r>
            <a:r>
              <a:rPr lang="de-DE" dirty="0" err="1" smtClean="0"/>
              <a:t>idea</a:t>
            </a:r>
            <a:r>
              <a:rPr lang="de-DE" dirty="0" smtClean="0"/>
              <a:t> </a:t>
            </a:r>
            <a:r>
              <a:rPr lang="de-DE" dirty="0" err="1" smtClean="0"/>
              <a:t>of</a:t>
            </a:r>
            <a:r>
              <a:rPr lang="de-DE" dirty="0" smtClean="0"/>
              <a:t> </a:t>
            </a:r>
            <a:r>
              <a:rPr lang="de-DE" dirty="0" err="1" smtClean="0"/>
              <a:t>how</a:t>
            </a:r>
            <a:r>
              <a:rPr lang="de-DE" dirty="0" smtClean="0"/>
              <a:t> </a:t>
            </a:r>
            <a:r>
              <a:rPr lang="de-DE" dirty="0" err="1" smtClean="0"/>
              <a:t>your</a:t>
            </a:r>
            <a:r>
              <a:rPr lang="de-DE" dirty="0" smtClean="0"/>
              <a:t> alternative </a:t>
            </a:r>
            <a:r>
              <a:rPr lang="de-DE" dirty="0" err="1" smtClean="0"/>
              <a:t>future</a:t>
            </a:r>
            <a:r>
              <a:rPr lang="de-DE" dirty="0" smtClean="0"/>
              <a:t> will </a:t>
            </a:r>
            <a:r>
              <a:rPr lang="de-DE" dirty="0" err="1" smtClean="0"/>
              <a:t>look</a:t>
            </a:r>
            <a:r>
              <a:rPr lang="de-DE" dirty="0" smtClean="0"/>
              <a:t> like.</a:t>
            </a:r>
          </a:p>
          <a:p>
            <a:endParaRPr lang="de-DE" dirty="0"/>
          </a:p>
          <a:p>
            <a:r>
              <a:rPr lang="de-DE" dirty="0" err="1" smtClean="0"/>
              <a:t>No</a:t>
            </a:r>
            <a:r>
              <a:rPr lang="de-DE" dirty="0" smtClean="0"/>
              <a:t> stereotype </a:t>
            </a:r>
            <a:r>
              <a:rPr lang="de-DE" dirty="0" err="1" smtClean="0"/>
              <a:t>visuals</a:t>
            </a:r>
            <a:r>
              <a:rPr lang="de-DE" dirty="0" smtClean="0"/>
              <a:t>  </a:t>
            </a:r>
            <a:r>
              <a:rPr lang="de-DE" dirty="0" err="1" smtClean="0"/>
              <a:t>or</a:t>
            </a:r>
            <a:r>
              <a:rPr lang="de-DE" dirty="0" smtClean="0"/>
              <a:t> </a:t>
            </a:r>
            <a:r>
              <a:rPr lang="de-DE" dirty="0" err="1" smtClean="0"/>
              <a:t>placeholders</a:t>
            </a:r>
            <a:r>
              <a:rPr lang="de-DE" dirty="0" smtClean="0"/>
              <a:t> </a:t>
            </a:r>
            <a:r>
              <a:rPr lang="de-DE" dirty="0" err="1" smtClean="0"/>
              <a:t>without</a:t>
            </a:r>
            <a:r>
              <a:rPr lang="de-DE" dirty="0" smtClean="0"/>
              <a:t> </a:t>
            </a:r>
            <a:r>
              <a:rPr lang="de-DE" dirty="0" err="1" smtClean="0"/>
              <a:t>relation</a:t>
            </a:r>
            <a:r>
              <a:rPr lang="de-DE" dirty="0" smtClean="0"/>
              <a:t> </a:t>
            </a:r>
            <a:r>
              <a:rPr lang="de-DE" dirty="0" err="1" smtClean="0"/>
              <a:t>to</a:t>
            </a:r>
            <a:r>
              <a:rPr lang="de-DE" dirty="0" smtClean="0"/>
              <a:t> </a:t>
            </a:r>
            <a:r>
              <a:rPr lang="de-DE" dirty="0" err="1" smtClean="0"/>
              <a:t>the</a:t>
            </a:r>
            <a:r>
              <a:rPr lang="de-DE" dirty="0" smtClean="0"/>
              <a:t> </a:t>
            </a:r>
            <a:r>
              <a:rPr lang="de-DE" dirty="0" err="1" smtClean="0"/>
              <a:t>site</a:t>
            </a:r>
            <a:r>
              <a:rPr lang="de-DE" dirty="0"/>
              <a:t>!</a:t>
            </a:r>
            <a:r>
              <a:rPr lang="de-DE" dirty="0" smtClean="0"/>
              <a:t> </a:t>
            </a:r>
          </a:p>
          <a:p>
            <a:endParaRPr lang="de-DE" dirty="0"/>
          </a:p>
          <a:p>
            <a:r>
              <a:rPr lang="de-DE" dirty="0" smtClean="0"/>
              <a:t>Show a </a:t>
            </a:r>
            <a:r>
              <a:rPr lang="de-DE" dirty="0" err="1" smtClean="0"/>
              <a:t>visualisation</a:t>
            </a:r>
            <a:r>
              <a:rPr lang="de-DE" dirty="0" smtClean="0"/>
              <a:t> </a:t>
            </a:r>
            <a:r>
              <a:rPr lang="de-DE" dirty="0" err="1" smtClean="0"/>
              <a:t>that</a:t>
            </a:r>
            <a:r>
              <a:rPr lang="de-DE" dirty="0" smtClean="0"/>
              <a:t> </a:t>
            </a:r>
            <a:r>
              <a:rPr lang="de-DE" dirty="0" err="1" smtClean="0"/>
              <a:t>develops</a:t>
            </a:r>
            <a:r>
              <a:rPr lang="de-DE" dirty="0" smtClean="0"/>
              <a:t> out </a:t>
            </a:r>
            <a:r>
              <a:rPr lang="de-DE" dirty="0" err="1" smtClean="0"/>
              <a:t>of</a:t>
            </a:r>
            <a:r>
              <a:rPr lang="de-DE" dirty="0" smtClean="0"/>
              <a:t> </a:t>
            </a:r>
            <a:r>
              <a:rPr lang="de-DE" dirty="0" err="1" smtClean="0"/>
              <a:t>the</a:t>
            </a:r>
            <a:r>
              <a:rPr lang="de-DE" dirty="0" smtClean="0"/>
              <a:t> </a:t>
            </a:r>
            <a:r>
              <a:rPr lang="de-DE" dirty="0" err="1" smtClean="0"/>
              <a:t>local</a:t>
            </a:r>
            <a:r>
              <a:rPr lang="de-DE" dirty="0" smtClean="0"/>
              <a:t> </a:t>
            </a:r>
            <a:r>
              <a:rPr lang="de-DE" dirty="0" err="1" smtClean="0"/>
              <a:t>landscape</a:t>
            </a:r>
            <a:r>
              <a:rPr lang="de-DE" dirty="0" smtClean="0"/>
              <a:t> </a:t>
            </a:r>
            <a:r>
              <a:rPr lang="de-DE" dirty="0" err="1" smtClean="0"/>
              <a:t>context</a:t>
            </a:r>
            <a:r>
              <a:rPr lang="de-DE" dirty="0" smtClean="0"/>
              <a:t>.</a:t>
            </a:r>
          </a:p>
        </p:txBody>
      </p:sp>
    </p:spTree>
    <p:extLst>
      <p:ext uri="{BB962C8B-B14F-4D97-AF65-F5344CB8AC3E}">
        <p14:creationId xmlns:p14="http://schemas.microsoft.com/office/powerpoint/2010/main" val="23235947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548680"/>
            <a:ext cx="8229600" cy="418058"/>
          </a:xfrm>
        </p:spPr>
        <p:txBody>
          <a:bodyPr>
            <a:normAutofit fontScale="90000"/>
          </a:bodyPr>
          <a:lstStyle/>
          <a:p>
            <a:pPr eaLnBrk="0" fontAlgn="base" hangingPunct="0">
              <a:spcAft>
                <a:spcPts val="200"/>
              </a:spcAft>
            </a:pPr>
            <a:r>
              <a:rPr lang="de-DE" dirty="0" err="1" smtClean="0">
                <a:latin typeface="Arial" charset="0"/>
              </a:rPr>
              <a:t>Your</a:t>
            </a:r>
            <a:r>
              <a:rPr lang="de-DE" dirty="0" smtClean="0">
                <a:latin typeface="Arial" charset="0"/>
              </a:rPr>
              <a:t> </a:t>
            </a:r>
            <a:r>
              <a:rPr lang="de-DE" dirty="0" err="1" smtClean="0">
                <a:latin typeface="Arial" charset="0"/>
              </a:rPr>
              <a:t>idea</a:t>
            </a:r>
            <a:r>
              <a:rPr lang="de-DE" dirty="0" smtClean="0">
                <a:latin typeface="Arial" charset="0"/>
              </a:rPr>
              <a:t> (</a:t>
            </a:r>
            <a:r>
              <a:rPr lang="de-DE" dirty="0" err="1" smtClean="0">
                <a:latin typeface="Arial" charset="0"/>
              </a:rPr>
              <a:t>one</a:t>
            </a:r>
            <a:r>
              <a:rPr lang="de-DE" dirty="0" smtClean="0">
                <a:latin typeface="Arial" charset="0"/>
              </a:rPr>
              <a:t> </a:t>
            </a:r>
            <a:r>
              <a:rPr lang="de-DE" dirty="0" err="1" smtClean="0">
                <a:latin typeface="Arial" charset="0"/>
              </a:rPr>
              <a:t>slide</a:t>
            </a:r>
            <a:r>
              <a:rPr lang="de-DE" dirty="0" smtClean="0">
                <a:latin typeface="Arial"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5</a:t>
            </a:fld>
            <a:endParaRPr lang="de-DE"/>
          </a:p>
        </p:txBody>
      </p:sp>
      <p:sp>
        <p:nvSpPr>
          <p:cNvPr id="7" name="Textfeld 6"/>
          <p:cNvSpPr txBox="1"/>
          <p:nvPr/>
        </p:nvSpPr>
        <p:spPr>
          <a:xfrm>
            <a:off x="457200" y="1700808"/>
            <a:ext cx="7859216" cy="923330"/>
          </a:xfrm>
          <a:prstGeom prst="rect">
            <a:avLst/>
          </a:prstGeom>
          <a:noFill/>
        </p:spPr>
        <p:txBody>
          <a:bodyPr wrap="square" rtlCol="0">
            <a:spAutoFit/>
          </a:bodyPr>
          <a:lstStyle/>
          <a:p>
            <a:r>
              <a:rPr lang="de-DE" dirty="0" err="1" smtClean="0"/>
              <a:t>What</a:t>
            </a:r>
            <a:r>
              <a:rPr lang="de-DE" dirty="0" smtClean="0"/>
              <a:t> </a:t>
            </a:r>
            <a:r>
              <a:rPr lang="de-DE" dirty="0" err="1" smtClean="0"/>
              <a:t>is</a:t>
            </a:r>
            <a:r>
              <a:rPr lang="de-DE" dirty="0" smtClean="0"/>
              <a:t> </a:t>
            </a:r>
            <a:r>
              <a:rPr lang="de-DE" dirty="0" err="1" smtClean="0"/>
              <a:t>the</a:t>
            </a:r>
            <a:r>
              <a:rPr lang="de-DE" dirty="0" smtClean="0"/>
              <a:t> </a:t>
            </a:r>
            <a:r>
              <a:rPr lang="de-DE" dirty="0" err="1" smtClean="0"/>
              <a:t>name</a:t>
            </a:r>
            <a:r>
              <a:rPr lang="de-DE" dirty="0" smtClean="0"/>
              <a:t> </a:t>
            </a:r>
            <a:r>
              <a:rPr lang="de-DE" dirty="0" err="1" smtClean="0"/>
              <a:t>of</a:t>
            </a:r>
            <a:r>
              <a:rPr lang="de-DE" dirty="0" smtClean="0"/>
              <a:t> </a:t>
            </a:r>
            <a:r>
              <a:rPr lang="de-DE" dirty="0" err="1" smtClean="0"/>
              <a:t>your</a:t>
            </a:r>
            <a:r>
              <a:rPr lang="de-DE" dirty="0" smtClean="0"/>
              <a:t> innovative </a:t>
            </a:r>
            <a:r>
              <a:rPr lang="de-DE" dirty="0" err="1" smtClean="0"/>
              <a:t>idea</a:t>
            </a:r>
            <a:r>
              <a:rPr lang="de-DE" dirty="0" smtClean="0"/>
              <a:t>?</a:t>
            </a:r>
          </a:p>
          <a:p>
            <a:r>
              <a:rPr lang="de-DE" dirty="0" err="1" smtClean="0"/>
              <a:t>What</a:t>
            </a:r>
            <a:r>
              <a:rPr lang="de-DE" dirty="0" smtClean="0"/>
              <a:t> </a:t>
            </a:r>
            <a:r>
              <a:rPr lang="de-DE" dirty="0" err="1" smtClean="0"/>
              <a:t>is</a:t>
            </a:r>
            <a:r>
              <a:rPr lang="de-DE" dirty="0" smtClean="0"/>
              <a:t> </a:t>
            </a:r>
            <a:r>
              <a:rPr lang="de-DE" dirty="0" err="1" smtClean="0"/>
              <a:t>it</a:t>
            </a:r>
            <a:r>
              <a:rPr lang="de-DE" dirty="0" smtClean="0"/>
              <a:t> (a </a:t>
            </a:r>
            <a:r>
              <a:rPr lang="de-DE" dirty="0" err="1" smtClean="0"/>
              <a:t>product</a:t>
            </a:r>
            <a:r>
              <a:rPr lang="de-DE" dirty="0" smtClean="0"/>
              <a:t>, a </a:t>
            </a:r>
            <a:r>
              <a:rPr lang="de-DE" dirty="0" err="1" smtClean="0"/>
              <a:t>service</a:t>
            </a:r>
            <a:r>
              <a:rPr lang="de-DE" dirty="0" smtClean="0"/>
              <a:t>, a </a:t>
            </a:r>
            <a:r>
              <a:rPr lang="de-DE" dirty="0" err="1" smtClean="0"/>
              <a:t>new</a:t>
            </a:r>
            <a:r>
              <a:rPr lang="de-DE" dirty="0" smtClean="0"/>
              <a:t> </a:t>
            </a:r>
            <a:r>
              <a:rPr lang="de-DE" dirty="0" err="1" smtClean="0"/>
              <a:t>cooperation</a:t>
            </a:r>
            <a:r>
              <a:rPr lang="de-DE" dirty="0" smtClean="0"/>
              <a:t>, a </a:t>
            </a:r>
            <a:r>
              <a:rPr lang="de-DE" dirty="0" err="1" smtClean="0"/>
              <a:t>tool</a:t>
            </a:r>
            <a:r>
              <a:rPr lang="de-DE" dirty="0" smtClean="0"/>
              <a:t>….?)</a:t>
            </a:r>
          </a:p>
          <a:p>
            <a:r>
              <a:rPr lang="de-DE" dirty="0" err="1" smtClean="0"/>
              <a:t>Why</a:t>
            </a:r>
            <a:r>
              <a:rPr lang="de-DE" dirty="0" smtClean="0"/>
              <a:t> </a:t>
            </a:r>
            <a:r>
              <a:rPr lang="de-DE" dirty="0" err="1" smtClean="0"/>
              <a:t>is</a:t>
            </a:r>
            <a:r>
              <a:rPr lang="de-DE" dirty="0" smtClean="0"/>
              <a:t> </a:t>
            </a:r>
            <a:r>
              <a:rPr lang="de-DE" dirty="0" err="1" smtClean="0"/>
              <a:t>it</a:t>
            </a:r>
            <a:r>
              <a:rPr lang="de-DE" dirty="0" smtClean="0"/>
              <a:t> a </a:t>
            </a:r>
            <a:r>
              <a:rPr lang="de-DE" dirty="0" err="1" smtClean="0"/>
              <a:t>solution</a:t>
            </a:r>
            <a:r>
              <a:rPr lang="de-DE" dirty="0" smtClean="0"/>
              <a:t> </a:t>
            </a:r>
            <a:r>
              <a:rPr lang="de-DE" dirty="0" err="1" smtClean="0"/>
              <a:t>to</a:t>
            </a:r>
            <a:r>
              <a:rPr lang="de-DE" dirty="0" smtClean="0"/>
              <a:t> </a:t>
            </a:r>
            <a:r>
              <a:rPr lang="de-DE" dirty="0" err="1" smtClean="0"/>
              <a:t>the</a:t>
            </a:r>
            <a:r>
              <a:rPr lang="de-DE" dirty="0" smtClean="0"/>
              <a:t> </a:t>
            </a:r>
            <a:r>
              <a:rPr lang="de-DE" dirty="0" err="1" smtClean="0"/>
              <a:t>landscape</a:t>
            </a:r>
            <a:r>
              <a:rPr lang="de-DE" dirty="0" smtClean="0"/>
              <a:t> </a:t>
            </a:r>
            <a:r>
              <a:rPr lang="de-DE" dirty="0" err="1" smtClean="0"/>
              <a:t>sustainability</a:t>
            </a:r>
            <a:r>
              <a:rPr lang="de-DE" dirty="0" smtClean="0"/>
              <a:t> </a:t>
            </a:r>
            <a:r>
              <a:rPr lang="de-DE" dirty="0" err="1" smtClean="0"/>
              <a:t>challenge</a:t>
            </a:r>
            <a:r>
              <a:rPr lang="de-DE" dirty="0" smtClean="0"/>
              <a:t> </a:t>
            </a:r>
            <a:r>
              <a:rPr lang="de-DE" dirty="0" err="1" smtClean="0"/>
              <a:t>you</a:t>
            </a:r>
            <a:r>
              <a:rPr lang="de-DE" dirty="0" smtClean="0"/>
              <a:t> </a:t>
            </a:r>
            <a:r>
              <a:rPr lang="de-DE" dirty="0" err="1" smtClean="0"/>
              <a:t>have</a:t>
            </a:r>
            <a:r>
              <a:rPr lang="de-DE" dirty="0" smtClean="0"/>
              <a:t> </a:t>
            </a:r>
            <a:r>
              <a:rPr lang="de-DE" dirty="0" err="1" smtClean="0"/>
              <a:t>identified</a:t>
            </a:r>
            <a:r>
              <a:rPr lang="de-DE" dirty="0" smtClean="0"/>
              <a:t>?</a:t>
            </a:r>
          </a:p>
        </p:txBody>
      </p:sp>
    </p:spTree>
    <p:extLst>
      <p:ext uri="{BB962C8B-B14F-4D97-AF65-F5344CB8AC3E}">
        <p14:creationId xmlns:p14="http://schemas.microsoft.com/office/powerpoint/2010/main" val="27100727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36912"/>
            <a:ext cx="7931224" cy="418058"/>
          </a:xfrm>
        </p:spPr>
        <p:txBody>
          <a:bodyPr>
            <a:noAutofit/>
          </a:bodyPr>
          <a:lstStyle/>
          <a:p>
            <a:pPr eaLnBrk="0" fontAlgn="base" hangingPunct="0">
              <a:spcAft>
                <a:spcPts val="200"/>
              </a:spcAft>
            </a:pPr>
            <a:r>
              <a:rPr lang="de-DE" sz="2000" i="1" dirty="0" smtClean="0">
                <a:latin typeface="Arial" charset="0"/>
              </a:rPr>
              <a:t>In </a:t>
            </a:r>
            <a:r>
              <a:rPr lang="de-DE" sz="2000" i="1" dirty="0" err="1" smtClean="0">
                <a:latin typeface="Arial" charset="0"/>
              </a:rPr>
              <a:t>the</a:t>
            </a:r>
            <a:r>
              <a:rPr lang="de-DE" sz="2000" i="1" dirty="0" smtClean="0">
                <a:latin typeface="Arial" charset="0"/>
              </a:rPr>
              <a:t> </a:t>
            </a:r>
            <a:r>
              <a:rPr lang="de-DE" sz="2000" i="1" dirty="0" err="1" smtClean="0">
                <a:latin typeface="Arial" charset="0"/>
              </a:rPr>
              <a:t>following</a:t>
            </a:r>
            <a:r>
              <a:rPr lang="de-DE" sz="2000" i="1" dirty="0" smtClean="0">
                <a:latin typeface="Arial" charset="0"/>
              </a:rPr>
              <a:t>, </a:t>
            </a:r>
            <a:r>
              <a:rPr lang="de-DE" sz="2000" i="1" dirty="0" err="1" smtClean="0">
                <a:latin typeface="Arial" charset="0"/>
              </a:rPr>
              <a:t>you</a:t>
            </a:r>
            <a:r>
              <a:rPr lang="de-DE" sz="2000" i="1" dirty="0" smtClean="0">
                <a:latin typeface="Arial" charset="0"/>
              </a:rPr>
              <a:t> will </a:t>
            </a:r>
            <a:r>
              <a:rPr lang="de-DE" sz="2000" i="1" dirty="0" err="1" smtClean="0">
                <a:latin typeface="Arial" charset="0"/>
              </a:rPr>
              <a:t>explain</a:t>
            </a:r>
            <a:r>
              <a:rPr lang="de-DE" sz="2000" i="1" dirty="0" smtClean="0">
                <a:latin typeface="Arial" charset="0"/>
              </a:rPr>
              <a:t> </a:t>
            </a:r>
            <a:r>
              <a:rPr lang="de-DE" sz="2000" i="1" dirty="0" err="1" smtClean="0">
                <a:latin typeface="Arial" charset="0"/>
              </a:rPr>
              <a:t>your</a:t>
            </a:r>
            <a:r>
              <a:rPr lang="de-DE" sz="2000" i="1" dirty="0" smtClean="0">
                <a:latin typeface="Arial" charset="0"/>
              </a:rPr>
              <a:t> </a:t>
            </a:r>
            <a:r>
              <a:rPr lang="de-DE" sz="2000" i="1" dirty="0" err="1" smtClean="0">
                <a:latin typeface="Arial" charset="0"/>
              </a:rPr>
              <a:t>idea</a:t>
            </a:r>
            <a:r>
              <a:rPr lang="de-DE" sz="2000" i="1" dirty="0" smtClean="0">
                <a:latin typeface="Arial" charset="0"/>
              </a:rPr>
              <a:t> </a:t>
            </a:r>
            <a:r>
              <a:rPr lang="de-DE" sz="2000" i="1" dirty="0" err="1" smtClean="0">
                <a:latin typeface="Arial" charset="0"/>
              </a:rPr>
              <a:t>step</a:t>
            </a:r>
            <a:r>
              <a:rPr lang="de-DE" sz="2000" i="1" dirty="0" smtClean="0">
                <a:latin typeface="Arial" charset="0"/>
              </a:rPr>
              <a:t> </a:t>
            </a:r>
            <a:r>
              <a:rPr lang="de-DE" sz="2000" i="1" dirty="0" err="1" smtClean="0">
                <a:latin typeface="Arial" charset="0"/>
              </a:rPr>
              <a:t>by</a:t>
            </a:r>
            <a:r>
              <a:rPr lang="de-DE" sz="2000" i="1" dirty="0" smtClean="0">
                <a:latin typeface="Arial" charset="0"/>
              </a:rPr>
              <a:t> </a:t>
            </a:r>
            <a:r>
              <a:rPr lang="de-DE" sz="2000" i="1" dirty="0" err="1" smtClean="0">
                <a:latin typeface="Arial" charset="0"/>
              </a:rPr>
              <a:t>step</a:t>
            </a:r>
            <a:r>
              <a:rPr lang="de-DE" sz="2000" i="1" dirty="0" smtClean="0">
                <a:latin typeface="Arial" charset="0"/>
              </a:rPr>
              <a:t>,</a:t>
            </a:r>
            <a:br>
              <a:rPr lang="de-DE" sz="2000" i="1" dirty="0" smtClean="0">
                <a:latin typeface="Arial" charset="0"/>
              </a:rPr>
            </a:br>
            <a:r>
              <a:rPr lang="de-DE" sz="2000" i="1" dirty="0" err="1" smtClean="0">
                <a:latin typeface="Arial" charset="0"/>
              </a:rPr>
              <a:t>using</a:t>
            </a:r>
            <a:r>
              <a:rPr lang="de-DE" sz="2000" i="1" dirty="0" smtClean="0">
                <a:latin typeface="Arial" charset="0"/>
              </a:rPr>
              <a:t> </a:t>
            </a:r>
            <a:r>
              <a:rPr lang="de-DE" sz="2000" i="1" dirty="0" err="1" smtClean="0">
                <a:latin typeface="Arial" charset="0"/>
              </a:rPr>
              <a:t>the</a:t>
            </a:r>
            <a:r>
              <a:rPr lang="de-DE" sz="2000" i="1" dirty="0" smtClean="0">
                <a:latin typeface="Arial" charset="0"/>
              </a:rPr>
              <a:t> </a:t>
            </a:r>
            <a:r>
              <a:rPr lang="de-DE" sz="2000" i="1" dirty="0" err="1" smtClean="0">
                <a:latin typeface="Arial" charset="0"/>
              </a:rPr>
              <a:t>main</a:t>
            </a:r>
            <a:r>
              <a:rPr lang="de-DE" sz="2000" i="1" dirty="0" smtClean="0">
                <a:latin typeface="Arial" charset="0"/>
              </a:rPr>
              <a:t> </a:t>
            </a:r>
            <a:r>
              <a:rPr lang="de-DE" sz="2000" i="1" dirty="0" err="1" smtClean="0">
                <a:latin typeface="Arial" charset="0"/>
              </a:rPr>
              <a:t>elements</a:t>
            </a:r>
            <a:r>
              <a:rPr lang="de-DE" sz="2000" i="1" dirty="0" smtClean="0">
                <a:latin typeface="Arial" charset="0"/>
              </a:rPr>
              <a:t> </a:t>
            </a:r>
            <a:r>
              <a:rPr lang="de-DE" sz="2000" i="1" dirty="0" err="1" smtClean="0">
                <a:latin typeface="Arial" charset="0"/>
              </a:rPr>
              <a:t>of</a:t>
            </a:r>
            <a:r>
              <a:rPr lang="de-DE" sz="2000" i="1" dirty="0" smtClean="0">
                <a:latin typeface="Arial" charset="0"/>
              </a:rPr>
              <a:t> </a:t>
            </a:r>
            <a:r>
              <a:rPr lang="de-DE" sz="2000" i="1" dirty="0" err="1" smtClean="0">
                <a:latin typeface="Arial" charset="0"/>
              </a:rPr>
              <a:t>the</a:t>
            </a:r>
            <a:r>
              <a:rPr lang="de-DE" sz="2000" i="1" dirty="0" smtClean="0">
                <a:latin typeface="Arial" charset="0"/>
              </a:rPr>
              <a:t> </a:t>
            </a:r>
            <a:r>
              <a:rPr lang="de-DE" sz="2000" i="1" dirty="0" err="1" smtClean="0">
                <a:latin typeface="Arial" charset="0"/>
              </a:rPr>
              <a:t>social</a:t>
            </a:r>
            <a:r>
              <a:rPr lang="de-DE" sz="2000" i="1" dirty="0" smtClean="0">
                <a:latin typeface="Arial" charset="0"/>
              </a:rPr>
              <a:t> </a:t>
            </a:r>
            <a:r>
              <a:rPr lang="de-DE" sz="2000" i="1" dirty="0" err="1" smtClean="0">
                <a:latin typeface="Arial" charset="0"/>
              </a:rPr>
              <a:t>business</a:t>
            </a:r>
            <a:r>
              <a:rPr lang="de-DE" sz="2000" i="1" dirty="0" smtClean="0">
                <a:latin typeface="Arial" charset="0"/>
              </a:rPr>
              <a:t> </a:t>
            </a:r>
            <a:r>
              <a:rPr lang="de-DE" sz="2000" i="1" dirty="0" err="1" smtClean="0">
                <a:latin typeface="Arial" charset="0"/>
              </a:rPr>
              <a:t>model</a:t>
            </a:r>
            <a:r>
              <a:rPr lang="de-DE" sz="2000" i="1" dirty="0" smtClean="0">
                <a:latin typeface="Arial" charset="0"/>
              </a:rPr>
              <a:t> </a:t>
            </a:r>
            <a:r>
              <a:rPr lang="de-DE" sz="2000" i="1" dirty="0" err="1" smtClean="0">
                <a:latin typeface="Arial" charset="0"/>
              </a:rPr>
              <a:t>canvas</a:t>
            </a:r>
            <a:r>
              <a:rPr lang="de-DE" sz="2000" i="1" dirty="0" smtClean="0">
                <a:latin typeface="Arial" charset="0"/>
              </a:rPr>
              <a:t/>
            </a:r>
            <a:br>
              <a:rPr lang="de-DE" sz="2000" i="1" dirty="0" smtClean="0">
                <a:latin typeface="Arial" charset="0"/>
              </a:rPr>
            </a:br>
            <a:r>
              <a:rPr lang="de-DE" sz="2000" i="1" dirty="0">
                <a:latin typeface="Arial" charset="0"/>
              </a:rPr>
              <a:t/>
            </a:r>
            <a:br>
              <a:rPr lang="de-DE" sz="2000" i="1" dirty="0">
                <a:latin typeface="Arial" charset="0"/>
              </a:rPr>
            </a:br>
            <a:r>
              <a:rPr lang="de-DE" sz="1800" b="0" i="1" dirty="0" err="1" smtClean="0">
                <a:latin typeface="Arial" charset="0"/>
              </a:rPr>
              <a:t>Complete</a:t>
            </a:r>
            <a:r>
              <a:rPr lang="de-DE" sz="1800" b="0" i="1" dirty="0" smtClean="0">
                <a:latin typeface="Arial" charset="0"/>
              </a:rPr>
              <a:t> </a:t>
            </a:r>
            <a:r>
              <a:rPr lang="de-DE" sz="1800" b="0" i="1" dirty="0" err="1" smtClean="0">
                <a:latin typeface="Arial" charset="0"/>
              </a:rPr>
              <a:t>the</a:t>
            </a:r>
            <a:r>
              <a:rPr lang="de-DE" sz="1800" b="0" i="1" dirty="0" smtClean="0">
                <a:latin typeface="Arial" charset="0"/>
              </a:rPr>
              <a:t> </a:t>
            </a:r>
            <a:r>
              <a:rPr lang="de-DE" sz="1800" b="0" i="1" dirty="0" err="1" smtClean="0">
                <a:latin typeface="Arial" charset="0"/>
              </a:rPr>
              <a:t>business</a:t>
            </a:r>
            <a:r>
              <a:rPr lang="de-DE" sz="1800" b="0" i="1" dirty="0" smtClean="0">
                <a:latin typeface="Arial" charset="0"/>
              </a:rPr>
              <a:t> </a:t>
            </a:r>
            <a:r>
              <a:rPr lang="de-DE" sz="1800" b="0" i="1" dirty="0" err="1" smtClean="0">
                <a:latin typeface="Arial" charset="0"/>
              </a:rPr>
              <a:t>model</a:t>
            </a:r>
            <a:r>
              <a:rPr lang="de-DE" sz="1800" b="0" i="1" dirty="0" smtClean="0">
                <a:latin typeface="Arial" charset="0"/>
              </a:rPr>
              <a:t> </a:t>
            </a:r>
            <a:r>
              <a:rPr lang="de-DE" sz="1800" b="0" i="1" dirty="0" err="1" smtClean="0">
                <a:latin typeface="Arial" charset="0"/>
              </a:rPr>
              <a:t>canvas</a:t>
            </a:r>
            <a:r>
              <a:rPr lang="de-DE" sz="1800" b="0" i="1" dirty="0" smtClean="0">
                <a:latin typeface="Arial" charset="0"/>
              </a:rPr>
              <a:t> (</a:t>
            </a:r>
            <a:r>
              <a:rPr lang="de-DE" sz="1800" b="0" i="1" dirty="0" err="1" smtClean="0">
                <a:latin typeface="Arial" charset="0"/>
              </a:rPr>
              <a:t>next</a:t>
            </a:r>
            <a:r>
              <a:rPr lang="de-DE" sz="1800" b="0" i="1" dirty="0" smtClean="0">
                <a:latin typeface="Arial" charset="0"/>
              </a:rPr>
              <a:t> </a:t>
            </a:r>
            <a:r>
              <a:rPr lang="de-DE" sz="1800" b="0" i="1" dirty="0" err="1" smtClean="0">
                <a:latin typeface="Arial" charset="0"/>
              </a:rPr>
              <a:t>slide</a:t>
            </a:r>
            <a:r>
              <a:rPr lang="de-DE" sz="1800" b="0" i="1" dirty="0" smtClean="0">
                <a:latin typeface="Arial" charset="0"/>
              </a:rPr>
              <a:t>), but do not </a:t>
            </a:r>
            <a:r>
              <a:rPr lang="de-DE" sz="1800" b="0" i="1" dirty="0" err="1" smtClean="0">
                <a:latin typeface="Arial" charset="0"/>
              </a:rPr>
              <a:t>focus</a:t>
            </a:r>
            <a:r>
              <a:rPr lang="de-DE" sz="1800" b="0" i="1" dirty="0" smtClean="0">
                <a:latin typeface="Arial" charset="0"/>
              </a:rPr>
              <a:t> on </a:t>
            </a:r>
            <a:r>
              <a:rPr lang="de-DE" sz="1800" b="0" i="1" dirty="0" err="1" smtClean="0">
                <a:latin typeface="Arial" charset="0"/>
              </a:rPr>
              <a:t>the</a:t>
            </a:r>
            <a:r>
              <a:rPr lang="de-DE" sz="1800" b="0" i="1" dirty="0" smtClean="0">
                <a:latin typeface="Arial" charset="0"/>
              </a:rPr>
              <a:t> </a:t>
            </a:r>
            <a:r>
              <a:rPr lang="de-DE" sz="1800" b="0" i="1" dirty="0" err="1" smtClean="0">
                <a:latin typeface="Arial" charset="0"/>
              </a:rPr>
              <a:t>canvas</a:t>
            </a:r>
            <a:r>
              <a:rPr lang="de-DE" sz="1800" b="0" i="1" dirty="0" smtClean="0">
                <a:latin typeface="Arial" charset="0"/>
              </a:rPr>
              <a:t> per se in </a:t>
            </a:r>
            <a:r>
              <a:rPr lang="de-DE" sz="1800" b="0" i="1" dirty="0" err="1" smtClean="0">
                <a:latin typeface="Arial" charset="0"/>
              </a:rPr>
              <a:t>the</a:t>
            </a:r>
            <a:r>
              <a:rPr lang="de-DE" sz="1800" b="0" i="1" dirty="0" smtClean="0">
                <a:latin typeface="Arial" charset="0"/>
              </a:rPr>
              <a:t> </a:t>
            </a:r>
            <a:r>
              <a:rPr lang="de-DE" sz="1800" b="0" i="1" dirty="0" err="1" smtClean="0">
                <a:latin typeface="Arial" charset="0"/>
              </a:rPr>
              <a:t>presentation</a:t>
            </a:r>
            <a:r>
              <a:rPr lang="de-DE" sz="1800" b="0" i="1" dirty="0" smtClean="0">
                <a:latin typeface="Arial" charset="0"/>
              </a:rPr>
              <a:t>. </a:t>
            </a:r>
            <a:r>
              <a:rPr lang="de-DE" sz="1800" b="0" i="1" dirty="0" err="1" smtClean="0">
                <a:latin typeface="Arial" charset="0"/>
              </a:rPr>
              <a:t>You</a:t>
            </a:r>
            <a:r>
              <a:rPr lang="de-DE" sz="1800" b="0" i="1" dirty="0" smtClean="0">
                <a:latin typeface="Arial" charset="0"/>
              </a:rPr>
              <a:t> </a:t>
            </a:r>
            <a:r>
              <a:rPr lang="de-DE" sz="1800" b="0" i="1" dirty="0" err="1" smtClean="0">
                <a:latin typeface="Arial" charset="0"/>
              </a:rPr>
              <a:t>can</a:t>
            </a:r>
            <a:r>
              <a:rPr lang="de-DE" sz="1800" b="0" i="1" dirty="0" smtClean="0">
                <a:latin typeface="Arial" charset="0"/>
              </a:rPr>
              <a:t> </a:t>
            </a:r>
            <a:r>
              <a:rPr lang="de-DE" sz="1800" b="0" i="1" dirty="0" err="1" smtClean="0">
                <a:latin typeface="Arial" charset="0"/>
              </a:rPr>
              <a:t>explain</a:t>
            </a:r>
            <a:r>
              <a:rPr lang="de-DE" sz="1800" b="0" i="1" dirty="0" smtClean="0">
                <a:latin typeface="Arial" charset="0"/>
              </a:rPr>
              <a:t> </a:t>
            </a:r>
            <a:r>
              <a:rPr lang="de-DE" sz="1800" b="0" i="1" dirty="0" err="1" smtClean="0">
                <a:latin typeface="Arial" charset="0"/>
              </a:rPr>
              <a:t>it</a:t>
            </a:r>
            <a:r>
              <a:rPr lang="de-DE" sz="1800" b="0" i="1" dirty="0" smtClean="0">
                <a:latin typeface="Arial" charset="0"/>
              </a:rPr>
              <a:t> </a:t>
            </a:r>
            <a:r>
              <a:rPr lang="de-DE" sz="1800" b="0" i="1" dirty="0" err="1" smtClean="0">
                <a:latin typeface="Arial" charset="0"/>
              </a:rPr>
              <a:t>step</a:t>
            </a:r>
            <a:r>
              <a:rPr lang="de-DE" sz="1800" b="0" i="1" dirty="0" smtClean="0">
                <a:latin typeface="Arial" charset="0"/>
              </a:rPr>
              <a:t> </a:t>
            </a:r>
            <a:r>
              <a:rPr lang="de-DE" sz="1800" b="0" i="1" dirty="0" err="1" smtClean="0">
                <a:latin typeface="Arial" charset="0"/>
              </a:rPr>
              <a:t>by</a:t>
            </a:r>
            <a:r>
              <a:rPr lang="de-DE" sz="1800" b="0" i="1" dirty="0" smtClean="0">
                <a:latin typeface="Arial" charset="0"/>
              </a:rPr>
              <a:t> </a:t>
            </a:r>
            <a:r>
              <a:rPr lang="de-DE" sz="1800" b="0" i="1" dirty="0" err="1" smtClean="0">
                <a:latin typeface="Arial" charset="0"/>
              </a:rPr>
              <a:t>step</a:t>
            </a:r>
            <a:r>
              <a:rPr lang="de-DE" sz="1800" b="0" i="1" dirty="0" smtClean="0">
                <a:latin typeface="Arial" charset="0"/>
              </a:rPr>
              <a:t> </a:t>
            </a:r>
            <a:r>
              <a:rPr lang="de-DE" sz="1800" b="0" i="1" dirty="0" err="1" smtClean="0">
                <a:latin typeface="Arial" charset="0"/>
              </a:rPr>
              <a:t>with</a:t>
            </a:r>
            <a:r>
              <a:rPr lang="de-DE" sz="1800" b="0" i="1" dirty="0" smtClean="0">
                <a:latin typeface="Arial" charset="0"/>
              </a:rPr>
              <a:t> </a:t>
            </a:r>
            <a:r>
              <a:rPr lang="de-DE" sz="1800" b="0" i="1" dirty="0" err="1" smtClean="0">
                <a:latin typeface="Arial" charset="0"/>
              </a:rPr>
              <a:t>the</a:t>
            </a:r>
            <a:r>
              <a:rPr lang="de-DE" sz="1800" b="0" i="1" dirty="0" smtClean="0">
                <a:latin typeface="Arial" charset="0"/>
              </a:rPr>
              <a:t> </a:t>
            </a:r>
            <a:r>
              <a:rPr lang="de-DE" sz="1800" b="0" i="1" dirty="0" err="1" smtClean="0">
                <a:latin typeface="Arial" charset="0"/>
              </a:rPr>
              <a:t>slides</a:t>
            </a:r>
            <a:r>
              <a:rPr lang="de-DE" sz="1800" b="0" i="1" dirty="0" smtClean="0">
                <a:latin typeface="Arial" charset="0"/>
              </a:rPr>
              <a:t> </a:t>
            </a:r>
            <a:r>
              <a:rPr lang="de-DE" sz="1800" b="0" i="1" dirty="0" err="1" smtClean="0">
                <a:latin typeface="Arial" charset="0"/>
              </a:rPr>
              <a:t>that</a:t>
            </a:r>
            <a:r>
              <a:rPr lang="de-DE" sz="1800" b="0" i="1" dirty="0" smtClean="0">
                <a:latin typeface="Arial" charset="0"/>
              </a:rPr>
              <a:t> follow.</a:t>
            </a:r>
            <a:r>
              <a:rPr lang="de-DE" sz="2000" b="0" i="1" dirty="0" smtClean="0">
                <a:latin typeface="Arial" charset="0"/>
              </a:rPr>
              <a:t/>
            </a:r>
            <a:br>
              <a:rPr lang="de-DE" sz="2000" b="0" i="1" dirty="0" smtClean="0">
                <a:latin typeface="Arial" charset="0"/>
              </a:rPr>
            </a:br>
            <a:r>
              <a:rPr lang="de-DE" sz="2000" i="1" dirty="0" smtClean="0">
                <a:latin typeface="Arial" charset="0"/>
              </a:rPr>
              <a:t/>
            </a:r>
            <a:br>
              <a:rPr lang="de-DE" sz="2000" i="1" dirty="0" smtClean="0">
                <a:latin typeface="Arial" charset="0"/>
              </a:rPr>
            </a:br>
            <a:r>
              <a:rPr lang="de-DE" sz="1800" b="0" i="1" dirty="0" err="1" smtClean="0">
                <a:latin typeface="Arial" charset="0"/>
              </a:rPr>
              <a:t>You</a:t>
            </a:r>
            <a:r>
              <a:rPr lang="de-DE" sz="1800" b="0" i="1" dirty="0" smtClean="0">
                <a:latin typeface="Arial" charset="0"/>
              </a:rPr>
              <a:t> find </a:t>
            </a:r>
            <a:r>
              <a:rPr lang="de-DE" sz="1800" b="0" i="1" dirty="0" err="1" smtClean="0">
                <a:latin typeface="Arial" charset="0"/>
              </a:rPr>
              <a:t>the</a:t>
            </a:r>
            <a:r>
              <a:rPr lang="de-DE" sz="1800" b="0" i="1" dirty="0" smtClean="0">
                <a:latin typeface="Arial" charset="0"/>
              </a:rPr>
              <a:t> </a:t>
            </a:r>
            <a:r>
              <a:rPr lang="de-DE" sz="1800" b="0" i="1" dirty="0" err="1" smtClean="0">
                <a:latin typeface="Arial" charset="0"/>
              </a:rPr>
              <a:t>model</a:t>
            </a:r>
            <a:r>
              <a:rPr lang="de-DE" sz="1800" b="0" i="1" dirty="0" smtClean="0">
                <a:latin typeface="Arial" charset="0"/>
              </a:rPr>
              <a:t> also </a:t>
            </a:r>
            <a:r>
              <a:rPr lang="de-DE" sz="1800" b="0" i="1" dirty="0" err="1" smtClean="0">
                <a:latin typeface="Arial" charset="0"/>
              </a:rPr>
              <a:t>with</a:t>
            </a:r>
            <a:r>
              <a:rPr lang="de-DE" sz="1800" b="0" i="1" dirty="0" smtClean="0">
                <a:latin typeface="Arial" charset="0"/>
              </a:rPr>
              <a:t> </a:t>
            </a:r>
            <a:r>
              <a:rPr lang="de-DE" sz="1800" b="0" i="1" dirty="0" err="1" smtClean="0">
                <a:latin typeface="Arial" charset="0"/>
              </a:rPr>
              <a:t>explanatory</a:t>
            </a:r>
            <a:r>
              <a:rPr lang="de-DE" sz="1800" b="0" i="1" dirty="0" smtClean="0">
                <a:latin typeface="Arial" charset="0"/>
              </a:rPr>
              <a:t> </a:t>
            </a:r>
            <a:r>
              <a:rPr lang="de-DE" sz="1800" b="0" i="1" dirty="0" err="1" smtClean="0">
                <a:latin typeface="Arial" charset="0"/>
              </a:rPr>
              <a:t>notes</a:t>
            </a:r>
            <a:r>
              <a:rPr lang="de-DE" sz="1800" b="0" i="1" dirty="0">
                <a:latin typeface="Arial" charset="0"/>
              </a:rPr>
              <a:t> </a:t>
            </a:r>
            <a:r>
              <a:rPr lang="de-DE" sz="1800" b="0" i="1" dirty="0" err="1" smtClean="0">
                <a:latin typeface="Arial" charset="0"/>
              </a:rPr>
              <a:t>and</a:t>
            </a:r>
            <a:r>
              <a:rPr lang="de-DE" sz="1800" b="0" i="1" dirty="0" smtClean="0">
                <a:latin typeface="Arial" charset="0"/>
              </a:rPr>
              <a:t> a </a:t>
            </a:r>
            <a:r>
              <a:rPr lang="de-DE" sz="1800" b="0" i="1" dirty="0" err="1" smtClean="0">
                <a:latin typeface="Arial" charset="0"/>
              </a:rPr>
              <a:t>good</a:t>
            </a:r>
            <a:r>
              <a:rPr lang="de-DE" sz="1800" b="0" i="1" dirty="0" smtClean="0">
                <a:latin typeface="Arial" charset="0"/>
              </a:rPr>
              <a:t> </a:t>
            </a:r>
            <a:r>
              <a:rPr lang="de-DE" sz="1800" b="0" i="1" dirty="0" err="1" smtClean="0">
                <a:latin typeface="Arial" charset="0"/>
              </a:rPr>
              <a:t>practice</a:t>
            </a:r>
            <a:r>
              <a:rPr lang="de-DE" sz="1800" b="0" i="1" dirty="0" smtClean="0">
                <a:latin typeface="Arial" charset="0"/>
              </a:rPr>
              <a:t> </a:t>
            </a:r>
            <a:r>
              <a:rPr lang="de-DE" sz="1800" b="0" i="1" dirty="0" err="1" smtClean="0">
                <a:latin typeface="Arial" charset="0"/>
              </a:rPr>
              <a:t>case</a:t>
            </a:r>
            <a:r>
              <a:rPr lang="de-DE" sz="1800" b="0" i="1" dirty="0" smtClean="0">
                <a:latin typeface="Arial" charset="0"/>
              </a:rPr>
              <a:t> at </a:t>
            </a:r>
            <a:r>
              <a:rPr lang="de-DE" sz="1800" b="0" i="1" dirty="0" err="1" smtClean="0">
                <a:latin typeface="Arial" charset="0"/>
              </a:rPr>
              <a:t>the</a:t>
            </a:r>
            <a:r>
              <a:rPr lang="de-DE" sz="1800" b="0" i="1" dirty="0" smtClean="0">
                <a:latin typeface="Arial" charset="0"/>
              </a:rPr>
              <a:t> end </a:t>
            </a:r>
            <a:r>
              <a:rPr lang="de-DE" sz="1800" b="0" i="1" dirty="0" err="1" smtClean="0">
                <a:latin typeface="Arial" charset="0"/>
              </a:rPr>
              <a:t>of</a:t>
            </a:r>
            <a:r>
              <a:rPr lang="de-DE" sz="1800" b="0" i="1" dirty="0" smtClean="0">
                <a:latin typeface="Arial" charset="0"/>
              </a:rPr>
              <a:t> </a:t>
            </a:r>
            <a:r>
              <a:rPr lang="de-DE" sz="1800" b="0" i="1" dirty="0" err="1" smtClean="0">
                <a:latin typeface="Arial" charset="0"/>
              </a:rPr>
              <a:t>this</a:t>
            </a:r>
            <a:r>
              <a:rPr lang="de-DE" sz="1800" b="0" i="1" dirty="0" smtClean="0">
                <a:latin typeface="Arial" charset="0"/>
              </a:rPr>
              <a:t> </a:t>
            </a:r>
            <a:r>
              <a:rPr lang="de-DE" sz="1800" b="0" i="1" dirty="0" err="1" smtClean="0">
                <a:latin typeface="Arial" charset="0"/>
              </a:rPr>
              <a:t>template</a:t>
            </a:r>
            <a:r>
              <a:rPr lang="de-DE" sz="1800" b="0" i="1" dirty="0" smtClean="0">
                <a:latin typeface="Arial" charset="0"/>
              </a:rPr>
              <a:t>.</a:t>
            </a:r>
            <a:br>
              <a:rPr lang="de-DE" sz="1800" b="0" i="1" dirty="0" smtClean="0">
                <a:latin typeface="Arial" charset="0"/>
              </a:rPr>
            </a:br>
            <a:r>
              <a:rPr lang="de-DE" sz="1800" b="0" i="1" dirty="0">
                <a:latin typeface="Arial" charset="0"/>
              </a:rPr>
              <a:t/>
            </a:r>
            <a:br>
              <a:rPr lang="de-DE" sz="1800" b="0" i="1" dirty="0">
                <a:latin typeface="Arial" charset="0"/>
              </a:rPr>
            </a:br>
            <a:r>
              <a:rPr lang="de-DE" sz="1800" b="0" i="1" dirty="0" smtClean="0">
                <a:latin typeface="Arial" charset="0"/>
              </a:rPr>
              <a:t>The </a:t>
            </a:r>
            <a:r>
              <a:rPr lang="de-DE" sz="1800" b="0" i="1" dirty="0" err="1" smtClean="0">
                <a:latin typeface="Arial" charset="0"/>
              </a:rPr>
              <a:t>theory</a:t>
            </a:r>
            <a:r>
              <a:rPr lang="de-DE" sz="1800" b="0" i="1" dirty="0" smtClean="0">
                <a:latin typeface="Arial" charset="0"/>
              </a:rPr>
              <a:t> </a:t>
            </a:r>
            <a:r>
              <a:rPr lang="de-DE" sz="1800" b="0" i="1" dirty="0" err="1" smtClean="0">
                <a:latin typeface="Arial" charset="0"/>
              </a:rPr>
              <a:t>behind</a:t>
            </a:r>
            <a:r>
              <a:rPr lang="de-DE" sz="1800" b="0" i="1" dirty="0" smtClean="0">
                <a:latin typeface="Arial" charset="0"/>
              </a:rPr>
              <a:t> </a:t>
            </a:r>
            <a:r>
              <a:rPr lang="de-DE" sz="1800" b="0" i="1" dirty="0" err="1" smtClean="0">
                <a:latin typeface="Arial" charset="0"/>
              </a:rPr>
              <a:t>has</a:t>
            </a:r>
            <a:r>
              <a:rPr lang="de-DE" sz="1800" b="0" i="1" dirty="0" smtClean="0">
                <a:latin typeface="Arial" charset="0"/>
              </a:rPr>
              <a:t> </a:t>
            </a:r>
            <a:r>
              <a:rPr lang="de-DE" sz="1800" b="0" i="1" dirty="0" err="1" smtClean="0">
                <a:latin typeface="Arial" charset="0"/>
              </a:rPr>
              <a:t>been</a:t>
            </a:r>
            <a:r>
              <a:rPr lang="de-DE" sz="1800" b="0" i="1" dirty="0" smtClean="0">
                <a:latin typeface="Arial" charset="0"/>
              </a:rPr>
              <a:t> </a:t>
            </a:r>
            <a:r>
              <a:rPr lang="de-DE" sz="1800" b="0" i="1" dirty="0" err="1" smtClean="0">
                <a:latin typeface="Arial" charset="0"/>
              </a:rPr>
              <a:t>explained</a:t>
            </a:r>
            <a:r>
              <a:rPr lang="de-DE" sz="1800" b="0" i="1" dirty="0" smtClean="0">
                <a:latin typeface="Arial" charset="0"/>
              </a:rPr>
              <a:t> in </a:t>
            </a:r>
            <a:r>
              <a:rPr lang="de-DE" sz="1800" b="0" i="1" dirty="0" err="1" smtClean="0">
                <a:latin typeface="Arial" charset="0"/>
              </a:rPr>
              <a:t>class</a:t>
            </a:r>
            <a:r>
              <a:rPr lang="de-DE" sz="1800" b="0" i="1" dirty="0" smtClean="0">
                <a:latin typeface="Arial" charset="0"/>
              </a:rPr>
              <a:t>, </a:t>
            </a:r>
            <a:r>
              <a:rPr lang="de-DE" sz="1800" b="0" i="1" dirty="0" err="1" smtClean="0">
                <a:latin typeface="Arial" charset="0"/>
              </a:rPr>
              <a:t>here</a:t>
            </a:r>
            <a:r>
              <a:rPr lang="de-DE" sz="1800" b="0" i="1" dirty="0" smtClean="0">
                <a:latin typeface="Arial" charset="0"/>
              </a:rPr>
              <a:t> </a:t>
            </a:r>
            <a:r>
              <a:rPr lang="de-DE" sz="1800" b="0" i="1" dirty="0" err="1" smtClean="0">
                <a:latin typeface="Arial" charset="0"/>
              </a:rPr>
              <a:t>is</a:t>
            </a:r>
            <a:r>
              <a:rPr lang="de-DE" sz="1800" b="0" i="1" dirty="0" smtClean="0">
                <a:latin typeface="Arial" charset="0"/>
              </a:rPr>
              <a:t> </a:t>
            </a:r>
            <a:r>
              <a:rPr lang="de-DE" sz="1800" b="0" i="1" dirty="0" err="1" smtClean="0">
                <a:latin typeface="Arial" charset="0"/>
              </a:rPr>
              <a:t>the</a:t>
            </a:r>
            <a:r>
              <a:rPr lang="de-DE" sz="1800" b="0" i="1" dirty="0" smtClean="0">
                <a:latin typeface="Arial" charset="0"/>
              </a:rPr>
              <a:t> </a:t>
            </a:r>
            <a:r>
              <a:rPr lang="de-DE" sz="1800" b="0" i="1" dirty="0" err="1" smtClean="0">
                <a:latin typeface="Arial" charset="0"/>
              </a:rPr>
              <a:t>recording</a:t>
            </a:r>
            <a:r>
              <a:rPr lang="de-DE" sz="1800" b="0" i="1" dirty="0">
                <a:latin typeface="Arial" charset="0"/>
              </a:rPr>
              <a:t>:</a:t>
            </a:r>
            <a:br>
              <a:rPr lang="de-DE" sz="1800" b="0" i="1" dirty="0">
                <a:latin typeface="Arial" charset="0"/>
              </a:rPr>
            </a:br>
            <a:r>
              <a:rPr lang="de-DE" sz="1800" b="0" i="1" dirty="0">
                <a:latin typeface="Arial" charset="0"/>
                <a:hlinkClick r:id="rId3"/>
              </a:rPr>
              <a:t>https://</a:t>
            </a:r>
            <a:r>
              <a:rPr lang="de-DE" sz="1800" b="0" i="1" dirty="0" smtClean="0">
                <a:latin typeface="Arial" charset="0"/>
                <a:hlinkClick r:id="rId3"/>
              </a:rPr>
              <a:t>ilias.hfwu.de/goto.php?target=cat_40967&amp;client_id=hfwu</a:t>
            </a:r>
            <a:r>
              <a:rPr lang="de-DE" sz="2000" b="0" i="1" dirty="0" smtClean="0">
                <a:latin typeface="Arial" charset="0"/>
              </a:rPr>
              <a:t/>
            </a:r>
            <a:br>
              <a:rPr lang="de-DE" sz="2000" b="0" i="1" dirty="0" smtClean="0">
                <a:latin typeface="Arial" charset="0"/>
              </a:rPr>
            </a:br>
            <a:endParaRPr lang="en-US" sz="2000" b="0" i="1" dirty="0"/>
          </a:p>
        </p:txBody>
      </p:sp>
      <p:sp>
        <p:nvSpPr>
          <p:cNvPr id="3" name="Foliennummernplatzhalter 2"/>
          <p:cNvSpPr>
            <a:spLocks noGrp="1"/>
          </p:cNvSpPr>
          <p:nvPr>
            <p:ph type="sldNum" sz="quarter" idx="12"/>
          </p:nvPr>
        </p:nvSpPr>
        <p:spPr/>
        <p:txBody>
          <a:bodyPr/>
          <a:lstStyle/>
          <a:p>
            <a:fld id="{3AABB519-2A53-4899-A7A5-AE02E6477770}" type="slidenum">
              <a:rPr lang="de-DE" smtClean="0"/>
              <a:t>6</a:t>
            </a:fld>
            <a:endParaRPr lang="de-DE"/>
          </a:p>
        </p:txBody>
      </p:sp>
    </p:spTree>
    <p:extLst>
      <p:ext uri="{BB962C8B-B14F-4D97-AF65-F5344CB8AC3E}">
        <p14:creationId xmlns:p14="http://schemas.microsoft.com/office/powerpoint/2010/main" val="33183798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ctrTitle"/>
          </p:nvPr>
        </p:nvSpPr>
        <p:spPr/>
        <p:txBody>
          <a:bodyPr/>
          <a:lstStyle/>
          <a:p>
            <a:endParaRPr lang="en-US"/>
          </a:p>
        </p:txBody>
      </p:sp>
      <p:sp>
        <p:nvSpPr>
          <p:cNvPr id="9" name="Untertitel 8"/>
          <p:cNvSpPr>
            <a:spLocks noGrp="1"/>
          </p:cNvSpPr>
          <p:nvPr>
            <p:ph type="subTitle" idx="1"/>
          </p:nvPr>
        </p:nvSpPr>
        <p:spPr/>
        <p:txBody>
          <a:bodyPr/>
          <a:lstStyle/>
          <a:p>
            <a:endParaRPr lang="en-US"/>
          </a:p>
        </p:txBody>
      </p:sp>
      <p:sp>
        <p:nvSpPr>
          <p:cNvPr id="2" name="Foliennummernplatzhalter 1"/>
          <p:cNvSpPr>
            <a:spLocks noGrp="1"/>
          </p:cNvSpPr>
          <p:nvPr>
            <p:ph type="sldNum" sz="quarter" idx="12"/>
          </p:nvPr>
        </p:nvSpPr>
        <p:spPr/>
        <p:txBody>
          <a:bodyPr/>
          <a:lstStyle/>
          <a:p>
            <a:pPr>
              <a:defRPr/>
            </a:pPr>
            <a:fld id="{AB925277-EFAA-41EC-88DB-4E4C4F2333A4}" type="slidenum">
              <a:rPr lang="de-DE" smtClean="0"/>
              <a:pPr>
                <a:defRPr/>
              </a:pPr>
              <a:t>7</a:t>
            </a:fld>
            <a:endParaRPr lang="de-DE" dirty="0"/>
          </a:p>
        </p:txBody>
      </p:sp>
      <p:sp>
        <p:nvSpPr>
          <p:cNvPr id="5" name="Rechteck 4"/>
          <p:cNvSpPr/>
          <p:nvPr/>
        </p:nvSpPr>
        <p:spPr bwMode="auto">
          <a:xfrm>
            <a:off x="0" y="653166"/>
            <a:ext cx="9129300" cy="6316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de-DE" sz="1200" b="1" i="0" u="none" strike="noStrike" cap="none" normalizeH="0" baseline="0" dirty="0" smtClean="0">
                <a:ln>
                  <a:noFill/>
                </a:ln>
                <a:effectLst/>
                <a:latin typeface="Arial" charset="0"/>
              </a:rPr>
              <a:t>Mission Statement</a:t>
            </a:r>
            <a:endParaRPr kumimoji="0" lang="de-DE" sz="1100" i="0" u="none" strike="noStrike" cap="none" normalizeH="0" baseline="0" dirty="0" smtClean="0">
              <a:ln>
                <a:noFill/>
              </a:ln>
              <a:effectLst/>
              <a:latin typeface="Arial" charset="0"/>
            </a:endParaRPr>
          </a:p>
        </p:txBody>
      </p:sp>
      <p:sp>
        <p:nvSpPr>
          <p:cNvPr id="6" name="Rechteck 5"/>
          <p:cNvSpPr/>
          <p:nvPr/>
        </p:nvSpPr>
        <p:spPr bwMode="auto">
          <a:xfrm>
            <a:off x="0" y="1289830"/>
            <a:ext cx="1656895" cy="3523983"/>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200"/>
              </a:spcAft>
              <a:buClrTx/>
              <a:buSzTx/>
              <a:buFontTx/>
              <a:buNone/>
              <a:tabLst/>
            </a:pPr>
            <a:r>
              <a:rPr lang="de-DE" sz="1200" b="1" dirty="0" smtClean="0">
                <a:latin typeface="Arial" charset="0"/>
              </a:rPr>
              <a:t>Key-Partners</a:t>
            </a: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smtClean="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smtClean="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smtClean="0">
              <a:latin typeface="Arial" charset="0"/>
            </a:endParaRPr>
          </a:p>
        </p:txBody>
      </p:sp>
      <p:sp>
        <p:nvSpPr>
          <p:cNvPr id="7" name="Rechteck 6"/>
          <p:cNvSpPr/>
          <p:nvPr/>
        </p:nvSpPr>
        <p:spPr bwMode="auto">
          <a:xfrm>
            <a:off x="1661595" y="1289833"/>
            <a:ext cx="1817141" cy="182512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600"/>
              </a:spcAft>
              <a:buClrTx/>
              <a:buSzTx/>
              <a:buFontTx/>
              <a:buNone/>
              <a:tabLst/>
            </a:pPr>
            <a:r>
              <a:rPr kumimoji="0" lang="de-DE" sz="1200" b="1" i="0" u="none" strike="noStrike" cap="none" normalizeH="0" baseline="0" dirty="0" smtClean="0">
                <a:ln>
                  <a:noFill/>
                </a:ln>
                <a:effectLst/>
                <a:latin typeface="Arial" charset="0"/>
              </a:rPr>
              <a:t>Key </a:t>
            </a:r>
            <a:r>
              <a:rPr kumimoji="0" lang="de-DE" sz="1200" b="1" i="0" u="none" strike="noStrike" cap="none" normalizeH="0" baseline="0" dirty="0" err="1" smtClean="0">
                <a:ln>
                  <a:noFill/>
                </a:ln>
                <a:effectLst/>
                <a:latin typeface="Arial" charset="0"/>
              </a:rPr>
              <a:t>Processes</a:t>
            </a:r>
            <a:r>
              <a:rPr kumimoji="0" lang="de-DE" sz="1200" b="1" i="0" u="none" strike="noStrike" cap="none" normalizeH="0" baseline="0" dirty="0" smtClean="0">
                <a:ln>
                  <a:noFill/>
                </a:ln>
                <a:effectLst/>
                <a:latin typeface="Arial" charset="0"/>
              </a:rPr>
              <a:t> </a:t>
            </a:r>
          </a:p>
        </p:txBody>
      </p:sp>
      <p:sp>
        <p:nvSpPr>
          <p:cNvPr id="11" name="Rechteck 10"/>
          <p:cNvSpPr/>
          <p:nvPr/>
        </p:nvSpPr>
        <p:spPr bwMode="auto">
          <a:xfrm>
            <a:off x="-6486" y="4798208"/>
            <a:ext cx="4578486" cy="6080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kumimoji="0" lang="de-DE" sz="1100" b="1" i="0" u="none" strike="noStrike" cap="none" normalizeH="0" baseline="0" dirty="0" smtClean="0">
                <a:ln>
                  <a:noFill/>
                </a:ln>
                <a:effectLst/>
                <a:latin typeface="Arial" charset="0"/>
              </a:rPr>
              <a:t>Cost-Driver</a:t>
            </a:r>
            <a:endParaRPr kumimoji="0" lang="de-DE" sz="1100" i="0" u="none" strike="noStrike" cap="none" normalizeH="0" baseline="0" dirty="0" smtClean="0">
              <a:ln>
                <a:noFill/>
              </a:ln>
              <a:effectLst/>
              <a:latin typeface="Arial" charset="0"/>
            </a:endParaRPr>
          </a:p>
        </p:txBody>
      </p:sp>
      <p:sp>
        <p:nvSpPr>
          <p:cNvPr id="12" name="Rechteck 11"/>
          <p:cNvSpPr/>
          <p:nvPr/>
        </p:nvSpPr>
        <p:spPr bwMode="auto">
          <a:xfrm>
            <a:off x="1656523" y="3114959"/>
            <a:ext cx="1821249" cy="168324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smtClean="0">
                <a:ln>
                  <a:noFill/>
                </a:ln>
                <a:effectLst/>
                <a:latin typeface="Arial" charset="0"/>
              </a:rPr>
              <a:t>Key Resources</a:t>
            </a:r>
          </a:p>
        </p:txBody>
      </p:sp>
      <p:sp>
        <p:nvSpPr>
          <p:cNvPr id="13" name="Rechteck 12"/>
          <p:cNvSpPr/>
          <p:nvPr/>
        </p:nvSpPr>
        <p:spPr bwMode="auto">
          <a:xfrm>
            <a:off x="3481880" y="1289830"/>
            <a:ext cx="2030007" cy="3508378"/>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600"/>
              </a:spcAft>
              <a:buClrTx/>
              <a:buSzTx/>
              <a:buFontTx/>
              <a:buNone/>
              <a:tabLst/>
            </a:pPr>
            <a:r>
              <a:rPr lang="de-DE" sz="1200" b="1" dirty="0">
                <a:latin typeface="Arial" charset="0"/>
              </a:rPr>
              <a:t>V</a:t>
            </a:r>
            <a:r>
              <a:rPr lang="de-DE" sz="1200" b="1" dirty="0" smtClean="0">
                <a:latin typeface="Arial" charset="0"/>
              </a:rPr>
              <a:t>alue Proposition</a:t>
            </a:r>
          </a:p>
        </p:txBody>
      </p:sp>
      <p:sp>
        <p:nvSpPr>
          <p:cNvPr id="14" name="Rechteck 13"/>
          <p:cNvSpPr/>
          <p:nvPr/>
        </p:nvSpPr>
        <p:spPr bwMode="auto">
          <a:xfrm>
            <a:off x="5497034" y="1289828"/>
            <a:ext cx="1685540" cy="182513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pPr>
            <a:r>
              <a:rPr lang="de-DE" sz="1100" b="1" dirty="0" smtClean="0">
                <a:latin typeface="Arial" charset="0"/>
              </a:rPr>
              <a:t>Key-Products &amp;</a:t>
            </a:r>
          </a:p>
          <a:p>
            <a:pPr algn="ctr" eaLnBrk="0" fontAlgn="base" hangingPunct="0">
              <a:spcBef>
                <a:spcPct val="0"/>
              </a:spcBef>
            </a:pPr>
            <a:r>
              <a:rPr lang="de-DE" sz="1100" b="1" dirty="0" smtClean="0">
                <a:latin typeface="Arial" charset="0"/>
              </a:rPr>
              <a:t>-Services</a:t>
            </a:r>
            <a:endParaRPr lang="de-DE" sz="1100" b="1" dirty="0">
              <a:latin typeface="Arial" charset="0"/>
            </a:endParaRPr>
          </a:p>
        </p:txBody>
      </p:sp>
      <p:sp>
        <p:nvSpPr>
          <p:cNvPr id="15" name="Rechteck 14"/>
          <p:cNvSpPr/>
          <p:nvPr/>
        </p:nvSpPr>
        <p:spPr bwMode="auto">
          <a:xfrm>
            <a:off x="5497034" y="3114959"/>
            <a:ext cx="1689152" cy="168324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300"/>
              </a:spcAft>
              <a:buClrTx/>
              <a:buSzTx/>
              <a:buFontTx/>
              <a:buNone/>
              <a:tabLst/>
            </a:pPr>
            <a:r>
              <a:rPr kumimoji="0" lang="de-DE" sz="1200" b="1" i="0" u="none" strike="noStrike" cap="none" normalizeH="0" baseline="0" dirty="0" smtClean="0">
                <a:ln>
                  <a:noFill/>
                </a:ln>
                <a:effectLst/>
                <a:latin typeface="Arial" charset="0"/>
              </a:rPr>
              <a:t>Channels</a:t>
            </a:r>
          </a:p>
        </p:txBody>
      </p:sp>
      <p:sp>
        <p:nvSpPr>
          <p:cNvPr id="16" name="Rechteck 15"/>
          <p:cNvSpPr/>
          <p:nvPr/>
        </p:nvSpPr>
        <p:spPr bwMode="auto">
          <a:xfrm>
            <a:off x="7190294" y="1289828"/>
            <a:ext cx="1939006" cy="350838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smtClean="0">
                <a:ln>
                  <a:noFill/>
                </a:ln>
                <a:effectLst/>
                <a:latin typeface="Arial" charset="0"/>
              </a:rPr>
              <a:t>Customers</a:t>
            </a:r>
            <a:endParaRPr lang="de-DE" sz="1200" dirty="0" smtClean="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endParaRPr lang="de-DE" sz="1100" dirty="0" smtClean="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smtClean="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smtClean="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r>
              <a:rPr lang="de-DE" sz="1200" b="1" dirty="0" smtClean="0">
                <a:latin typeface="Arial" charset="0"/>
              </a:rPr>
              <a:t>Beneficiaries</a:t>
            </a:r>
          </a:p>
          <a:p>
            <a:pPr marL="0" marR="0" indent="0" algn="l" defTabSz="914400" rtl="0" eaLnBrk="0" fontAlgn="base" latinLnBrk="0" hangingPunct="0">
              <a:lnSpc>
                <a:spcPct val="100000"/>
              </a:lnSpc>
              <a:spcBef>
                <a:spcPct val="0"/>
              </a:spcBef>
              <a:spcAft>
                <a:spcPct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smtClean="0">
              <a:ln>
                <a:noFill/>
              </a:ln>
              <a:effectLst/>
              <a:latin typeface="Arial" charset="0"/>
            </a:endParaRPr>
          </a:p>
        </p:txBody>
      </p:sp>
      <p:sp>
        <p:nvSpPr>
          <p:cNvPr id="17" name="Rechteck 16"/>
          <p:cNvSpPr/>
          <p:nvPr/>
        </p:nvSpPr>
        <p:spPr bwMode="auto">
          <a:xfrm>
            <a:off x="4575144" y="4797258"/>
            <a:ext cx="4554156" cy="60902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smtClean="0">
                <a:ln>
                  <a:noFill/>
                </a:ln>
                <a:effectLst/>
                <a:latin typeface="Arial" charset="0"/>
              </a:rPr>
              <a:t>Revenue-Driver</a:t>
            </a:r>
          </a:p>
        </p:txBody>
      </p:sp>
      <p:sp>
        <p:nvSpPr>
          <p:cNvPr id="24" name="Rechteck 23"/>
          <p:cNvSpPr/>
          <p:nvPr/>
        </p:nvSpPr>
        <p:spPr bwMode="auto">
          <a:xfrm>
            <a:off x="4576131" y="5406280"/>
            <a:ext cx="4552181" cy="68701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smtClean="0">
                <a:ln>
                  <a:noFill/>
                </a:ln>
                <a:effectLst/>
                <a:latin typeface="Arial" charset="0"/>
              </a:rPr>
              <a:t>KPI (Key Performance Indikator)</a:t>
            </a:r>
            <a:endParaRPr kumimoji="0" lang="de-DE" sz="1100" i="0" u="none" strike="noStrike" cap="none" normalizeH="0" baseline="0" dirty="0" smtClean="0">
              <a:ln>
                <a:noFill/>
              </a:ln>
              <a:effectLst/>
              <a:latin typeface="Arial" charset="0"/>
            </a:endParaRPr>
          </a:p>
        </p:txBody>
      </p:sp>
      <p:sp>
        <p:nvSpPr>
          <p:cNvPr id="18" name="Rechteck 17"/>
          <p:cNvSpPr/>
          <p:nvPr/>
        </p:nvSpPr>
        <p:spPr bwMode="auto">
          <a:xfrm>
            <a:off x="-6486" y="5406280"/>
            <a:ext cx="4578486" cy="68701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e-DE" sz="1200" b="1" i="0" u="none" strike="noStrike" cap="none" normalizeH="0" baseline="0" dirty="0" smtClean="0">
                <a:ln>
                  <a:noFill/>
                </a:ln>
                <a:effectLst/>
                <a:latin typeface="Arial" charset="0"/>
              </a:rPr>
              <a:t>Customer &amp; Beneficiary Input</a:t>
            </a:r>
            <a:endParaRPr kumimoji="0" lang="de-DE" sz="1100" i="0" u="none" strike="noStrike" cap="none" normalizeH="0" baseline="0" dirty="0" smtClean="0">
              <a:ln>
                <a:noFill/>
              </a:ln>
              <a:effectLst/>
              <a:latin typeface="Arial" charset="0"/>
            </a:endParaRPr>
          </a:p>
        </p:txBody>
      </p:sp>
      <p:sp>
        <p:nvSpPr>
          <p:cNvPr id="19" name="Rechteck 18"/>
          <p:cNvSpPr/>
          <p:nvPr/>
        </p:nvSpPr>
        <p:spPr bwMode="auto">
          <a:xfrm>
            <a:off x="0" y="6093297"/>
            <a:ext cx="9128311" cy="772384"/>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eaLnBrk="0" hangingPunct="0">
              <a:spcBef>
                <a:spcPct val="0"/>
              </a:spcBef>
            </a:pPr>
            <a:r>
              <a:rPr kumimoji="0" lang="de-DE" sz="1200" b="1" i="0" u="none" strike="noStrike" cap="none" normalizeH="0" baseline="0" dirty="0" smtClean="0">
                <a:ln>
                  <a:noFill/>
                </a:ln>
                <a:effectLst/>
                <a:latin typeface="Arial" charset="0"/>
              </a:rPr>
              <a:t>Social &amp; Environmental Impact / Impact </a:t>
            </a:r>
            <a:r>
              <a:rPr lang="de-DE" sz="1200" b="1" dirty="0" smtClean="0">
                <a:latin typeface="Arial" charset="0"/>
              </a:rPr>
              <a:t>on </a:t>
            </a:r>
            <a:r>
              <a:rPr kumimoji="0" lang="de-DE" sz="1200" b="1" i="0" u="none" strike="noStrike" cap="none" normalizeH="0" baseline="0" dirty="0" err="1" smtClean="0">
                <a:ln>
                  <a:noFill/>
                </a:ln>
                <a:effectLst/>
                <a:latin typeface="Arial" charset="0"/>
              </a:rPr>
              <a:t>Beneficiaries</a:t>
            </a:r>
            <a:endParaRPr kumimoji="0" lang="de-DE" sz="1200" b="1" i="0" u="none" strike="noStrike" cap="none" normalizeH="0" baseline="0" dirty="0" smtClean="0">
              <a:ln>
                <a:noFill/>
              </a:ln>
              <a:effectLst/>
              <a:latin typeface="Arial" charset="0"/>
            </a:endParaRPr>
          </a:p>
        </p:txBody>
      </p:sp>
      <p:sp>
        <p:nvSpPr>
          <p:cNvPr id="21" name="Rechteck 20"/>
          <p:cNvSpPr/>
          <p:nvPr/>
        </p:nvSpPr>
        <p:spPr bwMode="auto">
          <a:xfrm>
            <a:off x="0" y="-1"/>
            <a:ext cx="9129300" cy="65316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200" b="1" dirty="0">
                <a:latin typeface="Arial" charset="0"/>
              </a:rPr>
              <a:t>(Social) Enterprise or charity / community based </a:t>
            </a:r>
            <a:r>
              <a:rPr lang="en-US" sz="1200" b="1" dirty="0" smtClean="0">
                <a:latin typeface="Arial" charset="0"/>
              </a:rPr>
              <a:t>organizations</a:t>
            </a:r>
            <a:endParaRPr lang="en-US" sz="1200" b="1" dirty="0">
              <a:latin typeface="Arial" charset="0"/>
            </a:endParaRPr>
          </a:p>
        </p:txBody>
      </p:sp>
    </p:spTree>
    <p:extLst>
      <p:ext uri="{BB962C8B-B14F-4D97-AF65-F5344CB8AC3E}">
        <p14:creationId xmlns:p14="http://schemas.microsoft.com/office/powerpoint/2010/main" val="3250308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86228"/>
            <a:ext cx="8229600" cy="418058"/>
          </a:xfrm>
        </p:spPr>
        <p:txBody>
          <a:bodyPr>
            <a:normAutofit fontScale="90000"/>
          </a:bodyPr>
          <a:lstStyle/>
          <a:p>
            <a:pPr algn="l"/>
            <a:r>
              <a:rPr lang="de-DE" dirty="0" smtClean="0"/>
              <a:t>Value </a:t>
            </a:r>
            <a:r>
              <a:rPr lang="de-DE" dirty="0" smtClean="0"/>
              <a:t>Proposition (</a:t>
            </a:r>
            <a:r>
              <a:rPr lang="de-DE" dirty="0" err="1" smtClean="0"/>
              <a:t>one</a:t>
            </a:r>
            <a:r>
              <a:rPr lang="de-DE" dirty="0" smtClean="0"/>
              <a:t> </a:t>
            </a:r>
            <a:r>
              <a:rPr lang="de-DE" dirty="0" err="1" smtClean="0"/>
              <a:t>slide</a:t>
            </a:r>
            <a:r>
              <a:rPr lang="de-DE" dirty="0" smtClean="0"/>
              <a:t>)</a:t>
            </a:r>
            <a:endParaRPr lang="en-US" dirty="0"/>
          </a:p>
        </p:txBody>
      </p:sp>
      <p:sp>
        <p:nvSpPr>
          <p:cNvPr id="4" name="Textfeld 3"/>
          <p:cNvSpPr txBox="1"/>
          <p:nvPr/>
        </p:nvSpPr>
        <p:spPr>
          <a:xfrm>
            <a:off x="457200" y="674277"/>
            <a:ext cx="8265298" cy="830997"/>
          </a:xfrm>
          <a:prstGeom prst="rect">
            <a:avLst/>
          </a:prstGeom>
          <a:noFill/>
        </p:spPr>
        <p:txBody>
          <a:bodyPr wrap="square" rtlCol="0">
            <a:spAutoFit/>
          </a:bodyPr>
          <a:lstStyle/>
          <a:p>
            <a:r>
              <a:rPr lang="en-US" sz="1600" dirty="0"/>
              <a:t>Define which values do you want to create for whom. Be as specific </a:t>
            </a:r>
            <a:r>
              <a:rPr lang="en-US" sz="1600" dirty="0" smtClean="0"/>
              <a:t>as possible</a:t>
            </a:r>
            <a:r>
              <a:rPr lang="en-US" sz="1600" dirty="0"/>
              <a:t>. </a:t>
            </a:r>
            <a:endParaRPr lang="en-US" sz="1600" dirty="0" smtClean="0"/>
          </a:p>
          <a:p>
            <a:r>
              <a:rPr lang="en-US" sz="1600" dirty="0" smtClean="0"/>
              <a:t>Understand </a:t>
            </a:r>
            <a:r>
              <a:rPr lang="en-US" sz="1600" dirty="0"/>
              <a:t>your customers / beneficiaries gains, pains and jobs!</a:t>
            </a:r>
            <a:r>
              <a:rPr lang="en-US" sz="1600" dirty="0"/>
              <a:t> </a:t>
            </a:r>
            <a:br>
              <a:rPr lang="en-US" sz="1600" dirty="0"/>
            </a:br>
            <a:endParaRPr lang="en-US" sz="1600" dirty="0"/>
          </a:p>
        </p:txBody>
      </p:sp>
      <p:sp>
        <p:nvSpPr>
          <p:cNvPr id="5" name="Foliennummernplatzhalter 4"/>
          <p:cNvSpPr>
            <a:spLocks noGrp="1"/>
          </p:cNvSpPr>
          <p:nvPr>
            <p:ph type="sldNum" sz="quarter" idx="12"/>
          </p:nvPr>
        </p:nvSpPr>
        <p:spPr/>
        <p:txBody>
          <a:bodyPr/>
          <a:lstStyle/>
          <a:p>
            <a:fld id="{3AABB519-2A53-4899-A7A5-AE02E6477770}" type="slidenum">
              <a:rPr lang="de-DE" smtClean="0"/>
              <a:t>8</a:t>
            </a:fld>
            <a:endParaRPr lang="de-DE"/>
          </a:p>
        </p:txBody>
      </p:sp>
      <p:sp>
        <p:nvSpPr>
          <p:cNvPr id="19" name="Textfeld 18"/>
          <p:cNvSpPr txBox="1"/>
          <p:nvPr/>
        </p:nvSpPr>
        <p:spPr>
          <a:xfrm>
            <a:off x="251520" y="6331287"/>
            <a:ext cx="5905848" cy="369332"/>
          </a:xfrm>
          <a:prstGeom prst="rect">
            <a:avLst/>
          </a:prstGeom>
          <a:noFill/>
        </p:spPr>
        <p:txBody>
          <a:bodyPr wrap="none" rtlCol="0">
            <a:spAutoFit/>
          </a:bodyPr>
          <a:lstStyle/>
          <a:p>
            <a:r>
              <a:rPr lang="en-US" dirty="0" smtClean="0"/>
              <a:t>Tutorial: </a:t>
            </a:r>
            <a:r>
              <a:rPr lang="en-US" dirty="0"/>
              <a:t>https://www.youtube.com/watch?v=ReM1uqmVfP0</a:t>
            </a:r>
            <a:endParaRPr lang="en-US" dirty="0" smtClean="0"/>
          </a:p>
        </p:txBody>
      </p:sp>
      <p:pic>
        <p:nvPicPr>
          <p:cNvPr id="6" name="Grafik 5"/>
          <p:cNvPicPr>
            <a:picLocks noChangeAspect="1"/>
          </p:cNvPicPr>
          <p:nvPr/>
        </p:nvPicPr>
        <p:blipFill>
          <a:blip r:embed="rId4"/>
          <a:stretch>
            <a:fillRect/>
          </a:stretch>
        </p:blipFill>
        <p:spPr>
          <a:xfrm>
            <a:off x="0" y="1268636"/>
            <a:ext cx="8861160" cy="4806508"/>
          </a:xfrm>
          <a:prstGeom prst="rect">
            <a:avLst/>
          </a:prstGeom>
        </p:spPr>
      </p:pic>
    </p:spTree>
    <p:custDataLst>
      <p:tags r:id="rId1"/>
    </p:custDataLst>
    <p:extLst>
      <p:ext uri="{BB962C8B-B14F-4D97-AF65-F5344CB8AC3E}">
        <p14:creationId xmlns:p14="http://schemas.microsoft.com/office/powerpoint/2010/main" val="16043201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smtClean="0">
                <a:latin typeface="Arial" charset="0"/>
              </a:rPr>
              <a:t>Customers</a:t>
            </a:r>
            <a:r>
              <a:rPr lang="de-DE" dirty="0" smtClean="0">
                <a:latin typeface="Arial" panose="020B0604020202020204" pitchFamily="34" charset="0"/>
                <a:cs typeface="Arial" panose="020B0604020202020204" pitchFamily="34" charset="0"/>
              </a:rPr>
              <a:t> &amp; </a:t>
            </a:r>
            <a:r>
              <a:rPr lang="de-DE" dirty="0" smtClean="0">
                <a:latin typeface="Arial" charset="0"/>
              </a:rPr>
              <a:t>Beneficiaries </a:t>
            </a:r>
            <a:r>
              <a:rPr lang="de-DE" dirty="0" smtClean="0"/>
              <a:t>(2 </a:t>
            </a:r>
            <a:r>
              <a:rPr lang="de-DE" dirty="0" err="1" smtClean="0"/>
              <a:t>slides</a:t>
            </a:r>
            <a:r>
              <a:rPr lang="de-DE" dirty="0" smtClean="0"/>
              <a:t>,</a:t>
            </a:r>
            <a:r>
              <a:rPr lang="de-DE" dirty="0" smtClean="0"/>
              <a:t> </a:t>
            </a:r>
            <a:r>
              <a:rPr lang="de-DE" dirty="0" err="1" smtClean="0"/>
              <a:t>one</a:t>
            </a:r>
            <a:r>
              <a:rPr lang="de-DE" dirty="0" smtClean="0"/>
              <a:t> </a:t>
            </a:r>
            <a:r>
              <a:rPr lang="de-DE" dirty="0" err="1" smtClean="0"/>
              <a:t>for</a:t>
            </a:r>
            <a:r>
              <a:rPr lang="de-DE" dirty="0" smtClean="0"/>
              <a:t> </a:t>
            </a:r>
            <a:r>
              <a:rPr lang="de-DE" dirty="0" err="1" smtClean="0"/>
              <a:t>each</a:t>
            </a:r>
            <a:r>
              <a:rPr lang="de-DE" dirty="0" smtClean="0"/>
              <a:t> </a:t>
            </a:r>
            <a:r>
              <a:rPr lang="de-DE" dirty="0" err="1" smtClean="0"/>
              <a:t>persona</a:t>
            </a:r>
            <a:r>
              <a:rPr lang="de-DE" dirty="0" smtClean="0"/>
              <a:t>) </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r>
              <a:rPr lang="de-DE" dirty="0" err="1" smtClean="0"/>
              <a:t>Develop</a:t>
            </a:r>
            <a:r>
              <a:rPr lang="de-DE" dirty="0"/>
              <a:t> </a:t>
            </a:r>
            <a:r>
              <a:rPr lang="de-DE" dirty="0" smtClean="0"/>
              <a:t>a </a:t>
            </a:r>
            <a:r>
              <a:rPr lang="de-DE" dirty="0" err="1" smtClean="0"/>
              <a:t>persona</a:t>
            </a:r>
            <a:r>
              <a:rPr lang="de-DE" dirty="0" smtClean="0"/>
              <a:t> </a:t>
            </a:r>
            <a:r>
              <a:rPr lang="de-DE" dirty="0" err="1"/>
              <a:t>for</a:t>
            </a:r>
            <a:r>
              <a:rPr lang="de-DE" dirty="0"/>
              <a:t> </a:t>
            </a:r>
            <a:r>
              <a:rPr lang="de-DE" dirty="0" smtClean="0"/>
              <a:t>a </a:t>
            </a:r>
            <a:r>
              <a:rPr lang="de-DE" dirty="0" err="1" smtClean="0"/>
              <a:t>typical</a:t>
            </a:r>
            <a:r>
              <a:rPr lang="de-DE" dirty="0" smtClean="0"/>
              <a:t> </a:t>
            </a:r>
            <a:r>
              <a:rPr lang="de-DE" dirty="0" err="1" smtClean="0"/>
              <a:t>customer</a:t>
            </a:r>
            <a:r>
              <a:rPr lang="de-DE" dirty="0" smtClean="0"/>
              <a:t> </a:t>
            </a:r>
            <a:r>
              <a:rPr lang="de-DE" u="sng" dirty="0" err="1" smtClean="0"/>
              <a:t>and</a:t>
            </a:r>
            <a:r>
              <a:rPr lang="de-DE" dirty="0" smtClean="0"/>
              <a:t> a </a:t>
            </a:r>
            <a:r>
              <a:rPr lang="de-DE" dirty="0" err="1" smtClean="0"/>
              <a:t>typical</a:t>
            </a:r>
            <a:r>
              <a:rPr lang="de-DE" dirty="0" smtClean="0"/>
              <a:t> </a:t>
            </a:r>
            <a:r>
              <a:rPr lang="de-DE" dirty="0" err="1" smtClean="0"/>
              <a:t>beneficiary</a:t>
            </a:r>
            <a:r>
              <a:rPr lang="de-DE" dirty="0" smtClean="0"/>
              <a:t>.  </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9</a:t>
            </a:fld>
            <a:endParaRPr lang="de-DE"/>
          </a:p>
        </p:txBody>
      </p:sp>
      <p:pic>
        <p:nvPicPr>
          <p:cNvPr id="5" name="Grafik 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23528" y="1165696"/>
            <a:ext cx="3741278" cy="5373216"/>
          </a:xfrm>
          <a:prstGeom prst="rect">
            <a:avLst/>
          </a:prstGeom>
        </p:spPr>
      </p:pic>
      <p:sp>
        <p:nvSpPr>
          <p:cNvPr id="6" name="Textfeld 5"/>
          <p:cNvSpPr txBox="1"/>
          <p:nvPr/>
        </p:nvSpPr>
        <p:spPr>
          <a:xfrm>
            <a:off x="4716016" y="2949762"/>
            <a:ext cx="4109587" cy="646331"/>
          </a:xfrm>
          <a:prstGeom prst="rect">
            <a:avLst/>
          </a:prstGeom>
          <a:noFill/>
        </p:spPr>
        <p:txBody>
          <a:bodyPr wrap="none" rtlCol="0">
            <a:spAutoFit/>
          </a:bodyPr>
          <a:lstStyle/>
          <a:p>
            <a:r>
              <a:rPr lang="de-DE" dirty="0" smtClean="0"/>
              <a:t>This </a:t>
            </a:r>
            <a:r>
              <a:rPr lang="de-DE" dirty="0" err="1" smtClean="0"/>
              <a:t>persona</a:t>
            </a:r>
            <a:r>
              <a:rPr lang="de-DE" dirty="0" smtClean="0"/>
              <a:t> </a:t>
            </a:r>
            <a:r>
              <a:rPr lang="de-DE" dirty="0" err="1" smtClean="0"/>
              <a:t>canvas</a:t>
            </a:r>
            <a:r>
              <a:rPr lang="de-DE" dirty="0" smtClean="0"/>
              <a:t> </a:t>
            </a:r>
            <a:r>
              <a:rPr lang="de-DE" dirty="0" err="1" smtClean="0"/>
              <a:t>is</a:t>
            </a:r>
            <a:r>
              <a:rPr lang="de-DE" dirty="0" smtClean="0"/>
              <a:t> just an </a:t>
            </a:r>
            <a:r>
              <a:rPr lang="de-DE" dirty="0" err="1" smtClean="0"/>
              <a:t>example</a:t>
            </a:r>
            <a:endParaRPr lang="de-DE" dirty="0" smtClean="0"/>
          </a:p>
          <a:p>
            <a:r>
              <a:rPr lang="en-US" dirty="0"/>
              <a:t>You are also welcome to use </a:t>
            </a:r>
            <a:r>
              <a:rPr lang="en-US" dirty="0" smtClean="0"/>
              <a:t>another one.</a:t>
            </a:r>
            <a:endParaRPr lang="en-US" dirty="0"/>
          </a:p>
        </p:txBody>
      </p:sp>
    </p:spTree>
    <p:extLst>
      <p:ext uri="{BB962C8B-B14F-4D97-AF65-F5344CB8AC3E}">
        <p14:creationId xmlns:p14="http://schemas.microsoft.com/office/powerpoint/2010/main" val="9329725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7.3|0.5|0.3"/>
</p:tagLst>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1566</Words>
  <Application>Microsoft Office PowerPoint</Application>
  <PresentationFormat>Bildschirmpräsentation (4:3)</PresentationFormat>
  <Paragraphs>170</Paragraphs>
  <Slides>20</Slides>
  <Notes>18</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20</vt:i4>
      </vt:variant>
    </vt:vector>
  </HeadingPairs>
  <TitlesOfParts>
    <vt:vector size="23" baseType="lpstr">
      <vt:lpstr>Arial</vt:lpstr>
      <vt:lpstr>Calibri</vt:lpstr>
      <vt:lpstr>Larissa</vt:lpstr>
      <vt:lpstr>TELOS Landscape Economy Seminar Assignment 3 Landscape System Modeling</vt:lpstr>
      <vt:lpstr>PowerPoint-Präsentation</vt:lpstr>
      <vt:lpstr>Start from the local landscape sustainability challenge  you want to address (max. 2 slides)</vt:lpstr>
      <vt:lpstr>Your vision (one slide)</vt:lpstr>
      <vt:lpstr>Your idea (one slide)</vt:lpstr>
      <vt:lpstr>In the following, you will explain your idea step by step, using the main elements of the social business model canvas  Complete the business model canvas (next slide), but do not focus on the canvas per se in the presentation. You can explain it step by step with the slides that follow.  You find the model also with explanatory notes and a good practice case at the end of this template.  The theory behind has been explained in class, here is the recording: https://ilias.hfwu.de/goto.php?target=cat_40967&amp;client_id=hfwu </vt:lpstr>
      <vt:lpstr>PowerPoint-Präsentation</vt:lpstr>
      <vt:lpstr>Value Proposition (one slide)</vt:lpstr>
      <vt:lpstr>Customers &amp; Beneficiaries (2 slides, one for each persona) </vt:lpstr>
      <vt:lpstr>Key-products and -services (1 slide) </vt:lpstr>
      <vt:lpstr>Channels (1 slide) </vt:lpstr>
      <vt:lpstr>Key Processes (1 slide) </vt:lpstr>
      <vt:lpstr>Key Resources (1 slide) </vt:lpstr>
      <vt:lpstr>Key Partners (1 slide) </vt:lpstr>
      <vt:lpstr>KPI: Key Performance Indicators (1 slide) </vt:lpstr>
      <vt:lpstr>Social and/or Environmental Impact (1 slide)</vt:lpstr>
      <vt:lpstr>First step (1 slide)</vt:lpstr>
      <vt:lpstr>PowerPoint-Präsentation</vt:lpstr>
      <vt:lpstr>PowerPoint-Präsentation</vt:lpstr>
      <vt:lpstr>PowerPoint-Präsentation</vt:lpstr>
    </vt:vector>
  </TitlesOfParts>
  <Company>HfWU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Landscape and Democracy Interim Presentation</dc:title>
  <dc:creator>Fetzer, Ellen</dc:creator>
  <cp:lastModifiedBy>Fetzer, Ellen</cp:lastModifiedBy>
  <cp:revision>69</cp:revision>
  <cp:lastPrinted>2020-04-17T11:49:32Z</cp:lastPrinted>
  <dcterms:created xsi:type="dcterms:W3CDTF">2015-11-26T11:09:04Z</dcterms:created>
  <dcterms:modified xsi:type="dcterms:W3CDTF">2023-01-11T14:07:56Z</dcterms:modified>
</cp:coreProperties>
</file>