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15" r:id="rId2"/>
    <p:sldId id="302" r:id="rId3"/>
    <p:sldId id="300" r:id="rId4"/>
    <p:sldId id="304" r:id="rId5"/>
    <p:sldId id="298" r:id="rId6"/>
    <p:sldId id="303" r:id="rId7"/>
    <p:sldId id="305" r:id="rId8"/>
    <p:sldId id="345" r:id="rId9"/>
    <p:sldId id="350" r:id="rId10"/>
    <p:sldId id="346" r:id="rId11"/>
    <p:sldId id="347" r:id="rId12"/>
    <p:sldId id="348" r:id="rId13"/>
    <p:sldId id="34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/>
    <p:restoredTop sz="94715"/>
  </p:normalViewPr>
  <p:slideViewPr>
    <p:cSldViewPr snapToGrid="0" snapToObjects="1">
      <p:cViewPr>
        <p:scale>
          <a:sx n="89" d="100"/>
          <a:sy n="89" d="100"/>
        </p:scale>
        <p:origin x="1176" y="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5D27C-0864-A748-A718-858EC6AF608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6B40C-FA9D-4F45-8BEC-7F25C4C7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3511F-16D4-C647-88D6-F858BF2BB0C6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2</a:t>
            </a:fld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8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96DC8-EA69-BC4B-A80E-F63EBF8081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96DC8-EA69-BC4B-A80E-F63EBF8081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96DC8-EA69-BC4B-A80E-F63EBF8081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3511F-16D4-C647-88D6-F858BF2BB0C6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6</a:t>
            </a:fld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85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78DB-698B-4825-AA07-FC8051B71C28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037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4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6124801"/>
            <a:ext cx="1951200" cy="3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9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198417" y="6200505"/>
            <a:ext cx="4612083" cy="617793"/>
          </a:xfrm>
        </p:spPr>
        <p:txBody>
          <a:bodyPr>
            <a:noAutofit/>
          </a:bodyPr>
          <a:lstStyle>
            <a:lvl1pPr marL="0" indent="0" algn="r">
              <a:buNone/>
              <a:defRPr sz="1100" b="0" i="0">
                <a:solidFill>
                  <a:srgbClr val="7D7D7D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b="1" i="0">
                <a:latin typeface="ITC Avant Garde Std Bk Regular"/>
                <a:cs typeface="ITC Avant Garde Std Bk Regular"/>
              </a:defRPr>
            </a:lvl2pPr>
            <a:lvl3pPr marL="914400" indent="0">
              <a:buNone/>
              <a:defRPr b="1" i="0">
                <a:latin typeface="ITC Avant Garde Std Bk Regular"/>
                <a:cs typeface="ITC Avant Garde Std Bk Regular"/>
              </a:defRPr>
            </a:lvl3pPr>
            <a:lvl4pPr marL="1371600" indent="0">
              <a:buNone/>
              <a:defRPr b="1" i="0">
                <a:latin typeface="ITC Avant Garde Std Bk Regular"/>
                <a:cs typeface="ITC Avant Garde Std Bk Regular"/>
              </a:defRPr>
            </a:lvl4pPr>
            <a:lvl5pPr marL="1828800" indent="0">
              <a:buNone/>
              <a:defRPr b="1" i="0">
                <a:latin typeface="ITC Avant Garde Std Bk Regular"/>
                <a:cs typeface="ITC Avant Garde Std Bk Regular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>
                <a:solidFill>
                  <a:srgbClr val="730000"/>
                </a:solidFill>
                <a:latin typeface="Century Gothic"/>
                <a:cs typeface="Century Gothic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latin typeface="Arial Narrow"/>
                <a:cs typeface="Arial Narrow"/>
              </a:defRPr>
            </a:lvl1pPr>
            <a:lvl2pPr>
              <a:defRPr sz="1600">
                <a:latin typeface="Arial Narrow"/>
                <a:cs typeface="Arial Narrow"/>
              </a:defRPr>
            </a:lvl2pPr>
            <a:lvl3pPr>
              <a:defRPr sz="1600">
                <a:latin typeface="Arial Narrow"/>
                <a:cs typeface="Arial Narrow"/>
              </a:defRPr>
            </a:lvl3pPr>
            <a:lvl4pPr>
              <a:defRPr sz="1600">
                <a:latin typeface="Arial Narrow"/>
                <a:cs typeface="Arial Narrow"/>
              </a:defRPr>
            </a:lvl4pPr>
            <a:lvl5pPr>
              <a:defRPr sz="1600">
                <a:latin typeface="Arial Narrow"/>
                <a:cs typeface="Arial Narrow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19314"/>
            <a:ext cx="8229600" cy="396724"/>
          </a:xfrm>
        </p:spPr>
        <p:txBody>
          <a:bodyPr>
            <a:noAutofit/>
          </a:bodyPr>
          <a:lstStyle>
            <a:lvl1pPr marL="0" indent="0">
              <a:buNone/>
              <a:defRPr sz="1400" b="1" i="0">
                <a:solidFill>
                  <a:srgbClr val="E66A1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b="1" i="0">
                <a:latin typeface="ITC Avant Garde Std Bk Regular"/>
                <a:cs typeface="ITC Avant Garde Std Bk Regular"/>
              </a:defRPr>
            </a:lvl2pPr>
            <a:lvl3pPr marL="914400" indent="0">
              <a:buNone/>
              <a:defRPr b="1" i="0">
                <a:latin typeface="ITC Avant Garde Std Bk Regular"/>
                <a:cs typeface="ITC Avant Garde Std Bk Regular"/>
              </a:defRPr>
            </a:lvl3pPr>
            <a:lvl4pPr marL="1371600" indent="0">
              <a:buNone/>
              <a:defRPr b="1" i="0">
                <a:latin typeface="ITC Avant Garde Std Bk Regular"/>
                <a:cs typeface="ITC Avant Garde Std Bk Regular"/>
              </a:defRPr>
            </a:lvl4pPr>
            <a:lvl5pPr marL="1828800" indent="0">
              <a:buNone/>
              <a:defRPr b="1" i="0">
                <a:latin typeface="ITC Avant Garde Std Bk Regular"/>
                <a:cs typeface="ITC Avant Garde Std Bk Regular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DBF-0619-304B-8BC8-A031C16CA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6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4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9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BFE5-14DC-834F-B52D-021442347680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12C2-6430-504E-AE3E-BD2EF525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jpeg"/><Relationship Id="rId3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jpeg"/><Relationship Id="rId3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jpeg"/><Relationship Id="rId3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jpeg"/><Relationship Id="rId3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jpeg"/><Relationship Id="rId3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51213"/>
            <a:ext cx="8305324" cy="24320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ITC Avant Garde Std Bk Cn"/>
                <a:ea typeface="+mn-ea"/>
                <a:cs typeface="ITC Avant Garde Std Bk Cn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ITC Avant Garde Std Bk Cn"/>
                <a:ea typeface="+mn-ea"/>
                <a:cs typeface="ITC Avant Garde Std Bk Cn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ITC Avant Garde Std Bk Cn"/>
                <a:ea typeface="+mn-ea"/>
                <a:cs typeface="ITC Avant Garde Std Bk Cn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ITC Avant Garde Std Bk Cn"/>
                <a:ea typeface="+mn-ea"/>
                <a:cs typeface="ITC Avant Garde Std Bk Cn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ITC Avant Garde Std Bk Cn"/>
                <a:ea typeface="+mn-ea"/>
                <a:cs typeface="ITC Avant Garde Std Bk C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200" dirty="0" smtClean="0">
                <a:solidFill>
                  <a:schemeClr val="bg1"/>
                </a:solidFill>
                <a:latin typeface="New Century Schoolbook LT Roman"/>
                <a:cs typeface="New Century Schoolbook LT Roman"/>
              </a:rPr>
              <a:t>If we told you the most</a:t>
            </a:r>
          </a:p>
          <a:p>
            <a:pPr marL="0" indent="0" algn="ctr">
              <a:buFont typeface="Arial"/>
              <a:buNone/>
            </a:pPr>
            <a:r>
              <a:rPr lang="en-US" sz="2200" dirty="0" smtClean="0">
                <a:solidFill>
                  <a:schemeClr val="bg1"/>
                </a:solidFill>
                <a:latin typeface="New Century Schoolbook LT Roman"/>
                <a:cs typeface="New Century Schoolbook LT Roman"/>
              </a:rPr>
              <a:t>valuable asset on Earth was soil…</a:t>
            </a:r>
          </a:p>
          <a:p>
            <a:pPr marL="0" indent="0" algn="ctr">
              <a:buFont typeface="Arial"/>
              <a:buNone/>
            </a:pPr>
            <a:r>
              <a:rPr lang="en-US" sz="2200" dirty="0" smtClean="0">
                <a:solidFill>
                  <a:schemeClr val="bg1"/>
                </a:solidFill>
                <a:latin typeface="New Century Schoolbook LT Roman"/>
                <a:cs typeface="New Century Schoolbook LT Roman"/>
              </a:rPr>
              <a:t>Would you agree?</a:t>
            </a:r>
          </a:p>
        </p:txBody>
      </p:sp>
    </p:spTree>
    <p:extLst>
      <p:ext uri="{BB962C8B-B14F-4D97-AF65-F5344CB8AC3E}">
        <p14:creationId xmlns:p14="http://schemas.microsoft.com/office/powerpoint/2010/main" val="38204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1514DBF-0619-304B-8BC8-A031C16CA1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Dieter_Pres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714" y="1770997"/>
            <a:ext cx="5729285" cy="4229754"/>
          </a:xfrm>
          <a:prstGeom prst="rect">
            <a:avLst/>
          </a:prstGeom>
        </p:spPr>
      </p:pic>
      <p:sp>
        <p:nvSpPr>
          <p:cNvPr id="8" name="Shape 715"/>
          <p:cNvSpPr txBox="1"/>
          <p:nvPr/>
        </p:nvSpPr>
        <p:spPr>
          <a:xfrm>
            <a:off x="2" y="857250"/>
            <a:ext cx="3609125" cy="4143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Knowledge systems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are key leverage points for </a:t>
            </a:r>
            <a:r>
              <a:rPr lang="en-US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landscape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transformation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. </a:t>
            </a:r>
          </a:p>
          <a:p>
            <a:pPr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Knowledge Leverage </a:t>
            </a:r>
            <a:r>
              <a:rPr lang="en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Points</a:t>
            </a:r>
            <a:endParaRPr lang="en" sz="14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indent="-228600">
              <a:lnSpc>
                <a:spcPct val="115000"/>
              </a:lnSpc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knowledge for decision making tools and complex thinking around restoration</a:t>
            </a:r>
          </a:p>
          <a:p>
            <a:pPr indent="-228600">
              <a:lnSpc>
                <a:spcPct val="115000"/>
              </a:lnSpc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clear Business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Case</a:t>
            </a:r>
            <a:endParaRPr lang="en-US" sz="14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indent="-228600">
              <a:lnSpc>
                <a:spcPct val="115000"/>
              </a:lnSpc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Restoration Knowledge, Tools &amp; Practical Know-how</a:t>
            </a:r>
          </a:p>
          <a:p>
            <a:pPr indent="-228600">
              <a:lnSpc>
                <a:spcPct val="115000"/>
              </a:lnSpc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scientific knowledge that supports restoration</a:t>
            </a:r>
          </a:p>
          <a:p>
            <a:pPr indent="-228600">
              <a:lnSpc>
                <a:spcPct val="115000"/>
              </a:lnSpc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a Collective Strategy for restoration</a:t>
            </a:r>
          </a:p>
          <a:p>
            <a:pPr indent="-228600">
              <a:lnSpc>
                <a:spcPct val="115000"/>
              </a:lnSpc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understanding of Ecosystems</a:t>
            </a:r>
          </a:p>
          <a:p>
            <a:pPr algn="just">
              <a:lnSpc>
                <a:spcPct val="115000"/>
              </a:lnSpc>
            </a:pPr>
            <a:r>
              <a:rPr lang="en" sz="1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000751"/>
            <a:ext cx="2463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2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1514DBF-0619-304B-8BC8-A031C16CA1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 descr="Dieter_Pres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63" y="2086820"/>
            <a:ext cx="5672138" cy="3913930"/>
          </a:xfrm>
          <a:prstGeom prst="rect">
            <a:avLst/>
          </a:prstGeom>
        </p:spPr>
      </p:pic>
      <p:sp>
        <p:nvSpPr>
          <p:cNvPr id="8" name="Shape 715"/>
          <p:cNvSpPr txBox="1"/>
          <p:nvPr/>
        </p:nvSpPr>
        <p:spPr>
          <a:xfrm>
            <a:off x="2" y="857249"/>
            <a:ext cx="3609125" cy="42576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Through </a:t>
            </a:r>
            <a:r>
              <a:rPr lang="en-US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landscape enterprise and value change </a:t>
            </a:r>
            <a:r>
              <a:rPr lang="en-US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develop  the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economic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barriers </a:t>
            </a:r>
            <a:r>
              <a:rPr lang="en-US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will be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addresses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to </a:t>
            </a:r>
            <a:r>
              <a:rPr lang="en-US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improve livelihoods, decrease land pressure and make land available for restoration. </a:t>
            </a:r>
          </a:p>
          <a:p>
            <a:pPr algn="just">
              <a:lnSpc>
                <a:spcPct val="115000"/>
              </a:lnSpc>
            </a:pPr>
            <a:endParaRPr lang="en" sz="1400" b="1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algn="just">
              <a:lnSpc>
                <a:spcPct val="115000"/>
              </a:lnSpc>
            </a:pPr>
            <a:r>
              <a:rPr lang="en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en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Economic </a:t>
            </a:r>
            <a:r>
              <a:rPr lang="en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Leverage </a:t>
            </a:r>
            <a:r>
              <a:rPr lang="en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Points</a:t>
            </a:r>
            <a:endParaRPr lang="en" sz="1400" b="1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marL="57150" indent="-285750" algn="just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understanding of Economic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Impact</a:t>
            </a:r>
            <a:endParaRPr lang="en-US" sz="14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marL="57150" indent="-285750" algn="just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No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funding for opportunity costs</a:t>
            </a:r>
          </a:p>
          <a:p>
            <a:pPr marL="57150" indent="-285750" algn="just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Farmer’s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existing financial burden and Debt</a:t>
            </a:r>
          </a:p>
          <a:p>
            <a:pPr marL="57150" indent="-285750" algn="just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</a:rPr>
              <a:t>·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Interest by investors in Restoration</a:t>
            </a:r>
          </a:p>
          <a:p>
            <a:pPr marL="57150" indent="-285750" algn="just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Bad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market incentive</a:t>
            </a:r>
          </a:p>
          <a:p>
            <a:pPr marL="57150" indent="-285750" algn="just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Long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transition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time</a:t>
            </a:r>
            <a:endParaRPr lang="en-US" sz="14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marL="57150" indent="-285750" algn="just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Ownership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on natural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resources</a:t>
            </a:r>
            <a:endParaRPr lang="en-US" sz="14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marL="57150" indent="-285750" algn="just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Land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Ownership/Tenure</a:t>
            </a:r>
          </a:p>
          <a:p>
            <a:pPr algn="just">
              <a:lnSpc>
                <a:spcPct val="115000"/>
              </a:lnSpc>
            </a:pPr>
            <a:r>
              <a:rPr lang="en" sz="1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" sz="1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000751"/>
            <a:ext cx="2463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8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1514DBF-0619-304B-8BC8-A031C16CA1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 descr="Dieter_Pres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127" y="2057043"/>
            <a:ext cx="5534874" cy="3913930"/>
          </a:xfrm>
          <a:prstGeom prst="rect">
            <a:avLst/>
          </a:prstGeom>
        </p:spPr>
      </p:pic>
      <p:sp>
        <p:nvSpPr>
          <p:cNvPr id="8" name="Shape 715"/>
          <p:cNvSpPr txBox="1"/>
          <p:nvPr/>
        </p:nvSpPr>
        <p:spPr>
          <a:xfrm>
            <a:off x="2" y="857249"/>
            <a:ext cx="3609125" cy="50403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Through </a:t>
            </a:r>
            <a:r>
              <a:rPr lang="en-US" sz="13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regional social-labs </a:t>
            </a:r>
            <a:r>
              <a:rPr lang="en-US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restoration partnership will be created to </a:t>
            </a:r>
            <a:r>
              <a:rPr lang="en-US" sz="1300" dirty="0"/>
              <a:t>in g </a:t>
            </a:r>
            <a:r>
              <a:rPr lang="en-US" sz="1300" dirty="0"/>
              <a:t>business and government together to create an enabling environment for new </a:t>
            </a:r>
            <a:r>
              <a:rPr lang="en-US" sz="1300" dirty="0"/>
              <a:t>policy, change </a:t>
            </a:r>
            <a:r>
              <a:rPr lang="en-US" sz="1300" dirty="0"/>
              <a:t>in value chain, CSI investment, water bonds and also larger investments. </a:t>
            </a:r>
            <a:endParaRPr lang="en-US" sz="13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>
              <a:lnSpc>
                <a:spcPct val="115000"/>
              </a:lnSpc>
            </a:pPr>
            <a:endParaRPr lang="en" sz="13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>
              <a:lnSpc>
                <a:spcPct val="115000"/>
              </a:lnSpc>
            </a:pPr>
            <a:r>
              <a:rPr lang="en" sz="13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en" sz="1300" b="1" dirty="0"/>
              <a:t>Governance</a:t>
            </a:r>
            <a:r>
              <a:rPr lang="en-US" sz="1300" b="1" dirty="0"/>
              <a:t> </a:t>
            </a:r>
            <a:r>
              <a:rPr lang="en" sz="1300" b="1" dirty="0">
                <a:ea typeface="Arial Narrow"/>
                <a:cs typeface="Arial Narrow"/>
                <a:sym typeface="Arial Narrow"/>
              </a:rPr>
              <a:t>Leverage Points</a:t>
            </a:r>
            <a:endParaRPr lang="en-US" sz="1300" b="1" dirty="0">
              <a:ea typeface="Arial Narrow"/>
              <a:cs typeface="Arial Narrow"/>
              <a:sym typeface="Arial Narrow"/>
            </a:endParaRP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Font typeface="Arial" charset="0"/>
              <a:buChar char="•"/>
            </a:pPr>
            <a:r>
              <a:rPr lang="en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Poor/Perverse </a:t>
            </a:r>
            <a:r>
              <a:rPr lang="en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policy development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Top Down Governance Structures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of incentives and subsidies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of Integrative Governance </a:t>
            </a:r>
            <a:r>
              <a:rPr lang="en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Structures</a:t>
            </a:r>
            <a:endParaRPr lang="en-US" sz="13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Need </a:t>
            </a:r>
            <a:r>
              <a:rPr lang="en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for Co-creative Policy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13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A key strategic objective is to innovate the governance structures of a region to support restoration initiatives and in the longer term, the creation of restoration economies.  </a:t>
            </a:r>
            <a:endParaRPr lang="en" sz="1300" b="1" dirty="0">
              <a:ea typeface="Arial Narrow"/>
              <a:cs typeface="Arial Narrow"/>
              <a:sym typeface="Arial Narrow"/>
            </a:endParaRPr>
          </a:p>
          <a:p>
            <a:pPr algn="just">
              <a:lnSpc>
                <a:spcPct val="115000"/>
              </a:lnSpc>
            </a:pPr>
            <a:r>
              <a:rPr lang="en" sz="1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" sz="1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000751"/>
            <a:ext cx="2463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Integration of ecosystem understanding in business </a:t>
            </a:r>
            <a:br>
              <a:rPr lang="en-US" dirty="0" smtClean="0"/>
            </a:br>
            <a:r>
              <a:rPr lang="en-US" dirty="0" smtClean="0"/>
              <a:t>Leadership and strategy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1514DBF-0619-304B-8BC8-A031C16CA1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Dieter_Pres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00" b="14387"/>
          <a:stretch/>
        </p:blipFill>
        <p:spPr>
          <a:xfrm>
            <a:off x="1618878" y="2100263"/>
            <a:ext cx="6082085" cy="3200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000751"/>
            <a:ext cx="2463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y of Work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0"/>
            <a:ext cx="617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/>
          </p:cNvSpPr>
          <p:nvPr/>
        </p:nvSpPr>
        <p:spPr bwMode="auto">
          <a:xfrm>
            <a:off x="364067" y="903284"/>
            <a:ext cx="7772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solidFill>
                  <a:srgbClr val="F9CB2A"/>
                </a:solidFill>
              </a:rPr>
              <a:t/>
            </a:r>
            <a:br>
              <a:rPr lang="en-US" sz="1100" dirty="0">
                <a:solidFill>
                  <a:srgbClr val="F9CB2A"/>
                </a:solidFill>
              </a:rPr>
            </a:br>
            <a:r>
              <a:rPr lang="en-US" sz="1100" dirty="0">
                <a:solidFill>
                  <a:srgbClr val="F9CB2A"/>
                </a:solidFill>
                <a:ea typeface="Arial" pitchFamily="-110" charset="0"/>
                <a:cs typeface="Arial" pitchFamily="-110" charset="0"/>
              </a:rPr>
              <a:t>William O’Brien,</a:t>
            </a:r>
          </a:p>
          <a:p>
            <a:pPr algn="r"/>
            <a:r>
              <a:rPr lang="en-US" sz="1100" dirty="0">
                <a:solidFill>
                  <a:srgbClr val="F9CB2A"/>
                </a:solidFill>
                <a:ea typeface="Arial" pitchFamily="-110" charset="0"/>
                <a:cs typeface="Arial" pitchFamily="-110" charset="0"/>
              </a:rPr>
              <a:t>former CEO of the Hanover Insurance Company </a:t>
            </a:r>
          </a:p>
        </p:txBody>
      </p:sp>
      <p:pic>
        <p:nvPicPr>
          <p:cNvPr id="3" name="Picture 2" descr="SuccessDepends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28000" cy="1161143"/>
          </a:xfrm>
          <a:prstGeom prst="rect">
            <a:avLst/>
          </a:prstGeom>
        </p:spPr>
      </p:pic>
      <p:pic>
        <p:nvPicPr>
          <p:cNvPr id="13" name="Picture 12" descr="U.png"/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9" y="1731941"/>
            <a:ext cx="7813490" cy="4815303"/>
          </a:xfrm>
          <a:prstGeom prst="rect">
            <a:avLst/>
          </a:prstGeom>
        </p:spPr>
      </p:pic>
      <p:pic>
        <p:nvPicPr>
          <p:cNvPr id="14" name="Picture 13" descr="3_Observ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81" y="2535067"/>
            <a:ext cx="3177594" cy="1999203"/>
          </a:xfrm>
          <a:prstGeom prst="rect">
            <a:avLst/>
          </a:prstGeom>
        </p:spPr>
      </p:pic>
      <p:pic>
        <p:nvPicPr>
          <p:cNvPr id="15" name="Picture 14" descr="3_Prototy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66" y="2564379"/>
            <a:ext cx="3138242" cy="1974444"/>
          </a:xfrm>
          <a:prstGeom prst="rect">
            <a:avLst/>
          </a:prstGeom>
        </p:spPr>
      </p:pic>
      <p:pic>
        <p:nvPicPr>
          <p:cNvPr id="16" name="Picture 15" descr="3_Retre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" y="5232529"/>
            <a:ext cx="9012150" cy="14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_Learning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0" y="1798702"/>
            <a:ext cx="8197074" cy="591498"/>
          </a:xfrm>
          <a:prstGeom prst="rect">
            <a:avLst/>
          </a:prstGeom>
        </p:spPr>
      </p:pic>
      <p:pic>
        <p:nvPicPr>
          <p:cNvPr id="10" name="Picture 9" descr="Lo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71" y="2673879"/>
            <a:ext cx="3062252" cy="1765235"/>
          </a:xfrm>
          <a:prstGeom prst="rect">
            <a:avLst/>
          </a:prstGeom>
        </p:spPr>
      </p:pic>
      <p:pic>
        <p:nvPicPr>
          <p:cNvPr id="11" name="Picture 10" descr="B_Learning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5" y="4722792"/>
            <a:ext cx="8303645" cy="6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U.png"/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9" y="1731941"/>
            <a:ext cx="7813490" cy="4815303"/>
          </a:xfrm>
          <a:prstGeom prst="rect">
            <a:avLst/>
          </a:prstGeom>
        </p:spPr>
      </p:pic>
      <p:pic>
        <p:nvPicPr>
          <p:cNvPr id="11" name="Picture 10" descr="Arrow_LR_W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33" y="1284052"/>
            <a:ext cx="3132667" cy="265176"/>
          </a:xfrm>
          <a:prstGeom prst="rect">
            <a:avLst/>
          </a:prstGeom>
        </p:spPr>
      </p:pic>
      <p:pic>
        <p:nvPicPr>
          <p:cNvPr id="44" name="Picture 43" descr="Arrow_LR_W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837686"/>
            <a:ext cx="3759200" cy="265176"/>
          </a:xfrm>
          <a:prstGeom prst="rect">
            <a:avLst/>
          </a:prstGeom>
        </p:spPr>
      </p:pic>
      <p:pic>
        <p:nvPicPr>
          <p:cNvPr id="45" name="Picture 44" descr="Arrow_LR_W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2" y="4216348"/>
            <a:ext cx="2243666" cy="265176"/>
          </a:xfrm>
          <a:prstGeom prst="rect">
            <a:avLst/>
          </a:prstGeom>
        </p:spPr>
      </p:pic>
      <p:pic>
        <p:nvPicPr>
          <p:cNvPr id="46" name="Picture 45" descr="Arrow_LR_W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5517387"/>
            <a:ext cx="2523067" cy="265176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 bwMode="auto">
          <a:xfrm>
            <a:off x="3293903" y="3885598"/>
            <a:ext cx="1612401" cy="1001991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3398871" y="5006476"/>
            <a:ext cx="1643712" cy="1021451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3255532" y="2503633"/>
            <a:ext cx="1659368" cy="1031179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of Listening</a:t>
            </a:r>
            <a:endParaRPr lang="en-US" dirty="0" smtClean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0" y="6246813"/>
            <a:ext cx="9144000" cy="158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7282AD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0" y="4889500"/>
            <a:ext cx="91440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7282AD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0" y="3670300"/>
            <a:ext cx="91440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7282AD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0" y="2170113"/>
            <a:ext cx="91440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282AD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620000" y="609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LoL_01_Tex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2" y="999065"/>
            <a:ext cx="2223585" cy="899583"/>
          </a:xfrm>
          <a:prstGeom prst="rect">
            <a:avLst/>
          </a:prstGeom>
        </p:spPr>
      </p:pic>
      <p:pic>
        <p:nvPicPr>
          <p:cNvPr id="3" name="Picture 2" descr="LoL_02_Tex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2" y="2408061"/>
            <a:ext cx="2223585" cy="899583"/>
          </a:xfrm>
          <a:prstGeom prst="rect">
            <a:avLst/>
          </a:prstGeom>
        </p:spPr>
      </p:pic>
      <p:pic>
        <p:nvPicPr>
          <p:cNvPr id="4" name="Picture 3" descr="LoL_03_Tex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2" y="3833990"/>
            <a:ext cx="2223585" cy="899583"/>
          </a:xfrm>
          <a:prstGeom prst="rect">
            <a:avLst/>
          </a:prstGeom>
        </p:spPr>
      </p:pic>
      <p:pic>
        <p:nvPicPr>
          <p:cNvPr id="5" name="Picture 4" descr="LoL_04_Tex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2" y="5137149"/>
            <a:ext cx="2223585" cy="899583"/>
          </a:xfrm>
          <a:prstGeom prst="rect">
            <a:avLst/>
          </a:prstGeom>
        </p:spPr>
      </p:pic>
      <p:pic>
        <p:nvPicPr>
          <p:cNvPr id="6" name="Picture 5" descr="LoL_01_Downloadin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34" y="1090007"/>
            <a:ext cx="2156881" cy="642271"/>
          </a:xfrm>
          <a:prstGeom prst="rect">
            <a:avLst/>
          </a:prstGeom>
        </p:spPr>
      </p:pic>
      <p:pic>
        <p:nvPicPr>
          <p:cNvPr id="8" name="Picture 7" descr="LoL_03_Empathi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34" y="3920902"/>
            <a:ext cx="2164752" cy="906790"/>
          </a:xfrm>
          <a:prstGeom prst="rect">
            <a:avLst/>
          </a:prstGeom>
        </p:spPr>
      </p:pic>
      <p:pic>
        <p:nvPicPr>
          <p:cNvPr id="9" name="Picture 8" descr="LoL_04_Generativ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34" y="5029200"/>
            <a:ext cx="2156881" cy="1150336"/>
          </a:xfrm>
          <a:prstGeom prst="rect">
            <a:avLst/>
          </a:prstGeom>
        </p:spPr>
      </p:pic>
      <p:pic>
        <p:nvPicPr>
          <p:cNvPr id="16" name="Picture 15" descr="LoL_02_Factua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3" y="2383367"/>
            <a:ext cx="2091267" cy="1210611"/>
          </a:xfrm>
          <a:prstGeom prst="rect">
            <a:avLst/>
          </a:prstGeom>
        </p:spPr>
      </p:pic>
      <p:pic>
        <p:nvPicPr>
          <p:cNvPr id="17" name="Picture 16" descr="LoL_04_Connecti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5107337"/>
            <a:ext cx="2971800" cy="967958"/>
          </a:xfrm>
          <a:prstGeom prst="rect">
            <a:avLst/>
          </a:prstGeom>
        </p:spPr>
      </p:pic>
      <p:pic>
        <p:nvPicPr>
          <p:cNvPr id="18" name="Picture 17" descr="LoL_03_Seeing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689774"/>
            <a:ext cx="2971800" cy="1129284"/>
          </a:xfrm>
          <a:prstGeom prst="rect">
            <a:avLst/>
          </a:prstGeom>
        </p:spPr>
      </p:pic>
      <p:pic>
        <p:nvPicPr>
          <p:cNvPr id="20" name="Picture 19" descr="LoL_02_Disconfirmin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611968"/>
            <a:ext cx="2971800" cy="967958"/>
          </a:xfrm>
          <a:prstGeom prst="rect">
            <a:avLst/>
          </a:prstGeom>
        </p:spPr>
      </p:pic>
      <p:pic>
        <p:nvPicPr>
          <p:cNvPr id="21" name="Picture 20" descr="LoL_01_Reconfirming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1140807"/>
            <a:ext cx="2971800" cy="967958"/>
          </a:xfrm>
          <a:prstGeom prst="rect">
            <a:avLst/>
          </a:prstGeom>
        </p:spPr>
      </p:pic>
      <p:pic>
        <p:nvPicPr>
          <p:cNvPr id="51" name="Picture 50" descr="OpenMind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39" y="2563653"/>
            <a:ext cx="818536" cy="761470"/>
          </a:xfrm>
          <a:prstGeom prst="rect">
            <a:avLst/>
          </a:prstGeom>
        </p:spPr>
      </p:pic>
      <p:pic>
        <p:nvPicPr>
          <p:cNvPr id="52" name="Picture 51" descr="OpenWill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17" y="5196537"/>
            <a:ext cx="784318" cy="700816"/>
          </a:xfrm>
          <a:prstGeom prst="rect">
            <a:avLst/>
          </a:prstGeom>
        </p:spPr>
      </p:pic>
      <p:pic>
        <p:nvPicPr>
          <p:cNvPr id="53" name="Picture 52" descr="OpenHeart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69" y="3909721"/>
            <a:ext cx="1079149" cy="7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Level_04.png"/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77" y="5685481"/>
            <a:ext cx="9698511" cy="1160536"/>
          </a:xfrm>
          <a:prstGeom prst="rect">
            <a:avLst/>
          </a:prstGeom>
        </p:spPr>
      </p:pic>
      <p:pic>
        <p:nvPicPr>
          <p:cNvPr id="75" name="Picture 74" descr="Iceberg_Divide_Soci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34" y="319827"/>
            <a:ext cx="1176813" cy="531845"/>
          </a:xfrm>
          <a:prstGeom prst="rect">
            <a:avLst/>
          </a:prstGeom>
        </p:spPr>
      </p:pic>
      <p:pic>
        <p:nvPicPr>
          <p:cNvPr id="76" name="Picture 75" descr="Iceberg_Divide_Spiritu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47" y="376247"/>
            <a:ext cx="949637" cy="511343"/>
          </a:xfrm>
          <a:prstGeom prst="rect">
            <a:avLst/>
          </a:prstGeom>
        </p:spPr>
      </p:pic>
      <p:pic>
        <p:nvPicPr>
          <p:cNvPr id="77" name="Picture 76" descr="Iceberg_Divide_Ecologic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6" y="382668"/>
            <a:ext cx="1127401" cy="528192"/>
          </a:xfrm>
          <a:prstGeom prst="rect">
            <a:avLst/>
          </a:prstGeom>
        </p:spPr>
      </p:pic>
      <p:pic>
        <p:nvPicPr>
          <p:cNvPr id="13" name="Picture 12" descr="Iceberg_Three_dept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53995"/>
            <a:ext cx="6320367" cy="1325690"/>
          </a:xfrm>
          <a:prstGeom prst="rect">
            <a:avLst/>
          </a:prstGeom>
        </p:spPr>
      </p:pic>
      <p:pic>
        <p:nvPicPr>
          <p:cNvPr id="78" name="Picture 77" descr="Level_03.png"/>
          <p:cNvPicPr>
            <a:picLocks noChangeAspect="1"/>
          </p:cNvPicPr>
          <p:nvPr/>
        </p:nvPicPr>
        <p:blipFill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17" y="4618508"/>
            <a:ext cx="9724589" cy="1363241"/>
          </a:xfrm>
          <a:prstGeom prst="rect">
            <a:avLst/>
          </a:prstGeom>
        </p:spPr>
      </p:pic>
      <p:pic>
        <p:nvPicPr>
          <p:cNvPr id="79" name="Picture 78" descr="Level_01.png"/>
          <p:cNvPicPr>
            <a:picLocks noChangeAspect="1"/>
          </p:cNvPicPr>
          <p:nvPr/>
        </p:nvPicPr>
        <p:blipFill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7" y="2852245"/>
            <a:ext cx="9760112" cy="1170432"/>
          </a:xfrm>
          <a:prstGeom prst="rect">
            <a:avLst/>
          </a:prstGeom>
        </p:spPr>
      </p:pic>
      <p:pic>
        <p:nvPicPr>
          <p:cNvPr id="80" name="Picture 79" descr="Level_02.png"/>
          <p:cNvPicPr>
            <a:picLocks noChangeAspect="1"/>
          </p:cNvPicPr>
          <p:nvPr/>
        </p:nvPicPr>
        <p:blipFill>
          <a:blip r:embed="rId10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89" y="3810821"/>
            <a:ext cx="9706827" cy="1208911"/>
          </a:xfrm>
          <a:prstGeom prst="rect">
            <a:avLst/>
          </a:prstGeom>
        </p:spPr>
      </p:pic>
      <p:pic>
        <p:nvPicPr>
          <p:cNvPr id="2" name="Picture 1" descr="1_Stat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830"/>
            <a:ext cx="9144000" cy="742950"/>
          </a:xfrm>
          <a:prstGeom prst="rect">
            <a:avLst/>
          </a:prstGeom>
        </p:spPr>
      </p:pic>
      <p:pic>
        <p:nvPicPr>
          <p:cNvPr id="6" name="Picture 5" descr="2_Fre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8216"/>
            <a:ext cx="9144000" cy="742950"/>
          </a:xfrm>
          <a:prstGeom prst="rect">
            <a:avLst/>
          </a:prstGeom>
        </p:spPr>
      </p:pic>
      <p:pic>
        <p:nvPicPr>
          <p:cNvPr id="10" name="Picture 9" descr="3_Socia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8401"/>
            <a:ext cx="9144000" cy="742950"/>
          </a:xfrm>
          <a:prstGeom prst="rect">
            <a:avLst/>
          </a:prstGeom>
        </p:spPr>
      </p:pic>
      <p:pic>
        <p:nvPicPr>
          <p:cNvPr id="4" name="Picture 3" descr="1_Traditiona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6" y="3060195"/>
            <a:ext cx="3684494" cy="774220"/>
          </a:xfrm>
          <a:prstGeom prst="rect">
            <a:avLst/>
          </a:prstGeom>
        </p:spPr>
      </p:pic>
      <p:pic>
        <p:nvPicPr>
          <p:cNvPr id="5" name="Picture 4" descr="2_E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6" y="3972581"/>
            <a:ext cx="3684494" cy="774220"/>
          </a:xfrm>
          <a:prstGeom prst="rect">
            <a:avLst/>
          </a:prstGeom>
        </p:spPr>
      </p:pic>
      <p:pic>
        <p:nvPicPr>
          <p:cNvPr id="11" name="Picture 10" descr="3_Stakeholde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79" y="4966735"/>
            <a:ext cx="3646721" cy="766283"/>
          </a:xfrm>
          <a:prstGeom prst="rect">
            <a:avLst/>
          </a:prstGeom>
        </p:spPr>
      </p:pic>
      <p:pic>
        <p:nvPicPr>
          <p:cNvPr id="15" name="Picture 14" descr="4_Cocreativ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467"/>
            <a:ext cx="9144000" cy="705611"/>
          </a:xfrm>
          <a:prstGeom prst="rect">
            <a:avLst/>
          </a:prstGeom>
        </p:spPr>
      </p:pic>
      <p:pic>
        <p:nvPicPr>
          <p:cNvPr id="12" name="Picture 11" descr="4_Ec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79" y="5847131"/>
            <a:ext cx="3646721" cy="766283"/>
          </a:xfrm>
          <a:prstGeom prst="rect">
            <a:avLst/>
          </a:prstGeom>
        </p:spPr>
      </p:pic>
      <p:pic>
        <p:nvPicPr>
          <p:cNvPr id="66" name="Picture 65" descr="U.png"/>
          <p:cNvPicPr>
            <a:picLocks noChangeAspect="1"/>
          </p:cNvPicPr>
          <p:nvPr/>
        </p:nvPicPr>
        <p:blipFill>
          <a:blip r:embed="rId19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9" y="1985936"/>
            <a:ext cx="7813490" cy="4815303"/>
          </a:xfrm>
          <a:prstGeom prst="rect">
            <a:avLst/>
          </a:prstGeom>
        </p:spPr>
      </p:pic>
      <p:pic>
        <p:nvPicPr>
          <p:cNvPr id="82" name="Picture 81" descr="1_Stat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" y="3235004"/>
            <a:ext cx="5756943" cy="467752"/>
          </a:xfrm>
          <a:prstGeom prst="rect">
            <a:avLst/>
          </a:prstGeom>
        </p:spPr>
      </p:pic>
      <p:pic>
        <p:nvPicPr>
          <p:cNvPr id="83" name="Picture 82" descr="2_Fre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" y="4147390"/>
            <a:ext cx="5756943" cy="467752"/>
          </a:xfrm>
          <a:prstGeom prst="rect">
            <a:avLst/>
          </a:prstGeom>
        </p:spPr>
      </p:pic>
      <p:pic>
        <p:nvPicPr>
          <p:cNvPr id="84" name="Picture 83" descr="3_Socia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" y="5137575"/>
            <a:ext cx="5756943" cy="467752"/>
          </a:xfrm>
          <a:prstGeom prst="rect">
            <a:avLst/>
          </a:prstGeom>
        </p:spPr>
      </p:pic>
      <p:pic>
        <p:nvPicPr>
          <p:cNvPr id="85" name="Picture 84" descr="4_Cocreativ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" y="6028642"/>
            <a:ext cx="5756940" cy="444243"/>
          </a:xfrm>
          <a:prstGeom prst="rect">
            <a:avLst/>
          </a:prstGeom>
        </p:spPr>
      </p:pic>
      <p:pic>
        <p:nvPicPr>
          <p:cNvPr id="87" name="Picture 86" descr="1_Traditiona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16" y="3218661"/>
            <a:ext cx="2459153" cy="516740"/>
          </a:xfrm>
          <a:prstGeom prst="rect">
            <a:avLst/>
          </a:prstGeom>
        </p:spPr>
      </p:pic>
      <p:pic>
        <p:nvPicPr>
          <p:cNvPr id="88" name="Picture 87" descr="2_E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16" y="4131047"/>
            <a:ext cx="2459153" cy="516740"/>
          </a:xfrm>
          <a:prstGeom prst="rect">
            <a:avLst/>
          </a:prstGeom>
        </p:spPr>
      </p:pic>
      <p:pic>
        <p:nvPicPr>
          <p:cNvPr id="105" name="Picture 104" descr="3_Stakeholde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06" y="5123576"/>
            <a:ext cx="2433939" cy="511442"/>
          </a:xfrm>
          <a:prstGeom prst="rect">
            <a:avLst/>
          </a:prstGeom>
        </p:spPr>
      </p:pic>
      <p:pic>
        <p:nvPicPr>
          <p:cNvPr id="107" name="Picture 106" descr="4_Ec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06" y="6003972"/>
            <a:ext cx="2433939" cy="5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U.png"/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9" y="1731941"/>
            <a:ext cx="7813490" cy="4815303"/>
          </a:xfrm>
          <a:prstGeom prst="rect">
            <a:avLst/>
          </a:prstGeom>
        </p:spPr>
      </p:pic>
      <p:pic>
        <p:nvPicPr>
          <p:cNvPr id="41" name="Picture 40" descr="VitruvianManUpper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235"/>
            <a:ext cx="8356306" cy="492046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6625" y="1549108"/>
            <a:ext cx="9025793" cy="5077078"/>
            <a:chOff x="-56625" y="1549108"/>
            <a:chExt cx="9139043" cy="5077078"/>
          </a:xfrm>
        </p:grpSpPr>
        <p:pic>
          <p:nvPicPr>
            <p:cNvPr id="28" name="Picture 27" descr="7_Crystallizi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358" y="4771302"/>
              <a:ext cx="2958763" cy="658344"/>
            </a:xfrm>
            <a:prstGeom prst="rect">
              <a:avLst/>
            </a:prstGeom>
          </p:spPr>
        </p:pic>
        <p:pic>
          <p:nvPicPr>
            <p:cNvPr id="29" name="Picture 28" descr="7_Downloadin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53" y="1550167"/>
              <a:ext cx="2608717" cy="580456"/>
            </a:xfrm>
            <a:prstGeom prst="rect">
              <a:avLst/>
            </a:prstGeom>
          </p:spPr>
        </p:pic>
        <p:pic>
          <p:nvPicPr>
            <p:cNvPr id="30" name="Picture 29" descr="7_Performin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039" y="1549108"/>
              <a:ext cx="3254379" cy="582574"/>
            </a:xfrm>
            <a:prstGeom prst="rect">
              <a:avLst/>
            </a:prstGeom>
          </p:spPr>
        </p:pic>
        <p:pic>
          <p:nvPicPr>
            <p:cNvPr id="31" name="Picture 30" descr="7_Presencin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016" y="6010609"/>
              <a:ext cx="2766557" cy="615577"/>
            </a:xfrm>
            <a:prstGeom prst="rect">
              <a:avLst/>
            </a:prstGeom>
          </p:spPr>
        </p:pic>
        <p:pic>
          <p:nvPicPr>
            <p:cNvPr id="32" name="Picture 31" descr="7_Prototypin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904" y="3179173"/>
              <a:ext cx="3344748" cy="598751"/>
            </a:xfrm>
            <a:prstGeom prst="rect">
              <a:avLst/>
            </a:prstGeom>
          </p:spPr>
        </p:pic>
        <p:pic>
          <p:nvPicPr>
            <p:cNvPr id="33" name="Picture 32" descr="7_Seeing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625" y="3172560"/>
              <a:ext cx="2750379" cy="611977"/>
            </a:xfrm>
            <a:prstGeom prst="rect">
              <a:avLst/>
            </a:prstGeom>
          </p:spPr>
        </p:pic>
        <p:pic>
          <p:nvPicPr>
            <p:cNvPr id="34" name="Picture 33" descr="7_Sensing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88" y="4785486"/>
              <a:ext cx="2831270" cy="629976"/>
            </a:xfrm>
            <a:prstGeom prst="rect">
              <a:avLst/>
            </a:prstGeom>
          </p:spPr>
        </p:pic>
        <p:pic>
          <p:nvPicPr>
            <p:cNvPr id="35" name="Picture 34" descr="6_Embodying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374" y="2431192"/>
              <a:ext cx="2329733" cy="300277"/>
            </a:xfrm>
            <a:prstGeom prst="rect">
              <a:avLst/>
            </a:prstGeom>
          </p:spPr>
        </p:pic>
        <p:pic>
          <p:nvPicPr>
            <p:cNvPr id="36" name="Picture 35" descr="6_Enacting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835" y="4139120"/>
              <a:ext cx="2329733" cy="300277"/>
            </a:xfrm>
            <a:prstGeom prst="rect">
              <a:avLst/>
            </a:prstGeom>
          </p:spPr>
        </p:pic>
        <p:pic>
          <p:nvPicPr>
            <p:cNvPr id="37" name="Picture 36" descr="6_LettingCom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189" y="5631660"/>
              <a:ext cx="2329733" cy="300277"/>
            </a:xfrm>
            <a:prstGeom prst="rect">
              <a:avLst/>
            </a:prstGeom>
          </p:spPr>
        </p:pic>
        <p:pic>
          <p:nvPicPr>
            <p:cNvPr id="38" name="Picture 37" descr="6_LettingGo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5" y="5631660"/>
              <a:ext cx="2329733" cy="300277"/>
            </a:xfrm>
            <a:prstGeom prst="rect">
              <a:avLst/>
            </a:prstGeom>
          </p:spPr>
        </p:pic>
        <p:pic>
          <p:nvPicPr>
            <p:cNvPr id="39" name="Picture 38" descr="6_Redirecting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60" y="4139120"/>
              <a:ext cx="2329733" cy="300277"/>
            </a:xfrm>
            <a:prstGeom prst="rect">
              <a:avLst/>
            </a:prstGeom>
          </p:spPr>
        </p:pic>
        <p:pic>
          <p:nvPicPr>
            <p:cNvPr id="40" name="Picture 39" descr="6_Suspending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70" y="2431192"/>
              <a:ext cx="2329733" cy="300277"/>
            </a:xfrm>
            <a:prstGeom prst="rect">
              <a:avLst/>
            </a:prstGeom>
          </p:spPr>
        </p:pic>
      </p:grpSp>
      <p:pic>
        <p:nvPicPr>
          <p:cNvPr id="42" name="Picture 41" descr="Wash_5.png"/>
          <p:cNvPicPr>
            <a:picLocks noChangeAspect="1"/>
          </p:cNvPicPr>
          <p:nvPr/>
        </p:nvPicPr>
        <p:blipFill>
          <a:blip r:embed="rId18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5" y="2429934"/>
            <a:ext cx="1794933" cy="1442664"/>
          </a:xfrm>
          <a:prstGeom prst="rect">
            <a:avLst/>
          </a:prstGeom>
        </p:spPr>
      </p:pic>
      <p:pic>
        <p:nvPicPr>
          <p:cNvPr id="43" name="Picture 42" descr="Wash_5.png"/>
          <p:cNvPicPr>
            <a:picLocks noChangeAspect="1"/>
          </p:cNvPicPr>
          <p:nvPr/>
        </p:nvPicPr>
        <p:blipFill>
          <a:blip r:embed="rId18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35" y="4792132"/>
            <a:ext cx="1718732" cy="1442664"/>
          </a:xfrm>
          <a:prstGeom prst="rect">
            <a:avLst/>
          </a:prstGeom>
        </p:spPr>
      </p:pic>
      <p:pic>
        <p:nvPicPr>
          <p:cNvPr id="44" name="Picture 43" descr="Wash_5.png"/>
          <p:cNvPicPr>
            <a:picLocks noChangeAspect="1"/>
          </p:cNvPicPr>
          <p:nvPr/>
        </p:nvPicPr>
        <p:blipFill>
          <a:blip r:embed="rId18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657601"/>
            <a:ext cx="1828800" cy="1442664"/>
          </a:xfrm>
          <a:prstGeom prst="rect">
            <a:avLst/>
          </a:prstGeom>
        </p:spPr>
      </p:pic>
      <p:pic>
        <p:nvPicPr>
          <p:cNvPr id="45" name="Picture 44" descr="OpenMin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39" y="2803542"/>
            <a:ext cx="818536" cy="761470"/>
          </a:xfrm>
          <a:prstGeom prst="rect">
            <a:avLst/>
          </a:prstGeom>
        </p:spPr>
      </p:pic>
      <p:pic>
        <p:nvPicPr>
          <p:cNvPr id="46" name="Picture 45" descr="OpenWill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17" y="5196537"/>
            <a:ext cx="784318" cy="700816"/>
          </a:xfrm>
          <a:prstGeom prst="rect">
            <a:avLst/>
          </a:prstGeom>
        </p:spPr>
      </p:pic>
      <p:pic>
        <p:nvPicPr>
          <p:cNvPr id="47" name="Picture 46" descr="OpenHeart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69" y="4036721"/>
            <a:ext cx="1079149" cy="7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u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46014"/>
            <a:ext cx="6851369" cy="486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 bwMode="auto">
          <a:xfrm>
            <a:off x="0" y="6018213"/>
            <a:ext cx="9144000" cy="158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0" y="4005064"/>
            <a:ext cx="91440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0" y="3124200"/>
            <a:ext cx="91440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0" y="1598613"/>
            <a:ext cx="91440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90675" y="25146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Times New Roman" pitchFamily="-65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79512" y="697682"/>
            <a:ext cx="35814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1600" b="1" dirty="0">
                <a:solidFill>
                  <a:schemeClr val="bg1"/>
                </a:solidFill>
              </a:rPr>
              <a:t>1. Co-initiating: </a:t>
            </a:r>
            <a:br>
              <a:rPr lang="en-ZA" sz="1600" b="1" dirty="0">
                <a:solidFill>
                  <a:schemeClr val="bg1"/>
                </a:solidFill>
              </a:rPr>
            </a:br>
            <a:r>
              <a:rPr lang="en-ZA" sz="1600" dirty="0">
                <a:solidFill>
                  <a:schemeClr val="bg1"/>
                </a:solidFill>
              </a:rPr>
              <a:t>uncover common intent</a:t>
            </a:r>
            <a:r>
              <a:rPr lang="en-ZA" sz="1600" b="1" dirty="0">
                <a:solidFill>
                  <a:schemeClr val="bg1"/>
                </a:solidFill>
              </a:rPr>
              <a:t/>
            </a:r>
            <a:br>
              <a:rPr lang="en-ZA" sz="1600" b="1" dirty="0">
                <a:solidFill>
                  <a:schemeClr val="bg1"/>
                </a:solidFill>
              </a:rPr>
            </a:br>
            <a:r>
              <a:rPr lang="en-ZA" sz="1600" dirty="0">
                <a:solidFill>
                  <a:schemeClr val="bg1"/>
                </a:solidFill>
              </a:rPr>
              <a:t>stop and listen to others and to                                what life calls you to do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23826" y="3036461"/>
            <a:ext cx="40386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1600" b="1" dirty="0">
                <a:solidFill>
                  <a:schemeClr val="bg1"/>
                </a:solidFill>
              </a:rPr>
              <a:t>2. Co-sensing: </a:t>
            </a:r>
            <a:br>
              <a:rPr lang="en-ZA" sz="1600" b="1" dirty="0">
                <a:solidFill>
                  <a:schemeClr val="bg1"/>
                </a:solidFill>
              </a:rPr>
            </a:br>
            <a:r>
              <a:rPr lang="en-ZA" sz="1600" dirty="0">
                <a:solidFill>
                  <a:schemeClr val="bg1"/>
                </a:solidFill>
              </a:rPr>
              <a:t>observe, observe, observe </a:t>
            </a:r>
            <a:br>
              <a:rPr lang="en-ZA" sz="1600" dirty="0">
                <a:solidFill>
                  <a:schemeClr val="bg1"/>
                </a:solidFill>
              </a:rPr>
            </a:br>
            <a:r>
              <a:rPr lang="en-ZA" sz="1600" dirty="0">
                <a:solidFill>
                  <a:schemeClr val="bg1"/>
                </a:solidFill>
              </a:rPr>
              <a:t>connect with people and places </a:t>
            </a:r>
            <a:br>
              <a:rPr lang="en-ZA" sz="1600" dirty="0">
                <a:solidFill>
                  <a:schemeClr val="bg1"/>
                </a:solidFill>
              </a:rPr>
            </a:br>
            <a:r>
              <a:rPr lang="en-ZA" sz="1600" dirty="0">
                <a:solidFill>
                  <a:schemeClr val="bg1"/>
                </a:solidFill>
              </a:rPr>
              <a:t>to sense the system from the whole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14400" y="5524490"/>
            <a:ext cx="7315200" cy="7848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b="1" dirty="0" smtClean="0">
                <a:solidFill>
                  <a:schemeClr val="bg1"/>
                </a:solidFill>
              </a:rPr>
              <a:t>Co-strategising: </a:t>
            </a:r>
          </a:p>
          <a:p>
            <a:pPr algn="ctr">
              <a:spcBef>
                <a:spcPct val="50000"/>
              </a:spcBef>
            </a:pPr>
            <a:r>
              <a:rPr lang="en-ZA" dirty="0" smtClean="0">
                <a:solidFill>
                  <a:schemeClr val="bg1"/>
                </a:solidFill>
              </a:rPr>
              <a:t>Stop, Reflect and Remind one another about why this matters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330895" y="3023155"/>
            <a:ext cx="347662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1600" b="1" dirty="0">
                <a:solidFill>
                  <a:schemeClr val="bg1"/>
                </a:solidFill>
              </a:rPr>
              <a:t>4. Co-creating:</a:t>
            </a:r>
            <a:br>
              <a:rPr lang="en-ZA" sz="1600" b="1" dirty="0">
                <a:solidFill>
                  <a:schemeClr val="bg1"/>
                </a:solidFill>
              </a:rPr>
            </a:br>
            <a:r>
              <a:rPr lang="en-ZA" sz="1600" dirty="0">
                <a:solidFill>
                  <a:schemeClr val="bg1"/>
                </a:solidFill>
              </a:rPr>
              <a:t>prototype the new</a:t>
            </a:r>
            <a:r>
              <a:rPr lang="en-ZA" sz="1600" b="1" dirty="0">
                <a:solidFill>
                  <a:schemeClr val="bg1"/>
                </a:solidFill>
              </a:rPr>
              <a:t/>
            </a:r>
            <a:br>
              <a:rPr lang="en-ZA" sz="1600" b="1" dirty="0">
                <a:solidFill>
                  <a:schemeClr val="bg1"/>
                </a:solidFill>
              </a:rPr>
            </a:br>
            <a:r>
              <a:rPr lang="en-ZA" sz="1600" dirty="0">
                <a:solidFill>
                  <a:schemeClr val="bg1"/>
                </a:solidFill>
              </a:rPr>
              <a:t> in living examples to explore </a:t>
            </a:r>
            <a:br>
              <a:rPr lang="en-ZA" sz="1600" dirty="0">
                <a:solidFill>
                  <a:schemeClr val="bg1"/>
                </a:solidFill>
              </a:rPr>
            </a:br>
            <a:r>
              <a:rPr lang="en-ZA" sz="1600" dirty="0">
                <a:solidFill>
                  <a:schemeClr val="bg1"/>
                </a:solidFill>
              </a:rPr>
              <a:t>the future by doing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85239"/>
      </p:ext>
    </p:extLst>
  </p:cSld>
  <p:clrMapOvr>
    <a:masterClrMapping/>
  </p:clrMapOvr>
  <p:transition advTm="29740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1514DBF-0619-304B-8BC8-A031C16CA1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000751"/>
            <a:ext cx="24638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9250"/>
          <a:stretch/>
        </p:blipFill>
        <p:spPr>
          <a:xfrm>
            <a:off x="0" y="1457326"/>
            <a:ext cx="9144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1514DBF-0619-304B-8BC8-A031C16CA1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 descr="Dieter_P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12" y="2110996"/>
            <a:ext cx="5500688" cy="38897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857251"/>
            <a:ext cx="3643313" cy="386721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Through</a:t>
            </a:r>
            <a:r>
              <a:rPr lang="en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landscape mobilizing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social</a:t>
            </a:r>
            <a:r>
              <a:rPr lang="en-US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,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cultural</a:t>
            </a:r>
            <a:r>
              <a:rPr lang="en-US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and a mindset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change can be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initiated</a:t>
            </a:r>
            <a:endParaRPr lang="en" sz="14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Social </a:t>
            </a:r>
            <a:r>
              <a:rPr lang="en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Leverage </a:t>
            </a:r>
            <a:r>
              <a:rPr lang="en" sz="1400" b="1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Points</a:t>
            </a:r>
            <a:endParaRPr lang="en-US" sz="1400" b="1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marL="36000" indent="-171450">
              <a:buFont typeface="Arial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of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collective story</a:t>
            </a:r>
            <a:r>
              <a:rPr lang="en-US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and identity</a:t>
            </a:r>
          </a:p>
          <a:p>
            <a:pPr marL="36000" indent="-171450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pilot Projects </a:t>
            </a:r>
            <a:endParaRPr lang="en-US" sz="14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marL="36000" indent="-171450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Cynicism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around Green Movement &amp; ecological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change</a:t>
            </a:r>
            <a:endParaRPr lang="en-US" sz="14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marL="36000" indent="-171450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understanding around collective responsibility </a:t>
            </a:r>
            <a:r>
              <a:rPr lang="en-US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&amp;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interdependence</a:t>
            </a:r>
            <a:endParaRPr lang="en" sz="1400" dirty="0">
              <a:solidFill>
                <a:schemeClr val="dk1"/>
              </a:solidFill>
              <a:ea typeface="Arial Narrow"/>
              <a:cs typeface="Arial Narrow"/>
              <a:sym typeface="Arial Narrow"/>
            </a:endParaRPr>
          </a:p>
          <a:p>
            <a:pPr marL="36000" indent="-285750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action learning culture</a:t>
            </a:r>
          </a:p>
          <a:p>
            <a:pPr marL="36000" indent="-285750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Solutions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emerge from past not based on shared future/values</a:t>
            </a:r>
          </a:p>
          <a:p>
            <a:pPr marL="36000" indent="-285750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collaborative leadership &amp; shared responsibility</a:t>
            </a:r>
          </a:p>
          <a:p>
            <a:pPr marL="36000" indent="-285750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drive for change</a:t>
            </a:r>
          </a:p>
          <a:p>
            <a:pPr marL="36000" indent="-285750"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Challenge </a:t>
            </a:r>
            <a:r>
              <a:rPr lang="en" sz="1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the commons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000751"/>
            <a:ext cx="2463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090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301</Words>
  <Application>Microsoft Macintosh PowerPoint</Application>
  <PresentationFormat>On-screen Show (4:3)</PresentationFormat>
  <Paragraphs>67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Narrow</vt:lpstr>
      <vt:lpstr>Calibri</vt:lpstr>
      <vt:lpstr>Century Gothic</vt:lpstr>
      <vt:lpstr>ITC Avant Garde Std Bk Regular</vt:lpstr>
      <vt:lpstr>ＭＳ Ｐゴシック</vt:lpstr>
      <vt:lpstr>New Century Schoolbook LT Roman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Levels of Listening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of ecosystem understanding in business  Leadership and strategy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</dc:title>
  <dc:creator>Dieter Van den Broeck</dc:creator>
  <cp:lastModifiedBy>dieter van den broeck</cp:lastModifiedBy>
  <cp:revision>39</cp:revision>
  <dcterms:created xsi:type="dcterms:W3CDTF">2014-10-25T17:47:11Z</dcterms:created>
  <dcterms:modified xsi:type="dcterms:W3CDTF">2016-04-12T13:05:31Z</dcterms:modified>
</cp:coreProperties>
</file>