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1"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3004800" cy="9753600"/>
  <p:notesSz cx="6858000" cy="9144000"/>
  <p:embeddedFontLst>
    <p:embeddedFont>
      <p:font typeface="Helvetica Neue" panose="020B0604020202020204" charset="0"/>
      <p:regular r:id="rId18"/>
      <p:bold r:id="rId19"/>
      <p:italic r:id="rId20"/>
      <p:boldItalic r:id="rId21"/>
    </p:embeddedFont>
    <p:embeddedFont>
      <p:font typeface="Helvetica Neue Light" panose="020B060402020202020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072">
          <p15:clr>
            <a:srgbClr val="000000"/>
          </p15:clr>
        </p15:guide>
        <p15:guide id="2" pos="4096">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6" d="100"/>
          <a:sy n="46" d="100"/>
        </p:scale>
        <p:origin x="1300" y="28"/>
      </p:cViewPr>
      <p:guideLst>
        <p:guide orient="horz" pos="3072"/>
        <p:guide pos="40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1pPr>
            <a:lvl2pPr marL="914400" marR="0" lvl="1"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2pPr>
            <a:lvl3pPr marL="1371600" marR="0" lvl="2"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3pPr>
            <a:lvl4pPr marL="1828800" marR="0" lvl="3"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4pPr>
            <a:lvl5pPr marL="2286000" marR="0" lvl="4"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5pPr>
            <a:lvl6pPr marL="2743200" marR="0" lvl="5"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6pPr>
            <a:lvl7pPr marL="3200400" marR="0" lvl="6"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7pPr>
            <a:lvl8pPr marL="3657600" marR="0" lvl="7"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8pPr>
            <a:lvl9pPr marL="4114800" marR="0" lvl="8"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d7b33e2427_0_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60" name="Google Shape;60;gd7b33e2427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decef3884d_0_7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35" name="Google Shape;135;gdecef3884d_0_7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decef3884d_0_151: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gdecef3884d_0_1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e0474fbe30_1_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49" name="Google Shape;149;ge0474fbe30_1_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e0474fbe30_1_2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56" name="Google Shape;156;ge0474fbe30_1_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e0474fbe30_1_0: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3" name="Google Shape;163;ge0474fbe30_1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d7b33e2427_0_3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69" name="Google Shape;169;gd7b33e2427_0_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decef3884d_0_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68" name="Google Shape;68;gdecef3884d_0_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decef3884d_0_89: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76" name="Google Shape;76;gdecef3884d_0_8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decef3884d_0_1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 name="Google Shape;91;gdecef3884d_0_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d7b33e2427_0_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97" name="Google Shape;97;gd7b33e2427_0_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d7b33e2427_0_1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05" name="Google Shape;105;gd7b33e2427_0_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d7b33e2427_0_2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13" name="Google Shape;113;gd7b33e2427_0_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d7b33e2427_0_2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21" name="Google Shape;121;gd7b33e2427_0_2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decef3884d_0_72: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9" name="Google Shape;129;gdecef3884d_0_7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mp; Subtitle" type="tx">
  <p:cSld name="TITLE_AND_BODY">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1270000" y="1638300"/>
            <a:ext cx="10464800" cy="3302000"/>
          </a:xfrm>
          <a:prstGeom prst="rect">
            <a:avLst/>
          </a:prstGeom>
          <a:noFill/>
          <a:ln>
            <a:noFill/>
          </a:ln>
        </p:spPr>
        <p:txBody>
          <a:bodyPr spcFirstLastPara="1" wrap="square" lIns="50800" tIns="50800" rIns="50800" bIns="50800" anchor="b" anchorCtr="0">
            <a:no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11" name="Google Shape;11;p2"/>
          <p:cNvSpPr txBox="1">
            <a:spLocks noGrp="1"/>
          </p:cNvSpPr>
          <p:nvPr>
            <p:ph type="body" idx="1"/>
          </p:nvPr>
        </p:nvSpPr>
        <p:spPr>
          <a:xfrm>
            <a:off x="1270000" y="5041900"/>
            <a:ext cx="10464800" cy="1130300"/>
          </a:xfrm>
          <a:prstGeom prst="rect">
            <a:avLst/>
          </a:prstGeom>
          <a:noFill/>
          <a:ln>
            <a:noFill/>
          </a:ln>
        </p:spPr>
        <p:txBody>
          <a:bodyPr spcFirstLastPara="1" wrap="square" lIns="50800" tIns="50800" rIns="50800" bIns="50800" anchor="t" anchorCtr="0">
            <a:no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12" name="Google Shape;12;p2"/>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46"/>
        <p:cNvGrpSpPr/>
        <p:nvPr/>
      </p:nvGrpSpPr>
      <p:grpSpPr>
        <a:xfrm>
          <a:off x="0" y="0"/>
          <a:ext cx="0" cy="0"/>
          <a:chOff x="0" y="0"/>
          <a:chExt cx="0" cy="0"/>
        </a:xfrm>
      </p:grpSpPr>
      <p:sp>
        <p:nvSpPr>
          <p:cNvPr id="47" name="Google Shape;47;p11"/>
          <p:cNvSpPr txBox="1">
            <a:spLocks noGrp="1"/>
          </p:cNvSpPr>
          <p:nvPr>
            <p:ph type="body" idx="1"/>
          </p:nvPr>
        </p:nvSpPr>
        <p:spPr>
          <a:xfrm>
            <a:off x="1270000" y="6362700"/>
            <a:ext cx="10464800" cy="461366"/>
          </a:xfrm>
          <a:prstGeom prst="rect">
            <a:avLst/>
          </a:prstGeom>
          <a:noFill/>
          <a:ln>
            <a:noFill/>
          </a:ln>
        </p:spPr>
        <p:txBody>
          <a:bodyPr spcFirstLastPara="1" wrap="square" lIns="50800" tIns="50800" rIns="50800" bIns="50800" anchor="t" anchorCtr="0">
            <a:noAutofit/>
          </a:bodyPr>
          <a:lstStyle>
            <a:lvl1pPr marL="457200" lvl="0" indent="-228600" algn="ctr">
              <a:lnSpc>
                <a:spcPct val="100000"/>
              </a:lnSpc>
              <a:spcBef>
                <a:spcPts val="0"/>
              </a:spcBef>
              <a:spcAft>
                <a:spcPts val="0"/>
              </a:spcAft>
              <a:buClr>
                <a:srgbClr val="000000"/>
              </a:buClr>
              <a:buSzPts val="2400"/>
              <a:buFont typeface="Helvetica Neue"/>
              <a:buNone/>
              <a:defRPr sz="2400" i="1"/>
            </a:lvl1pPr>
            <a:lvl2pPr marL="914400" lvl="1" indent="-394335" algn="l">
              <a:lnSpc>
                <a:spcPct val="100000"/>
              </a:lnSpc>
              <a:spcBef>
                <a:spcPts val="4200"/>
              </a:spcBef>
              <a:spcAft>
                <a:spcPts val="0"/>
              </a:spcAft>
              <a:buClr>
                <a:srgbClr val="000000"/>
              </a:buClr>
              <a:buSzPts val="2610"/>
              <a:buChar char="•"/>
              <a:defRPr/>
            </a:lvl2pPr>
            <a:lvl3pPr marL="1371600" lvl="2" indent="-394335" algn="l">
              <a:lnSpc>
                <a:spcPct val="100000"/>
              </a:lnSpc>
              <a:spcBef>
                <a:spcPts val="4200"/>
              </a:spcBef>
              <a:spcAft>
                <a:spcPts val="0"/>
              </a:spcAft>
              <a:buClr>
                <a:srgbClr val="000000"/>
              </a:buClr>
              <a:buSzPts val="2610"/>
              <a:buChar char="•"/>
              <a:defRPr/>
            </a:lvl3pPr>
            <a:lvl4pPr marL="1828800" lvl="3" indent="-394335" algn="l">
              <a:lnSpc>
                <a:spcPct val="100000"/>
              </a:lnSpc>
              <a:spcBef>
                <a:spcPts val="4200"/>
              </a:spcBef>
              <a:spcAft>
                <a:spcPts val="0"/>
              </a:spcAft>
              <a:buClr>
                <a:srgbClr val="000000"/>
              </a:buClr>
              <a:buSzPts val="2610"/>
              <a:buChar char="•"/>
              <a:defRPr/>
            </a:lvl4pPr>
            <a:lvl5pPr marL="2286000" lvl="4" indent="-394335" algn="l">
              <a:lnSpc>
                <a:spcPct val="100000"/>
              </a:lnSpc>
              <a:spcBef>
                <a:spcPts val="4200"/>
              </a:spcBef>
              <a:spcAft>
                <a:spcPts val="0"/>
              </a:spcAft>
              <a:buClr>
                <a:srgbClr val="000000"/>
              </a:buClr>
              <a:buSzPts val="2610"/>
              <a:buChar char="•"/>
              <a:defRPr/>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48" name="Google Shape;48;p11"/>
          <p:cNvSpPr txBox="1">
            <a:spLocks noGrp="1"/>
          </p:cNvSpPr>
          <p:nvPr>
            <p:ph type="body" idx="2"/>
          </p:nvPr>
        </p:nvSpPr>
        <p:spPr>
          <a:xfrm>
            <a:off x="1270000" y="4267112"/>
            <a:ext cx="10464800" cy="609776"/>
          </a:xfrm>
          <a:prstGeom prst="rect">
            <a:avLst/>
          </a:prstGeom>
          <a:noFill/>
          <a:ln>
            <a:noFill/>
          </a:ln>
        </p:spPr>
        <p:txBody>
          <a:bodyPr spcFirstLastPara="1" wrap="square" lIns="50800" tIns="50800" rIns="50800" bIns="50800" anchor="ctr" anchorCtr="0">
            <a:noAutofit/>
          </a:bodyPr>
          <a:lstStyle>
            <a:lvl1pPr marL="457200" lvl="0" indent="-228600" algn="ctr">
              <a:lnSpc>
                <a:spcPct val="100000"/>
              </a:lnSpc>
              <a:spcBef>
                <a:spcPts val="0"/>
              </a:spcBef>
              <a:spcAft>
                <a:spcPts val="0"/>
              </a:spcAft>
              <a:buClr>
                <a:srgbClr val="000000"/>
              </a:buClr>
              <a:buSzPts val="3400"/>
              <a:buFont typeface="Helvetica Neue"/>
              <a:buNone/>
              <a:defRPr sz="3400">
                <a:latin typeface="Helvetica Neue"/>
                <a:ea typeface="Helvetica Neue"/>
                <a:cs typeface="Helvetica Neue"/>
                <a:sym typeface="Helvetica Neue"/>
              </a:defRPr>
            </a:lvl1pPr>
            <a:lvl2pPr marL="914400" lvl="1" indent="-394335" algn="l">
              <a:lnSpc>
                <a:spcPct val="100000"/>
              </a:lnSpc>
              <a:spcBef>
                <a:spcPts val="4200"/>
              </a:spcBef>
              <a:spcAft>
                <a:spcPts val="0"/>
              </a:spcAft>
              <a:buClr>
                <a:srgbClr val="000000"/>
              </a:buClr>
              <a:buSzPts val="2610"/>
              <a:buChar char="•"/>
              <a:defRPr/>
            </a:lvl2pPr>
            <a:lvl3pPr marL="1371600" lvl="2" indent="-394335" algn="l">
              <a:lnSpc>
                <a:spcPct val="100000"/>
              </a:lnSpc>
              <a:spcBef>
                <a:spcPts val="4200"/>
              </a:spcBef>
              <a:spcAft>
                <a:spcPts val="0"/>
              </a:spcAft>
              <a:buClr>
                <a:srgbClr val="000000"/>
              </a:buClr>
              <a:buSzPts val="2610"/>
              <a:buChar char="•"/>
              <a:defRPr/>
            </a:lvl3pPr>
            <a:lvl4pPr marL="1828800" lvl="3" indent="-394335" algn="l">
              <a:lnSpc>
                <a:spcPct val="100000"/>
              </a:lnSpc>
              <a:spcBef>
                <a:spcPts val="4200"/>
              </a:spcBef>
              <a:spcAft>
                <a:spcPts val="0"/>
              </a:spcAft>
              <a:buClr>
                <a:srgbClr val="000000"/>
              </a:buClr>
              <a:buSzPts val="2610"/>
              <a:buChar char="•"/>
              <a:defRPr/>
            </a:lvl4pPr>
            <a:lvl5pPr marL="2286000" lvl="4" indent="-394335" algn="l">
              <a:lnSpc>
                <a:spcPct val="100000"/>
              </a:lnSpc>
              <a:spcBef>
                <a:spcPts val="4200"/>
              </a:spcBef>
              <a:spcAft>
                <a:spcPts val="0"/>
              </a:spcAft>
              <a:buClr>
                <a:srgbClr val="000000"/>
              </a:buClr>
              <a:buSzPts val="2610"/>
              <a:buChar char="•"/>
              <a:defRPr/>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49" name="Google Shape;49;p11"/>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hoto">
  <p:cSld name="Photo">
    <p:spTree>
      <p:nvGrpSpPr>
        <p:cNvPr id="1" name="Shape 50"/>
        <p:cNvGrpSpPr/>
        <p:nvPr/>
      </p:nvGrpSpPr>
      <p:grpSpPr>
        <a:xfrm>
          <a:off x="0" y="0"/>
          <a:ext cx="0" cy="0"/>
          <a:chOff x="0" y="0"/>
          <a:chExt cx="0" cy="0"/>
        </a:xfrm>
      </p:grpSpPr>
      <p:sp>
        <p:nvSpPr>
          <p:cNvPr id="51" name="Google Shape;51;p12"/>
          <p:cNvSpPr>
            <a:spLocks noGrp="1"/>
          </p:cNvSpPr>
          <p:nvPr>
            <p:ph type="pic" idx="2"/>
          </p:nvPr>
        </p:nvSpPr>
        <p:spPr>
          <a:xfrm>
            <a:off x="-949853" y="0"/>
            <a:ext cx="14904506" cy="9944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52" name="Google Shape;52;p12"/>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53"/>
        <p:cNvGrpSpPr/>
        <p:nvPr/>
      </p:nvGrpSpPr>
      <p:grpSpPr>
        <a:xfrm>
          <a:off x="0" y="0"/>
          <a:ext cx="0" cy="0"/>
          <a:chOff x="0" y="0"/>
          <a:chExt cx="0" cy="0"/>
        </a:xfrm>
      </p:grpSpPr>
      <p:sp>
        <p:nvSpPr>
          <p:cNvPr id="54" name="Google Shape;54;p13"/>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1">
  <p:cSld name="TITLE_AND_BODY_1">
    <p:spTree>
      <p:nvGrpSpPr>
        <p:cNvPr id="1" name="Shape 55"/>
        <p:cNvGrpSpPr/>
        <p:nvPr/>
      </p:nvGrpSpPr>
      <p:grpSpPr>
        <a:xfrm>
          <a:off x="0" y="0"/>
          <a:ext cx="0" cy="0"/>
          <a:chOff x="0" y="0"/>
          <a:chExt cx="0" cy="0"/>
        </a:xfrm>
      </p:grpSpPr>
      <p:sp>
        <p:nvSpPr>
          <p:cNvPr id="56" name="Google Shape;56;p14"/>
          <p:cNvSpPr txBox="1">
            <a:spLocks noGrp="1"/>
          </p:cNvSpPr>
          <p:nvPr>
            <p:ph type="sldNum" idx="12"/>
          </p:nvPr>
        </p:nvSpPr>
        <p:spPr>
          <a:xfrm>
            <a:off x="6328884" y="9296400"/>
            <a:ext cx="340200" cy="324300"/>
          </a:xfrm>
          <a:prstGeom prst="rect">
            <a:avLst/>
          </a:prstGeom>
          <a:noFill/>
          <a:ln>
            <a:noFill/>
          </a:ln>
        </p:spPr>
        <p:txBody>
          <a:bodyPr spcFirstLastPara="1" wrap="square" lIns="50800" tIns="50800" rIns="50800" bIns="50800" anchor="t" anchorCtr="0">
            <a:noAutofit/>
          </a:bodyPr>
          <a:lstStyle>
            <a:lvl1pPr marL="0" lvl="0"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1pPr>
            <a:lvl2pPr marL="0" lvl="1"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2pPr>
            <a:lvl3pPr marL="0" lvl="2"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3pPr>
            <a:lvl4pPr marL="0" lvl="3"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4pPr>
            <a:lvl5pPr marL="0" lvl="4"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5pPr>
            <a:lvl6pPr marL="0" lvl="5"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6pPr>
            <a:lvl7pPr marL="0" lvl="6"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7pPr>
            <a:lvl8pPr marL="0" lvl="7"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8pPr>
            <a:lvl9pPr marL="0" lvl="8" indent="0" algn="ctr" rtl="0">
              <a:lnSpc>
                <a:spcPct val="100000"/>
              </a:lnSpc>
              <a:spcBef>
                <a:spcPts val="0"/>
              </a:spcBef>
              <a:spcAft>
                <a:spcPts val="0"/>
              </a:spcAft>
              <a:buClr>
                <a:srgbClr val="000000"/>
              </a:buClr>
              <a:buSzPts val="1600"/>
              <a:buFont typeface="Helvetica Neue Light"/>
              <a:buNone/>
              <a:defRPr sz="1600" b="0">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pic>
        <p:nvPicPr>
          <p:cNvPr id="57" name="Google Shape;57;p14" descr="Template_C.png"/>
          <p:cNvPicPr preferRelativeResize="0"/>
          <p:nvPr/>
        </p:nvPicPr>
        <p:blipFill rotWithShape="1">
          <a:blip r:embed="rId2">
            <a:alphaModFix/>
          </a:blip>
          <a:srcRect/>
          <a:stretch/>
        </p:blipFill>
        <p:spPr>
          <a:xfrm>
            <a:off x="-1" y="147896"/>
            <a:ext cx="13004805" cy="9610209"/>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mp; Subtitle" type="title">
  <p:cSld name="TITLE">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1270000" y="1638300"/>
            <a:ext cx="10464800" cy="3302000"/>
          </a:xfrm>
          <a:prstGeom prst="rect">
            <a:avLst/>
          </a:prstGeom>
          <a:noFill/>
          <a:ln>
            <a:noFill/>
          </a:ln>
        </p:spPr>
        <p:txBody>
          <a:bodyPr spcFirstLastPara="1" wrap="square" lIns="50800" tIns="50800" rIns="50800" bIns="50800" anchor="b" anchorCtr="0">
            <a:no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15" name="Google Shape;15;p3"/>
          <p:cNvSpPr txBox="1">
            <a:spLocks noGrp="1"/>
          </p:cNvSpPr>
          <p:nvPr>
            <p:ph type="body" idx="1"/>
          </p:nvPr>
        </p:nvSpPr>
        <p:spPr>
          <a:xfrm>
            <a:off x="1270000" y="5041900"/>
            <a:ext cx="10464800" cy="1130300"/>
          </a:xfrm>
          <a:prstGeom prst="rect">
            <a:avLst/>
          </a:prstGeom>
          <a:noFill/>
          <a:ln>
            <a:noFill/>
          </a:ln>
        </p:spPr>
        <p:txBody>
          <a:bodyPr spcFirstLastPara="1" wrap="square" lIns="50800" tIns="50800" rIns="50800" bIns="50800" anchor="t" anchorCtr="0">
            <a:no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16" name="Google Shape;16;p3"/>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Photo - 3 Up">
  <p:cSld name="Photo - 3 Up">
    <p:spTree>
      <p:nvGrpSpPr>
        <p:cNvPr id="1" name="Shape 17"/>
        <p:cNvGrpSpPr/>
        <p:nvPr/>
      </p:nvGrpSpPr>
      <p:grpSpPr>
        <a:xfrm>
          <a:off x="0" y="0"/>
          <a:ext cx="0" cy="0"/>
          <a:chOff x="0" y="0"/>
          <a:chExt cx="0" cy="0"/>
        </a:xfrm>
      </p:grpSpPr>
      <p:sp>
        <p:nvSpPr>
          <p:cNvPr id="18" name="Google Shape;18;p4"/>
          <p:cNvSpPr>
            <a:spLocks noGrp="1"/>
          </p:cNvSpPr>
          <p:nvPr>
            <p:ph type="pic" idx="2"/>
          </p:nvPr>
        </p:nvSpPr>
        <p:spPr>
          <a:xfrm>
            <a:off x="6680200" y="5029200"/>
            <a:ext cx="6054748" cy="40386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19" name="Google Shape;19;p4"/>
          <p:cNvSpPr>
            <a:spLocks noGrp="1"/>
          </p:cNvSpPr>
          <p:nvPr>
            <p:ph type="pic" idx="3"/>
          </p:nvPr>
        </p:nvSpPr>
        <p:spPr>
          <a:xfrm>
            <a:off x="6502400" y="889000"/>
            <a:ext cx="5867400" cy="391160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20" name="Google Shape;20;p4"/>
          <p:cNvSpPr>
            <a:spLocks noGrp="1"/>
          </p:cNvSpPr>
          <p:nvPr>
            <p:ph type="pic" idx="4"/>
          </p:nvPr>
        </p:nvSpPr>
        <p:spPr>
          <a:xfrm>
            <a:off x="-2374900" y="889000"/>
            <a:ext cx="11982450" cy="79883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21" name="Google Shape;21;p4"/>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Photo - Horizontal">
  <p:cSld name="Photo - Horizontal">
    <p:spTree>
      <p:nvGrpSpPr>
        <p:cNvPr id="1" name="Shape 22"/>
        <p:cNvGrpSpPr/>
        <p:nvPr/>
      </p:nvGrpSpPr>
      <p:grpSpPr>
        <a:xfrm>
          <a:off x="0" y="0"/>
          <a:ext cx="0" cy="0"/>
          <a:chOff x="0" y="0"/>
          <a:chExt cx="0" cy="0"/>
        </a:xfrm>
      </p:grpSpPr>
      <p:sp>
        <p:nvSpPr>
          <p:cNvPr id="23" name="Google Shape;23;p5"/>
          <p:cNvSpPr>
            <a:spLocks noGrp="1"/>
          </p:cNvSpPr>
          <p:nvPr>
            <p:ph type="pic" idx="2"/>
          </p:nvPr>
        </p:nvSpPr>
        <p:spPr>
          <a:xfrm>
            <a:off x="1622088" y="289099"/>
            <a:ext cx="9753603" cy="650578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24" name="Google Shape;24;p5"/>
          <p:cNvSpPr txBox="1">
            <a:spLocks noGrp="1"/>
          </p:cNvSpPr>
          <p:nvPr>
            <p:ph type="title"/>
          </p:nvPr>
        </p:nvSpPr>
        <p:spPr>
          <a:xfrm>
            <a:off x="1270000" y="6718300"/>
            <a:ext cx="10464800" cy="1422400"/>
          </a:xfrm>
          <a:prstGeom prst="rect">
            <a:avLst/>
          </a:prstGeom>
          <a:noFill/>
          <a:ln>
            <a:noFill/>
          </a:ln>
        </p:spPr>
        <p:txBody>
          <a:bodyPr spcFirstLastPara="1" wrap="square" lIns="50800" tIns="50800" rIns="50800" bIns="50800" anchor="b" anchorCtr="0">
            <a:no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25" name="Google Shape;25;p5"/>
          <p:cNvSpPr txBox="1">
            <a:spLocks noGrp="1"/>
          </p:cNvSpPr>
          <p:nvPr>
            <p:ph type="body" idx="1"/>
          </p:nvPr>
        </p:nvSpPr>
        <p:spPr>
          <a:xfrm>
            <a:off x="1270000" y="8153400"/>
            <a:ext cx="10464800" cy="1130300"/>
          </a:xfrm>
          <a:prstGeom prst="rect">
            <a:avLst/>
          </a:prstGeom>
          <a:noFill/>
          <a:ln>
            <a:noFill/>
          </a:ln>
        </p:spPr>
        <p:txBody>
          <a:bodyPr spcFirstLastPara="1" wrap="square" lIns="50800" tIns="50800" rIns="50800" bIns="50800" anchor="t" anchorCtr="0">
            <a:no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26" name="Google Shape;26;p5"/>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Center">
  <p:cSld name="Title - Center">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1270000" y="3225800"/>
            <a:ext cx="10464800" cy="3302000"/>
          </a:xfrm>
          <a:prstGeom prst="rect">
            <a:avLst/>
          </a:prstGeom>
          <a:noFill/>
          <a:ln>
            <a:noFill/>
          </a:ln>
        </p:spPr>
        <p:txBody>
          <a:bodyPr spcFirstLastPara="1" wrap="square" lIns="50800" tIns="50800" rIns="50800" bIns="50800" anchor="ctr" anchorCtr="0">
            <a:no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29" name="Google Shape;29;p6"/>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hoto - Vertical">
  <p:cSld name="Photo - Vertical">
    <p:spTree>
      <p:nvGrpSpPr>
        <p:cNvPr id="1" name="Shape 30"/>
        <p:cNvGrpSpPr/>
        <p:nvPr/>
      </p:nvGrpSpPr>
      <p:grpSpPr>
        <a:xfrm>
          <a:off x="0" y="0"/>
          <a:ext cx="0" cy="0"/>
          <a:chOff x="0" y="0"/>
          <a:chExt cx="0" cy="0"/>
        </a:xfrm>
      </p:grpSpPr>
      <p:sp>
        <p:nvSpPr>
          <p:cNvPr id="31" name="Google Shape;31;p7"/>
          <p:cNvSpPr>
            <a:spLocks noGrp="1"/>
          </p:cNvSpPr>
          <p:nvPr>
            <p:ph type="pic" idx="2"/>
          </p:nvPr>
        </p:nvSpPr>
        <p:spPr>
          <a:xfrm>
            <a:off x="2263775" y="613833"/>
            <a:ext cx="12401550" cy="826770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32" name="Google Shape;32;p7"/>
          <p:cNvSpPr txBox="1">
            <a:spLocks noGrp="1"/>
          </p:cNvSpPr>
          <p:nvPr>
            <p:ph type="title"/>
          </p:nvPr>
        </p:nvSpPr>
        <p:spPr>
          <a:xfrm>
            <a:off x="952500" y="635000"/>
            <a:ext cx="5334000" cy="3987800"/>
          </a:xfrm>
          <a:prstGeom prst="rect">
            <a:avLst/>
          </a:prstGeom>
          <a:noFill/>
          <a:ln>
            <a:noFill/>
          </a:ln>
        </p:spPr>
        <p:txBody>
          <a:bodyPr spcFirstLastPara="1" wrap="square" lIns="50800" tIns="50800" rIns="50800" bIns="50800" anchor="b" anchorCtr="0">
            <a:noAutofit/>
          </a:bodyPr>
          <a:lstStyle>
            <a:lvl1pPr lvl="0" algn="ctr">
              <a:lnSpc>
                <a:spcPct val="100000"/>
              </a:lnSpc>
              <a:spcBef>
                <a:spcPts val="0"/>
              </a:spcBef>
              <a:spcAft>
                <a:spcPts val="0"/>
              </a:spcAft>
              <a:buClr>
                <a:srgbClr val="000000"/>
              </a:buClr>
              <a:buSzPts val="6000"/>
              <a:buFont typeface="Helvetica Neue"/>
              <a:buNone/>
              <a:defRPr sz="6000"/>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33" name="Google Shape;33;p7"/>
          <p:cNvSpPr txBox="1">
            <a:spLocks noGrp="1"/>
          </p:cNvSpPr>
          <p:nvPr>
            <p:ph type="body" idx="1"/>
          </p:nvPr>
        </p:nvSpPr>
        <p:spPr>
          <a:xfrm>
            <a:off x="952500" y="4724400"/>
            <a:ext cx="5334000" cy="4114800"/>
          </a:xfrm>
          <a:prstGeom prst="rect">
            <a:avLst/>
          </a:prstGeom>
          <a:noFill/>
          <a:ln>
            <a:noFill/>
          </a:ln>
        </p:spPr>
        <p:txBody>
          <a:bodyPr spcFirstLastPara="1" wrap="square" lIns="50800" tIns="50800" rIns="50800" bIns="50800" anchor="t" anchorCtr="0">
            <a:no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34" name="Google Shape;34;p7"/>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 Top">
  <p:cSld name="Title - Top">
    <p:spTree>
      <p:nvGrpSpPr>
        <p:cNvPr id="1" name="Shape 35"/>
        <p:cNvGrpSpPr/>
        <p:nvPr/>
      </p:nvGrpSpPr>
      <p:grpSpPr>
        <a:xfrm>
          <a:off x="0" y="0"/>
          <a:ext cx="0" cy="0"/>
          <a:chOff x="0" y="0"/>
          <a:chExt cx="0" cy="0"/>
        </a:xfrm>
      </p:grpSpPr>
      <p:sp>
        <p:nvSpPr>
          <p:cNvPr id="36" name="Google Shape;36;p8"/>
          <p:cNvSpPr txBox="1">
            <a:spLocks noGrp="1"/>
          </p:cNvSpPr>
          <p:nvPr>
            <p:ph type="title"/>
          </p:nvPr>
        </p:nvSpPr>
        <p:spPr>
          <a:xfrm>
            <a:off x="952500" y="254000"/>
            <a:ext cx="11099800" cy="2159000"/>
          </a:xfrm>
          <a:prstGeom prst="rect">
            <a:avLst/>
          </a:prstGeom>
          <a:noFill/>
          <a:ln>
            <a:noFill/>
          </a:ln>
        </p:spPr>
        <p:txBody>
          <a:bodyPr spcFirstLastPara="1" wrap="square" lIns="50800" tIns="50800" rIns="50800" bIns="50800" anchor="ctr" anchorCtr="0">
            <a:no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37" name="Google Shape;37;p8"/>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Bullets &amp; Photo">
  <p:cSld name="Title, Bullets &amp; Photo">
    <p:spTree>
      <p:nvGrpSpPr>
        <p:cNvPr id="1" name="Shape 38"/>
        <p:cNvGrpSpPr/>
        <p:nvPr/>
      </p:nvGrpSpPr>
      <p:grpSpPr>
        <a:xfrm>
          <a:off x="0" y="0"/>
          <a:ext cx="0" cy="0"/>
          <a:chOff x="0" y="0"/>
          <a:chExt cx="0" cy="0"/>
        </a:xfrm>
      </p:grpSpPr>
      <p:sp>
        <p:nvSpPr>
          <p:cNvPr id="39" name="Google Shape;39;p9"/>
          <p:cNvSpPr>
            <a:spLocks noGrp="1"/>
          </p:cNvSpPr>
          <p:nvPr>
            <p:ph type="pic" idx="2"/>
          </p:nvPr>
        </p:nvSpPr>
        <p:spPr>
          <a:xfrm>
            <a:off x="4086225" y="2586566"/>
            <a:ext cx="9429750" cy="628650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40" name="Google Shape;40;p9"/>
          <p:cNvSpPr txBox="1">
            <a:spLocks noGrp="1"/>
          </p:cNvSpPr>
          <p:nvPr>
            <p:ph type="title"/>
          </p:nvPr>
        </p:nvSpPr>
        <p:spPr>
          <a:xfrm>
            <a:off x="952500" y="254000"/>
            <a:ext cx="11099800" cy="2159000"/>
          </a:xfrm>
          <a:prstGeom prst="rect">
            <a:avLst/>
          </a:prstGeom>
          <a:noFill/>
          <a:ln>
            <a:noFill/>
          </a:ln>
        </p:spPr>
        <p:txBody>
          <a:bodyPr spcFirstLastPara="1" wrap="square" lIns="50800" tIns="50800" rIns="50800" bIns="50800" anchor="ctr" anchorCtr="0">
            <a:no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41" name="Google Shape;41;p9"/>
          <p:cNvSpPr txBox="1">
            <a:spLocks noGrp="1"/>
          </p:cNvSpPr>
          <p:nvPr>
            <p:ph type="body" idx="1"/>
          </p:nvPr>
        </p:nvSpPr>
        <p:spPr>
          <a:xfrm>
            <a:off x="952500" y="2590800"/>
            <a:ext cx="5334000" cy="6286500"/>
          </a:xfrm>
          <a:prstGeom prst="rect">
            <a:avLst/>
          </a:prstGeom>
          <a:noFill/>
          <a:ln>
            <a:noFill/>
          </a:ln>
        </p:spPr>
        <p:txBody>
          <a:bodyPr spcFirstLastPara="1" wrap="square" lIns="50800" tIns="50800" rIns="50800" bIns="50800" anchor="ctr" anchorCtr="0">
            <a:noAutofit/>
          </a:bodyPr>
          <a:lstStyle>
            <a:lvl1pPr marL="457200" lvl="0" indent="-486410" algn="l">
              <a:lnSpc>
                <a:spcPct val="100000"/>
              </a:lnSpc>
              <a:spcBef>
                <a:spcPts val="3200"/>
              </a:spcBef>
              <a:spcAft>
                <a:spcPts val="0"/>
              </a:spcAft>
              <a:buClr>
                <a:srgbClr val="000000"/>
              </a:buClr>
              <a:buSzPts val="4060"/>
              <a:buFont typeface="Helvetica Neue"/>
              <a:buChar char="•"/>
              <a:defRPr sz="2800"/>
            </a:lvl1pPr>
            <a:lvl2pPr marL="914400" lvl="1" indent="-486410" algn="l">
              <a:lnSpc>
                <a:spcPct val="100000"/>
              </a:lnSpc>
              <a:spcBef>
                <a:spcPts val="3200"/>
              </a:spcBef>
              <a:spcAft>
                <a:spcPts val="0"/>
              </a:spcAft>
              <a:buClr>
                <a:srgbClr val="000000"/>
              </a:buClr>
              <a:buSzPts val="4060"/>
              <a:buFont typeface="Helvetica Neue"/>
              <a:buChar char="•"/>
              <a:defRPr sz="2800"/>
            </a:lvl2pPr>
            <a:lvl3pPr marL="1371600" lvl="2" indent="-486410" algn="l">
              <a:lnSpc>
                <a:spcPct val="100000"/>
              </a:lnSpc>
              <a:spcBef>
                <a:spcPts val="3200"/>
              </a:spcBef>
              <a:spcAft>
                <a:spcPts val="0"/>
              </a:spcAft>
              <a:buClr>
                <a:srgbClr val="000000"/>
              </a:buClr>
              <a:buSzPts val="4060"/>
              <a:buFont typeface="Helvetica Neue"/>
              <a:buChar char="•"/>
              <a:defRPr sz="2800"/>
            </a:lvl3pPr>
            <a:lvl4pPr marL="1828800" lvl="3" indent="-486410" algn="l">
              <a:lnSpc>
                <a:spcPct val="100000"/>
              </a:lnSpc>
              <a:spcBef>
                <a:spcPts val="3200"/>
              </a:spcBef>
              <a:spcAft>
                <a:spcPts val="0"/>
              </a:spcAft>
              <a:buClr>
                <a:srgbClr val="000000"/>
              </a:buClr>
              <a:buSzPts val="4060"/>
              <a:buFont typeface="Helvetica Neue"/>
              <a:buChar char="•"/>
              <a:defRPr sz="2800"/>
            </a:lvl4pPr>
            <a:lvl5pPr marL="2286000" lvl="4" indent="-486410" algn="l">
              <a:lnSpc>
                <a:spcPct val="100000"/>
              </a:lnSpc>
              <a:spcBef>
                <a:spcPts val="3200"/>
              </a:spcBef>
              <a:spcAft>
                <a:spcPts val="0"/>
              </a:spcAft>
              <a:buClr>
                <a:srgbClr val="000000"/>
              </a:buClr>
              <a:buSzPts val="4060"/>
              <a:buFont typeface="Helvetica Neue"/>
              <a:buChar char="•"/>
              <a:defRPr sz="28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42" name="Google Shape;42;p9"/>
          <p:cNvSpPr txBox="1">
            <a:spLocks noGrp="1"/>
          </p:cNvSpPr>
          <p:nvPr>
            <p:ph type="sldNum" idx="12"/>
          </p:nvPr>
        </p:nvSpPr>
        <p:spPr>
          <a:xfrm>
            <a:off x="6328884" y="9296400"/>
            <a:ext cx="340259" cy="342900"/>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ullets">
  <p:cSld name="Bullets">
    <p:spTree>
      <p:nvGrpSpPr>
        <p:cNvPr id="1" name="Shape 43"/>
        <p:cNvGrpSpPr/>
        <p:nvPr/>
      </p:nvGrpSpPr>
      <p:grpSpPr>
        <a:xfrm>
          <a:off x="0" y="0"/>
          <a:ext cx="0" cy="0"/>
          <a:chOff x="0" y="0"/>
          <a:chExt cx="0" cy="0"/>
        </a:xfrm>
      </p:grpSpPr>
      <p:sp>
        <p:nvSpPr>
          <p:cNvPr id="44" name="Google Shape;44;p10"/>
          <p:cNvSpPr txBox="1">
            <a:spLocks noGrp="1"/>
          </p:cNvSpPr>
          <p:nvPr>
            <p:ph type="body" idx="1"/>
          </p:nvPr>
        </p:nvSpPr>
        <p:spPr>
          <a:xfrm>
            <a:off x="952500" y="1270000"/>
            <a:ext cx="11099800" cy="7213600"/>
          </a:xfrm>
          <a:prstGeom prst="rect">
            <a:avLst/>
          </a:prstGeom>
          <a:noFill/>
          <a:ln>
            <a:noFill/>
          </a:ln>
        </p:spPr>
        <p:txBody>
          <a:bodyPr spcFirstLastPara="1" wrap="square" lIns="50800" tIns="50800" rIns="50800" bIns="50800" anchor="ctr" anchorCtr="0">
            <a:noAutofit/>
          </a:bodyPr>
          <a:lstStyle>
            <a:lvl1pPr marL="457200" lvl="0" indent="-394335" algn="l">
              <a:lnSpc>
                <a:spcPct val="100000"/>
              </a:lnSpc>
              <a:spcBef>
                <a:spcPts val="4200"/>
              </a:spcBef>
              <a:spcAft>
                <a:spcPts val="0"/>
              </a:spcAft>
              <a:buClr>
                <a:srgbClr val="000000"/>
              </a:buClr>
              <a:buSzPts val="2610"/>
              <a:buChar char="•"/>
              <a:defRPr/>
            </a:lvl1pPr>
            <a:lvl2pPr marL="914400" lvl="1" indent="-394335" algn="l">
              <a:lnSpc>
                <a:spcPct val="100000"/>
              </a:lnSpc>
              <a:spcBef>
                <a:spcPts val="4200"/>
              </a:spcBef>
              <a:spcAft>
                <a:spcPts val="0"/>
              </a:spcAft>
              <a:buClr>
                <a:srgbClr val="000000"/>
              </a:buClr>
              <a:buSzPts val="2610"/>
              <a:buChar char="•"/>
              <a:defRPr/>
            </a:lvl2pPr>
            <a:lvl3pPr marL="1371600" lvl="2" indent="-394335" algn="l">
              <a:lnSpc>
                <a:spcPct val="100000"/>
              </a:lnSpc>
              <a:spcBef>
                <a:spcPts val="4200"/>
              </a:spcBef>
              <a:spcAft>
                <a:spcPts val="0"/>
              </a:spcAft>
              <a:buClr>
                <a:srgbClr val="000000"/>
              </a:buClr>
              <a:buSzPts val="2610"/>
              <a:buChar char="•"/>
              <a:defRPr/>
            </a:lvl3pPr>
            <a:lvl4pPr marL="1828800" lvl="3" indent="-394335" algn="l">
              <a:lnSpc>
                <a:spcPct val="100000"/>
              </a:lnSpc>
              <a:spcBef>
                <a:spcPts val="4200"/>
              </a:spcBef>
              <a:spcAft>
                <a:spcPts val="0"/>
              </a:spcAft>
              <a:buClr>
                <a:srgbClr val="000000"/>
              </a:buClr>
              <a:buSzPts val="2610"/>
              <a:buChar char="•"/>
              <a:defRPr/>
            </a:lvl4pPr>
            <a:lvl5pPr marL="2286000" lvl="4" indent="-394335" algn="l">
              <a:lnSpc>
                <a:spcPct val="100000"/>
              </a:lnSpc>
              <a:spcBef>
                <a:spcPts val="4200"/>
              </a:spcBef>
              <a:spcAft>
                <a:spcPts val="0"/>
              </a:spcAft>
              <a:buClr>
                <a:srgbClr val="000000"/>
              </a:buClr>
              <a:buSzPts val="2610"/>
              <a:buChar char="•"/>
              <a:defRPr/>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45" name="Google Shape;45;p10"/>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952500" y="254000"/>
            <a:ext cx="11099800" cy="2159000"/>
          </a:xfrm>
          <a:prstGeom prst="rect">
            <a:avLst/>
          </a:prstGeom>
          <a:noFill/>
          <a:ln>
            <a:noFill/>
          </a:ln>
        </p:spPr>
        <p:txBody>
          <a:bodyPr spcFirstLastPara="1" wrap="square" lIns="50800" tIns="50800" rIns="50800" bIns="50800" anchor="ctr" anchorCtr="0">
            <a:noAutofit/>
          </a:bodyPr>
          <a:lstStyle>
            <a:lvl1pPr marR="0" lvl="0"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1pPr>
            <a:lvl2pPr marR="0" lvl="1"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2pPr>
            <a:lvl3pPr marR="0" lvl="2"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3pPr>
            <a:lvl4pPr marR="0" lvl="3"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4pPr>
            <a:lvl5pPr marR="0" lvl="4"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5pPr>
            <a:lvl6pPr marR="0" lvl="5"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6pPr>
            <a:lvl7pPr marR="0" lvl="6"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7pPr>
            <a:lvl8pPr marR="0" lvl="7"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8pPr>
            <a:lvl9pPr marR="0" lvl="8"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9pPr>
          </a:lstStyle>
          <a:p>
            <a:endParaRPr/>
          </a:p>
        </p:txBody>
      </p:sp>
      <p:sp>
        <p:nvSpPr>
          <p:cNvPr id="7" name="Google Shape;7;p1"/>
          <p:cNvSpPr txBox="1">
            <a:spLocks noGrp="1"/>
          </p:cNvSpPr>
          <p:nvPr>
            <p:ph type="body" idx="1"/>
          </p:nvPr>
        </p:nvSpPr>
        <p:spPr>
          <a:xfrm>
            <a:off x="952500" y="2590800"/>
            <a:ext cx="11099800" cy="6286500"/>
          </a:xfrm>
          <a:prstGeom prst="rect">
            <a:avLst/>
          </a:prstGeom>
          <a:noFill/>
          <a:ln>
            <a:noFill/>
          </a:ln>
        </p:spPr>
        <p:txBody>
          <a:bodyPr spcFirstLastPara="1" wrap="square" lIns="50800" tIns="50800" rIns="50800" bIns="50800" anchor="ctr" anchorCtr="0">
            <a:noAutofit/>
          </a:bodyPr>
          <a:lstStyle>
            <a:lvl1pPr marL="457200" marR="0" lvl="0" indent="-52324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L="914400" marR="0" lvl="1" indent="-52324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L="1371600" marR="0" lvl="2"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L="1828800" marR="0" lvl="3"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L="2286000" marR="0" lvl="4"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L="2743200" marR="0" lvl="5"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L="3200400" marR="0" lvl="6"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L="3657600" marR="0" lvl="7"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L="4114800" marR="0" lvl="8" indent="-52324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8" name="Google Shape;8;p1"/>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noAutofit/>
          </a:bodyPr>
          <a:lstStyle>
            <a:lvl1pPr marL="0" marR="0" lvl="0"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sz="1400">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link.springer.com/chapter/10.1007/978-981-13-2694-3_3" TargetMode="External"/><Relationship Id="rId5" Type="http://schemas.openxmlformats.org/officeDocument/2006/relationships/hyperlink" Target="https://www.tandfonline.com/doi/abs/10.1080/15710882.2014.881884" TargetMode="External"/><Relationship Id="rId4" Type="http://schemas.openxmlformats.org/officeDocument/2006/relationships/hyperlink" Target="http://www.ijdesign.org/index.php/IJDesign/article/view/3192/875"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ethicsfordesign.com/player?lang=en" TargetMode="External"/><Relationship Id="rId5" Type="http://schemas.openxmlformats.org/officeDocument/2006/relationships/hyperlink" Target="https://www.tandfonline.com/doi/full/10.1080/15710882.2018.1502324" TargetMode="External"/><Relationship Id="rId4" Type="http://schemas.openxmlformats.org/officeDocument/2006/relationships/hyperlink" Target="https://www.tandfonline.com/doi/pdf/10.1080/14606925.2019.1595428?needAccess=true"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hyperlink" Target="https://ahbelab.com/2017/11/16/from-prototype-to-permanent-tactical-urbanism-in-landscape-architecture/" TargetMode="External"/><Relationship Id="rId3" Type="http://schemas.openxmlformats.org/officeDocument/2006/relationships/image" Target="../media/image2.png"/><Relationship Id="rId7" Type="http://schemas.openxmlformats.org/officeDocument/2006/relationships/hyperlink" Target="https://www.asla.org/uploadedFiles/CMS/Meetings_and_Events/2015_Annual_Meeting_Handouts/MON-D08_Public%20Space%20Prototypes.pdf"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ldvalidate.wordpress.com/2010/07/06/applying-prototyping-in-landscape-design/" TargetMode="External"/><Relationship Id="rId5" Type="http://schemas.openxmlformats.org/officeDocument/2006/relationships/hyperlink" Target="https://acumenacademy.org/blog/3-prototyping-exercises-get-unstuck-ideo" TargetMode="External"/><Relationship Id="rId4" Type="http://schemas.openxmlformats.org/officeDocument/2006/relationships/hyperlink" Target="https://docs.google.com/presentation/d/1CvDpH6GKHo9srs3V1p7aiZqRaS94Bm2Qw6YQ9dUzr7g/edit?usp=sharin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s://app.mural.co/t/kulturaktiv6589/m/kulturaktiv6589/1654601277632/87495805fd248c27c1378d46e994c5d4e1d0bc74?sender=f6389e42-beb1-43c6-8427-31430562e3a9"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5" descr="Template_D.png"/>
          <p:cNvPicPr preferRelativeResize="0"/>
          <p:nvPr/>
        </p:nvPicPr>
        <p:blipFill rotWithShape="1">
          <a:blip r:embed="rId3">
            <a:alphaModFix/>
          </a:blip>
          <a:srcRect/>
          <a:stretch/>
        </p:blipFill>
        <p:spPr>
          <a:xfrm>
            <a:off x="-12701" y="150268"/>
            <a:ext cx="13004800" cy="9601201"/>
          </a:xfrm>
          <a:prstGeom prst="rect">
            <a:avLst/>
          </a:prstGeom>
          <a:noFill/>
          <a:ln>
            <a:noFill/>
          </a:ln>
        </p:spPr>
      </p:pic>
      <p:sp>
        <p:nvSpPr>
          <p:cNvPr id="63" name="Google Shape;63;p15"/>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64" name="Google Shape;64;p15"/>
          <p:cNvSpPr txBox="1"/>
          <p:nvPr/>
        </p:nvSpPr>
        <p:spPr>
          <a:xfrm>
            <a:off x="417492" y="1157275"/>
            <a:ext cx="11996100" cy="462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Prototyping as engagement - Test your design idea with a prototype!</a:t>
            </a:r>
            <a:endParaRPr sz="1400" b="0" i="0" u="none" strike="noStrike" cap="none">
              <a:solidFill>
                <a:srgbClr val="000000"/>
              </a:solidFill>
              <a:latin typeface="Arial"/>
              <a:ea typeface="Arial"/>
              <a:cs typeface="Arial"/>
              <a:sym typeface="Arial"/>
            </a:endParaRPr>
          </a:p>
        </p:txBody>
      </p:sp>
      <p:sp>
        <p:nvSpPr>
          <p:cNvPr id="65" name="Google Shape;65;p15"/>
          <p:cNvSpPr txBox="1"/>
          <p:nvPr/>
        </p:nvSpPr>
        <p:spPr>
          <a:xfrm>
            <a:off x="450750" y="1864725"/>
            <a:ext cx="11606100" cy="6509700"/>
          </a:xfrm>
          <a:prstGeom prst="rect">
            <a:avLst/>
          </a:prstGeom>
          <a:noFill/>
          <a:ln>
            <a:noFill/>
          </a:ln>
        </p:spPr>
        <p:txBody>
          <a:bodyPr spcFirstLastPara="1" wrap="square" lIns="91425" tIns="91425" rIns="91425" bIns="91425" anchor="t" anchorCtr="0">
            <a:noAutofit/>
          </a:bodyPr>
          <a:lstStyle/>
          <a:p>
            <a:pPr marL="457200" marR="0" lvl="0" indent="-381000" algn="l" rtl="0">
              <a:lnSpc>
                <a:spcPct val="100000"/>
              </a:lnSpc>
              <a:spcBef>
                <a:spcPts val="0"/>
              </a:spcBef>
              <a:spcAft>
                <a:spcPts val="0"/>
              </a:spcAft>
              <a:buClr>
                <a:schemeClr val="dk1"/>
              </a:buClr>
              <a:buSzPts val="2400"/>
              <a:buFont typeface="Helvetica Neue Light"/>
              <a:buAutoNum type="arabicPeriod"/>
            </a:pPr>
            <a:r>
              <a:rPr lang="en-US" sz="2400">
                <a:solidFill>
                  <a:schemeClr val="dk1"/>
                </a:solidFill>
                <a:latin typeface="Helvetica Neue Light"/>
                <a:ea typeface="Helvetica Neue Light"/>
                <a:cs typeface="Helvetica Neue Light"/>
                <a:sym typeface="Helvetica Neue Light"/>
              </a:rPr>
              <a:t>In phase C, you ended your NGT exercise with a selected goal supported by 2-3 actions. Select one (design) action that you would like to test with your community!</a:t>
            </a:r>
            <a:endParaRPr sz="2400">
              <a:solidFill>
                <a:schemeClr val="dk1"/>
              </a:solidFill>
              <a:latin typeface="Helvetica Neue Light"/>
              <a:ea typeface="Helvetica Neue Light"/>
              <a:cs typeface="Helvetica Neue Light"/>
              <a:sym typeface="Helvetica Neue Light"/>
            </a:endParaRPr>
          </a:p>
          <a:p>
            <a:pPr marL="0" marR="0" lvl="0" indent="0" algn="l" rtl="0">
              <a:lnSpc>
                <a:spcPct val="100000"/>
              </a:lnSpc>
              <a:spcBef>
                <a:spcPts val="0"/>
              </a:spcBef>
              <a:spcAft>
                <a:spcPts val="0"/>
              </a:spcAft>
              <a:buClr>
                <a:srgbClr val="000000"/>
              </a:buClr>
              <a:buSzPts val="2400"/>
              <a:buFont typeface="Arial"/>
              <a:buNone/>
            </a:pPr>
            <a:endParaRPr sz="2400">
              <a:solidFill>
                <a:schemeClr val="dk1"/>
              </a:solidFill>
              <a:latin typeface="Helvetica Neue Light"/>
              <a:ea typeface="Helvetica Neue Light"/>
              <a:cs typeface="Helvetica Neue Light"/>
              <a:sym typeface="Helvetica Neue Light"/>
            </a:endParaRPr>
          </a:p>
          <a:p>
            <a:pPr marL="457200" marR="0" lvl="0" indent="-381000" algn="l" rtl="0">
              <a:lnSpc>
                <a:spcPct val="100000"/>
              </a:lnSpc>
              <a:spcBef>
                <a:spcPts val="0"/>
              </a:spcBef>
              <a:spcAft>
                <a:spcPts val="0"/>
              </a:spcAft>
              <a:buClr>
                <a:schemeClr val="dk1"/>
              </a:buClr>
              <a:buSzPts val="2400"/>
              <a:buFont typeface="Helvetica Neue Light"/>
              <a:buAutoNum type="arabicPeriod"/>
            </a:pPr>
            <a:r>
              <a:rPr lang="en-US" sz="2400">
                <a:solidFill>
                  <a:schemeClr val="dk1"/>
                </a:solidFill>
                <a:latin typeface="Helvetica Neue Light"/>
                <a:ea typeface="Helvetica Neue Light"/>
                <a:cs typeface="Helvetica Neue Light"/>
                <a:sym typeface="Helvetica Neue Light"/>
              </a:rPr>
              <a:t>Define your research question and create a low fidelity prototype!</a:t>
            </a:r>
            <a:endParaRPr sz="2400">
              <a:solidFill>
                <a:schemeClr val="dk1"/>
              </a:solidFill>
              <a:latin typeface="Helvetica Neue Light"/>
              <a:ea typeface="Helvetica Neue Light"/>
              <a:cs typeface="Helvetica Neue Light"/>
              <a:sym typeface="Helvetica Neue Light"/>
            </a:endParaRPr>
          </a:p>
          <a:p>
            <a:pPr marL="0" marR="0" lvl="0" indent="0" algn="l" rtl="0">
              <a:lnSpc>
                <a:spcPct val="100000"/>
              </a:lnSpc>
              <a:spcBef>
                <a:spcPts val="0"/>
              </a:spcBef>
              <a:spcAft>
                <a:spcPts val="0"/>
              </a:spcAft>
              <a:buClr>
                <a:srgbClr val="000000"/>
              </a:buClr>
              <a:buSzPts val="2400"/>
              <a:buFont typeface="Arial"/>
              <a:buNone/>
            </a:pPr>
            <a:r>
              <a:rPr lang="en-US" sz="2400">
                <a:solidFill>
                  <a:schemeClr val="dk1"/>
                </a:solidFill>
                <a:latin typeface="Helvetica Neue Light"/>
                <a:ea typeface="Helvetica Neue Light"/>
                <a:cs typeface="Helvetica Neue Light"/>
                <a:sym typeface="Helvetica Neue Light"/>
              </a:rPr>
              <a:t>Maybe you want to know how people might react to the new information system you plan to install in your new ecopark. Build a small scale model that could be adjusted by your tester or print out a 1:1 sign to proof the style, size or friendliness of your font. Is your idea related to a process? Draw a diagram that shows the application procedure of a parcel in your new community garden! Would this work for those who want to apply? Do you want to develop a participatory budgeting app in which people can post, comment on and vote for georeferenced intervention ideas? Make a presentation about the interface and test how the community would interaction with your app!</a:t>
            </a:r>
            <a:endParaRPr sz="2400">
              <a:solidFill>
                <a:schemeClr val="dk1"/>
              </a:solidFill>
              <a:latin typeface="Helvetica Neue Light"/>
              <a:ea typeface="Helvetica Neue Light"/>
              <a:cs typeface="Helvetica Neue Light"/>
              <a:sym typeface="Helvetica Neue Light"/>
            </a:endParaRPr>
          </a:p>
          <a:p>
            <a:pPr marL="0" marR="0" lvl="0" indent="0" algn="l" rtl="0">
              <a:lnSpc>
                <a:spcPct val="100000"/>
              </a:lnSpc>
              <a:spcBef>
                <a:spcPts val="0"/>
              </a:spcBef>
              <a:spcAft>
                <a:spcPts val="0"/>
              </a:spcAft>
              <a:buClr>
                <a:srgbClr val="000000"/>
              </a:buClr>
              <a:buSzPts val="2400"/>
              <a:buFont typeface="Arial"/>
              <a:buNone/>
            </a:pPr>
            <a:r>
              <a:rPr lang="en-US" sz="2400">
                <a:solidFill>
                  <a:schemeClr val="dk1"/>
                </a:solidFill>
                <a:latin typeface="Helvetica Neue Light"/>
                <a:ea typeface="Helvetica Neue Light"/>
                <a:cs typeface="Helvetica Neue Light"/>
                <a:sym typeface="Helvetica Neue Light"/>
              </a:rPr>
              <a:t>Questions and prototypes are eternal. Define your question, build a prototype! You can create it yourself or with the community. </a:t>
            </a:r>
            <a:endParaRPr sz="2400">
              <a:solidFill>
                <a:schemeClr val="dk1"/>
              </a:solidFill>
              <a:latin typeface="Helvetica Neue Light"/>
              <a:ea typeface="Helvetica Neue Light"/>
              <a:cs typeface="Helvetica Neue Light"/>
              <a:sym typeface="Helvetica Neue Light"/>
            </a:endParaRPr>
          </a:p>
          <a:p>
            <a:pPr marL="0" marR="0" lvl="0" indent="0" algn="l" rtl="0">
              <a:lnSpc>
                <a:spcPct val="100000"/>
              </a:lnSpc>
              <a:spcBef>
                <a:spcPts val="0"/>
              </a:spcBef>
              <a:spcAft>
                <a:spcPts val="0"/>
              </a:spcAft>
              <a:buClr>
                <a:srgbClr val="000000"/>
              </a:buClr>
              <a:buSzPts val="2400"/>
              <a:buFont typeface="Arial"/>
              <a:buNone/>
            </a:pPr>
            <a:endParaRPr sz="2400">
              <a:solidFill>
                <a:schemeClr val="dk1"/>
              </a:solidFill>
              <a:latin typeface="Helvetica Neue Light"/>
              <a:ea typeface="Helvetica Neue Light"/>
              <a:cs typeface="Helvetica Neue Light"/>
              <a:sym typeface="Helvetica Neue Light"/>
            </a:endParaRPr>
          </a:p>
          <a:p>
            <a:pPr marL="457200" marR="0" lvl="0" indent="-381000" algn="l" rtl="0">
              <a:lnSpc>
                <a:spcPct val="100000"/>
              </a:lnSpc>
              <a:spcBef>
                <a:spcPts val="0"/>
              </a:spcBef>
              <a:spcAft>
                <a:spcPts val="0"/>
              </a:spcAft>
              <a:buClr>
                <a:schemeClr val="dk1"/>
              </a:buClr>
              <a:buSzPts val="2400"/>
              <a:buFont typeface="Helvetica Neue Light"/>
              <a:buAutoNum type="arabicPeriod"/>
            </a:pPr>
            <a:r>
              <a:rPr lang="en-US" sz="2400">
                <a:solidFill>
                  <a:schemeClr val="dk1"/>
                </a:solidFill>
                <a:latin typeface="Helvetica Neue Light"/>
                <a:ea typeface="Helvetica Neue Light"/>
                <a:cs typeface="Helvetica Neue Light"/>
                <a:sym typeface="Helvetica Neue Light"/>
              </a:rPr>
              <a:t>Now, test the prototype! Collect your feedback and improve your design!</a:t>
            </a:r>
            <a:endParaRPr sz="2400">
              <a:solidFill>
                <a:schemeClr val="dk1"/>
              </a:solidFill>
              <a:latin typeface="Helvetica Neue Light"/>
              <a:ea typeface="Helvetica Neue Light"/>
              <a:cs typeface="Helvetica Neue Light"/>
              <a:sym typeface="Helvetica Neue Light"/>
            </a:endParaRPr>
          </a:p>
          <a:p>
            <a:pPr marL="457200" marR="0" lvl="0" indent="-381000" algn="l" rtl="0">
              <a:lnSpc>
                <a:spcPct val="100000"/>
              </a:lnSpc>
              <a:spcBef>
                <a:spcPts val="0"/>
              </a:spcBef>
              <a:spcAft>
                <a:spcPts val="0"/>
              </a:spcAft>
              <a:buClr>
                <a:schemeClr val="dk1"/>
              </a:buClr>
              <a:buSzPts val="2400"/>
              <a:buFont typeface="Helvetica Neue Light"/>
              <a:buAutoNum type="arabicPeriod"/>
            </a:pPr>
            <a:r>
              <a:rPr lang="en-US" sz="2400">
                <a:solidFill>
                  <a:schemeClr val="dk1"/>
                </a:solidFill>
                <a:latin typeface="Helvetica Neue Light"/>
                <a:ea typeface="Helvetica Neue Light"/>
                <a:cs typeface="Helvetica Neue Light"/>
                <a:sym typeface="Helvetica Neue Light"/>
              </a:rPr>
              <a:t>Share the experience with us!</a:t>
            </a:r>
            <a:endParaRPr sz="2400">
              <a:solidFill>
                <a:schemeClr val="dk1"/>
              </a:solidFill>
              <a:latin typeface="Helvetica Neue Light"/>
              <a:ea typeface="Helvetica Neue Light"/>
              <a:cs typeface="Helvetica Neue Light"/>
              <a:sym typeface="Helvetica Neue Ligh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36"/>
        <p:cNvGrpSpPr/>
        <p:nvPr/>
      </p:nvGrpSpPr>
      <p:grpSpPr>
        <a:xfrm>
          <a:off x="0" y="0"/>
          <a:ext cx="0" cy="0"/>
          <a:chOff x="0" y="0"/>
          <a:chExt cx="0" cy="0"/>
        </a:xfrm>
      </p:grpSpPr>
      <p:pic>
        <p:nvPicPr>
          <p:cNvPr id="137" name="Google Shape;137;p24"/>
          <p:cNvPicPr preferRelativeResize="0"/>
          <p:nvPr/>
        </p:nvPicPr>
        <p:blipFill rotWithShape="1">
          <a:blip r:embed="rId4">
            <a:alphaModFix/>
          </a:blip>
          <a:srcRect l="7232" t="26300" r="18511" b="9629"/>
          <a:stretch/>
        </p:blipFill>
        <p:spPr>
          <a:xfrm>
            <a:off x="0" y="1576898"/>
            <a:ext cx="13004800" cy="7012403"/>
          </a:xfrm>
          <a:prstGeom prst="rect">
            <a:avLst/>
          </a:prstGeom>
          <a:noFill/>
          <a:ln>
            <a:noFill/>
          </a:ln>
        </p:spPr>
      </p:pic>
      <p:sp>
        <p:nvSpPr>
          <p:cNvPr id="138" name="Google Shape;138;p24"/>
          <p:cNvSpPr txBox="1"/>
          <p:nvPr/>
        </p:nvSpPr>
        <p:spPr>
          <a:xfrm>
            <a:off x="417500" y="1157275"/>
            <a:ext cx="7845900" cy="445800"/>
          </a:xfrm>
          <a:prstGeom prst="rect">
            <a:avLst/>
          </a:prstGeom>
          <a:solidFill>
            <a:srgbClr val="D9EAD3"/>
          </a:solid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2000" i="1">
                <a:solidFill>
                  <a:schemeClr val="dk1"/>
                </a:solidFill>
                <a:latin typeface="Helvetica Neue"/>
                <a:ea typeface="Helvetica Neue"/>
                <a:cs typeface="Helvetica Neue"/>
                <a:sym typeface="Helvetica Neue"/>
              </a:rPr>
              <a:t>The following mural need to be completed/developed by each team </a:t>
            </a:r>
            <a:endParaRPr sz="2000" i="1">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a:latin typeface="Helvetica Neue"/>
              <a:ea typeface="Helvetica Neue"/>
              <a:cs typeface="Helvetica Neue"/>
              <a:sym typeface="Helvetica Neue"/>
            </a:endParaRPr>
          </a:p>
        </p:txBody>
      </p:sp>
      <p:sp>
        <p:nvSpPr>
          <p:cNvPr id="139" name="Google Shape;139;p24"/>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140" name="Google Shape;140;p24"/>
          <p:cNvSpPr txBox="1"/>
          <p:nvPr/>
        </p:nvSpPr>
        <p:spPr>
          <a:xfrm>
            <a:off x="0" y="8479750"/>
            <a:ext cx="13004700" cy="461700"/>
          </a:xfrm>
          <a:prstGeom prst="rect">
            <a:avLst/>
          </a:prstGeom>
          <a:solidFill>
            <a:srgbClr val="D9D2E9"/>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800"/>
              <a:t>https://app.mural.co/t/kulturaktiv6589/m/kulturaktiv6589/1623233342940/68045d4918bf329286e62b3d473f158437bdeafd</a:t>
            </a:r>
            <a:endParaRPr sz="1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4"/>
        <p:cNvGrpSpPr/>
        <p:nvPr/>
      </p:nvGrpSpPr>
      <p:grpSpPr>
        <a:xfrm>
          <a:off x="0" y="0"/>
          <a:ext cx="0" cy="0"/>
          <a:chOff x="0" y="0"/>
          <a:chExt cx="0" cy="0"/>
        </a:xfrm>
      </p:grpSpPr>
      <p:sp>
        <p:nvSpPr>
          <p:cNvPr id="145" name="Google Shape;145;p25"/>
          <p:cNvSpPr txBox="1">
            <a:spLocks noGrp="1"/>
          </p:cNvSpPr>
          <p:nvPr>
            <p:ph type="body" idx="1"/>
          </p:nvPr>
        </p:nvSpPr>
        <p:spPr>
          <a:xfrm>
            <a:off x="1270000" y="5041900"/>
            <a:ext cx="10464900" cy="1214100"/>
          </a:xfrm>
          <a:prstGeom prst="rect">
            <a:avLst/>
          </a:prstGeom>
        </p:spPr>
        <p:txBody>
          <a:bodyPr spcFirstLastPara="1" wrap="square" lIns="50800" tIns="50800" rIns="50800" bIns="50800" anchor="t" anchorCtr="0">
            <a:noAutofit/>
          </a:bodyPr>
          <a:lstStyle/>
          <a:p>
            <a:pPr marL="0" lvl="0" indent="0" algn="ctr" rtl="0">
              <a:spcBef>
                <a:spcPts val="0"/>
              </a:spcBef>
              <a:spcAft>
                <a:spcPts val="0"/>
              </a:spcAft>
              <a:buNone/>
            </a:pPr>
            <a:r>
              <a:rPr lang="en-US" sz="3500"/>
              <a:t>All you need to know about prototypes.</a:t>
            </a:r>
            <a:endParaRPr sz="3500"/>
          </a:p>
        </p:txBody>
      </p:sp>
      <p:sp>
        <p:nvSpPr>
          <p:cNvPr id="146" name="Google Shape;146;p25"/>
          <p:cNvSpPr txBox="1">
            <a:spLocks noGrp="1"/>
          </p:cNvSpPr>
          <p:nvPr>
            <p:ph type="title"/>
          </p:nvPr>
        </p:nvSpPr>
        <p:spPr>
          <a:xfrm>
            <a:off x="1270000" y="1638300"/>
            <a:ext cx="10464900" cy="3302100"/>
          </a:xfrm>
          <a:prstGeom prst="rect">
            <a:avLst/>
          </a:prstGeom>
        </p:spPr>
        <p:txBody>
          <a:bodyPr spcFirstLastPara="1" wrap="square" lIns="50800" tIns="50800" rIns="50800" bIns="50800" anchor="b" anchorCtr="0">
            <a:noAutofit/>
          </a:bodyPr>
          <a:lstStyle/>
          <a:p>
            <a:pPr marL="0" lvl="0" indent="0" algn="ctr" rtl="0">
              <a:spcBef>
                <a:spcPts val="0"/>
              </a:spcBef>
              <a:spcAft>
                <a:spcPts val="0"/>
              </a:spcAft>
              <a:buNone/>
            </a:pPr>
            <a:r>
              <a:rPr lang="en-US"/>
              <a:t>Literature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50"/>
        <p:cNvGrpSpPr/>
        <p:nvPr/>
      </p:nvGrpSpPr>
      <p:grpSpPr>
        <a:xfrm>
          <a:off x="0" y="0"/>
          <a:ext cx="0" cy="0"/>
          <a:chOff x="0" y="0"/>
          <a:chExt cx="0" cy="0"/>
        </a:xfrm>
      </p:grpSpPr>
      <p:sp>
        <p:nvSpPr>
          <p:cNvPr id="151" name="Google Shape;151;p26"/>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152" name="Google Shape;152;p26"/>
          <p:cNvSpPr txBox="1"/>
          <p:nvPr/>
        </p:nvSpPr>
        <p:spPr>
          <a:xfrm>
            <a:off x="450750" y="2756550"/>
            <a:ext cx="12082800" cy="5202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400">
                <a:solidFill>
                  <a:schemeClr val="dk1"/>
                </a:solidFill>
                <a:latin typeface="Helvetica Neue"/>
                <a:ea typeface="Helvetica Neue"/>
                <a:cs typeface="Helvetica Neue"/>
                <a:sym typeface="Helvetica Neue"/>
              </a:rPr>
              <a:t>1. Probes, toolkits and prototypes: three approaches to making in codesigning</a:t>
            </a:r>
            <a:br>
              <a:rPr lang="en-US" sz="2400">
                <a:solidFill>
                  <a:schemeClr val="dk1"/>
                </a:solidFill>
                <a:latin typeface="Helvetica Neue"/>
                <a:ea typeface="Helvetica Neue"/>
                <a:cs typeface="Helvetica Neue"/>
                <a:sym typeface="Helvetica Neue"/>
              </a:rPr>
            </a:br>
            <a:r>
              <a:rPr lang="en-US" sz="2400">
                <a:solidFill>
                  <a:schemeClr val="dk1"/>
                </a:solidFill>
                <a:latin typeface="Helvetica Neue"/>
                <a:ea typeface="Helvetica Neue"/>
                <a:cs typeface="Helvetica Neue"/>
                <a:sym typeface="Helvetica Neue"/>
              </a:rPr>
              <a:t>CoDesign, 2014 Vol. 10, No. 1, 5–14, http://dx.doi.org/10.1080/15710882.2014.888183 </a:t>
            </a:r>
            <a:endParaRPr sz="2400">
              <a:solidFill>
                <a:schemeClr val="dk1"/>
              </a:solidFill>
              <a:latin typeface="Helvetica Neue"/>
              <a:ea typeface="Helvetica Neue"/>
              <a:cs typeface="Helvetica Neue"/>
              <a:sym typeface="Helvetica Neue"/>
            </a:endParaRPr>
          </a:p>
          <a:p>
            <a:pPr marL="0" lvl="0" indent="0" algn="l" rtl="0">
              <a:spcBef>
                <a:spcPts val="0"/>
              </a:spcBef>
              <a:spcAft>
                <a:spcPts val="0"/>
              </a:spcAft>
              <a:buNone/>
            </a:pPr>
            <a:endParaRPr sz="2400">
              <a:solidFill>
                <a:schemeClr val="dk1"/>
              </a:solidFill>
              <a:latin typeface="Helvetica Neue"/>
              <a:ea typeface="Helvetica Neue"/>
              <a:cs typeface="Helvetica Neue"/>
              <a:sym typeface="Helvetica Neue"/>
            </a:endParaRPr>
          </a:p>
          <a:p>
            <a:pPr marL="0" lvl="0" indent="0" algn="l" rtl="0">
              <a:spcBef>
                <a:spcPts val="0"/>
              </a:spcBef>
              <a:spcAft>
                <a:spcPts val="0"/>
              </a:spcAft>
              <a:buNone/>
            </a:pPr>
            <a:r>
              <a:rPr lang="en-US" sz="2400">
                <a:solidFill>
                  <a:schemeClr val="dk1"/>
                </a:solidFill>
                <a:latin typeface="Helvetica Neue"/>
                <a:ea typeface="Helvetica Neue"/>
                <a:cs typeface="Helvetica Neue"/>
                <a:sym typeface="Helvetica Neue"/>
              </a:rPr>
              <a:t>2. Histories and Futures of Research through Design: From Prototypes to Connected Things. </a:t>
            </a:r>
            <a:r>
              <a:rPr lang="en-US" sz="2400" u="sng">
                <a:solidFill>
                  <a:schemeClr val="hlink"/>
                </a:solidFill>
                <a:latin typeface="Helvetica Neue"/>
                <a:ea typeface="Helvetica Neue"/>
                <a:cs typeface="Helvetica Neue"/>
                <a:sym typeface="Helvetica Neue"/>
                <a:hlinkClick r:id="rId4"/>
              </a:rPr>
              <a:t>http://www.ijdesign.org/index.php/IJDesign/article/view/3192/875</a:t>
            </a:r>
            <a:endParaRPr sz="2400">
              <a:solidFill>
                <a:schemeClr val="dk1"/>
              </a:solidFill>
              <a:latin typeface="Helvetica Neue"/>
              <a:ea typeface="Helvetica Neue"/>
              <a:cs typeface="Helvetica Neue"/>
              <a:sym typeface="Helvetica Neue"/>
            </a:endParaRPr>
          </a:p>
          <a:p>
            <a:pPr marL="0" lvl="0" indent="0" algn="l" rtl="0">
              <a:spcBef>
                <a:spcPts val="0"/>
              </a:spcBef>
              <a:spcAft>
                <a:spcPts val="0"/>
              </a:spcAft>
              <a:buNone/>
            </a:pPr>
            <a:endParaRPr sz="2400">
              <a:solidFill>
                <a:schemeClr val="dk1"/>
              </a:solidFill>
              <a:latin typeface="Helvetica Neue"/>
              <a:ea typeface="Helvetica Neue"/>
              <a:cs typeface="Helvetica Neue"/>
              <a:sym typeface="Helvetica Neue"/>
            </a:endParaRPr>
          </a:p>
          <a:p>
            <a:pPr marL="0" lvl="0" indent="0" algn="l" rtl="0">
              <a:spcBef>
                <a:spcPts val="0"/>
              </a:spcBef>
              <a:spcAft>
                <a:spcPts val="0"/>
              </a:spcAft>
              <a:buNone/>
            </a:pPr>
            <a:r>
              <a:rPr lang="en-US" sz="2400">
                <a:solidFill>
                  <a:schemeClr val="dk1"/>
                </a:solidFill>
                <a:latin typeface="Helvetica Neue"/>
                <a:ea typeface="Helvetica Neue"/>
                <a:cs typeface="Helvetica Neue"/>
                <a:sym typeface="Helvetica Neue"/>
              </a:rPr>
              <a:t>3. Probes and prototypes: a participatory action research approach to codesign. </a:t>
            </a:r>
            <a:r>
              <a:rPr lang="en-US" sz="2400" u="sng">
                <a:solidFill>
                  <a:schemeClr val="hlink"/>
                </a:solidFill>
                <a:latin typeface="Helvetica Neue"/>
                <a:ea typeface="Helvetica Neue"/>
                <a:cs typeface="Helvetica Neue"/>
                <a:sym typeface="Helvetica Neue"/>
                <a:hlinkClick r:id="rId5"/>
              </a:rPr>
              <a:t>https://www.tandfonline.com/doi/abs/10.1080/15710882.2014.881884</a:t>
            </a:r>
            <a:endParaRPr sz="2400">
              <a:solidFill>
                <a:schemeClr val="dk1"/>
              </a:solidFill>
              <a:latin typeface="Helvetica Neue"/>
              <a:ea typeface="Helvetica Neue"/>
              <a:cs typeface="Helvetica Neue"/>
              <a:sym typeface="Helvetica Neue"/>
            </a:endParaRPr>
          </a:p>
          <a:p>
            <a:pPr marL="0" lvl="0" indent="0" algn="l" rtl="0">
              <a:spcBef>
                <a:spcPts val="0"/>
              </a:spcBef>
              <a:spcAft>
                <a:spcPts val="0"/>
              </a:spcAft>
              <a:buNone/>
            </a:pPr>
            <a:endParaRPr sz="2400">
              <a:solidFill>
                <a:schemeClr val="dk1"/>
              </a:solidFill>
              <a:latin typeface="Helvetica Neue"/>
              <a:ea typeface="Helvetica Neue"/>
              <a:cs typeface="Helvetica Neue"/>
              <a:sym typeface="Helvetica Neue"/>
            </a:endParaRPr>
          </a:p>
          <a:p>
            <a:pPr marL="0" lvl="0" indent="0" algn="l" rtl="0">
              <a:spcBef>
                <a:spcPts val="0"/>
              </a:spcBef>
              <a:spcAft>
                <a:spcPts val="0"/>
              </a:spcAft>
              <a:buNone/>
            </a:pPr>
            <a:r>
              <a:rPr lang="en-US" sz="2400">
                <a:solidFill>
                  <a:schemeClr val="dk1"/>
                </a:solidFill>
                <a:latin typeface="Helvetica Neue"/>
                <a:ea typeface="Helvetica Neue"/>
                <a:cs typeface="Helvetica Neue"/>
                <a:sym typeface="Helvetica Neue"/>
              </a:rPr>
              <a:t>4. Bedö, V. (2019). Rapid Street Game Design: Prototyping Laboratory for Urban Change. In M. d. Lange &amp; M. d. Waal (Eds.), The hackable city : digital media and collaborative city-making in the network society(pp. 51-65). Singapore: Springer. </a:t>
            </a:r>
            <a:r>
              <a:rPr lang="en-US" sz="2400" u="sng">
                <a:solidFill>
                  <a:schemeClr val="hlink"/>
                </a:solidFill>
                <a:latin typeface="Helvetica Neue"/>
                <a:ea typeface="Helvetica Neue"/>
                <a:cs typeface="Helvetica Neue"/>
                <a:sym typeface="Helvetica Neue"/>
                <a:hlinkClick r:id="rId6"/>
              </a:rPr>
              <a:t>https://link.springer.com/chapter/10.1007/978-981-13-2694-3_3</a:t>
            </a:r>
            <a:endParaRPr sz="2400">
              <a:solidFill>
                <a:schemeClr val="dk1"/>
              </a:solidFill>
              <a:latin typeface="Helvetica Neue"/>
              <a:ea typeface="Helvetica Neue"/>
              <a:cs typeface="Helvetica Neue"/>
              <a:sym typeface="Helvetica Neue"/>
            </a:endParaRPr>
          </a:p>
        </p:txBody>
      </p:sp>
      <p:sp>
        <p:nvSpPr>
          <p:cNvPr id="153" name="Google Shape;153;p26"/>
          <p:cNvSpPr txBox="1"/>
          <p:nvPr/>
        </p:nvSpPr>
        <p:spPr>
          <a:xfrm>
            <a:off x="417496" y="2049099"/>
            <a:ext cx="10058700" cy="445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Prototypes</a:t>
            </a:r>
            <a:endParaRPr sz="1400" b="1" i="0" u="none" strike="noStrike" cap="none">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57"/>
        <p:cNvGrpSpPr/>
        <p:nvPr/>
      </p:nvGrpSpPr>
      <p:grpSpPr>
        <a:xfrm>
          <a:off x="0" y="0"/>
          <a:ext cx="0" cy="0"/>
          <a:chOff x="0" y="0"/>
          <a:chExt cx="0" cy="0"/>
        </a:xfrm>
      </p:grpSpPr>
      <p:sp>
        <p:nvSpPr>
          <p:cNvPr id="158" name="Google Shape;158;p27"/>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159" name="Google Shape;159;p27"/>
          <p:cNvSpPr txBox="1"/>
          <p:nvPr/>
        </p:nvSpPr>
        <p:spPr>
          <a:xfrm>
            <a:off x="450750" y="2756550"/>
            <a:ext cx="12082800" cy="5202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400" dirty="0">
                <a:solidFill>
                  <a:schemeClr val="dk1"/>
                </a:solidFill>
                <a:latin typeface="Helvetica Neue"/>
                <a:ea typeface="Helvetica Neue"/>
                <a:cs typeface="Helvetica Neue"/>
                <a:sym typeface="Helvetica Neue"/>
              </a:rPr>
              <a:t>1. Ethics by Design. Exploring Experiences of Harmony and Dissonance in Ethical Practice.</a:t>
            </a:r>
            <a:endParaRPr sz="2400" dirty="0">
              <a:solidFill>
                <a:schemeClr val="dk1"/>
              </a:solidFill>
              <a:latin typeface="Helvetica Neue"/>
              <a:ea typeface="Helvetica Neue"/>
              <a:cs typeface="Helvetica Neue"/>
              <a:sym typeface="Helvetica Neue"/>
            </a:endParaRPr>
          </a:p>
          <a:p>
            <a:pPr marL="0" lvl="0" indent="0" algn="l" rtl="0">
              <a:spcBef>
                <a:spcPts val="0"/>
              </a:spcBef>
              <a:spcAft>
                <a:spcPts val="0"/>
              </a:spcAft>
              <a:buNone/>
            </a:pPr>
            <a:r>
              <a:rPr lang="en-US" sz="2000" u="sng" dirty="0">
                <a:solidFill>
                  <a:schemeClr val="hlink"/>
                </a:solidFill>
                <a:latin typeface="Helvetica Neue"/>
                <a:ea typeface="Helvetica Neue"/>
                <a:cs typeface="Helvetica Neue"/>
                <a:sym typeface="Helvetica Neue"/>
                <a:hlinkClick r:id="rId4"/>
              </a:rPr>
              <a:t>https://www.tandfonline.com/doi/pdf/10.1080/14606925.2019.1595428?needAccess=true</a:t>
            </a:r>
            <a:r>
              <a:rPr lang="en-US" sz="2000" dirty="0">
                <a:solidFill>
                  <a:schemeClr val="dk1"/>
                </a:solidFill>
                <a:latin typeface="Helvetica Neue"/>
                <a:ea typeface="Helvetica Neue"/>
                <a:cs typeface="Helvetica Neue"/>
                <a:sym typeface="Helvetica Neue"/>
              </a:rPr>
              <a:t> </a:t>
            </a:r>
            <a:endParaRPr sz="2000" dirty="0">
              <a:solidFill>
                <a:schemeClr val="dk1"/>
              </a:solidFill>
              <a:latin typeface="Helvetica Neue"/>
              <a:ea typeface="Helvetica Neue"/>
              <a:cs typeface="Helvetica Neue"/>
              <a:sym typeface="Helvetica Neue"/>
            </a:endParaRPr>
          </a:p>
          <a:p>
            <a:pPr marL="0" lvl="0" indent="0" algn="l" rtl="0">
              <a:spcBef>
                <a:spcPts val="0"/>
              </a:spcBef>
              <a:spcAft>
                <a:spcPts val="0"/>
              </a:spcAft>
              <a:buNone/>
            </a:pPr>
            <a:endParaRPr sz="2400" dirty="0">
              <a:solidFill>
                <a:schemeClr val="dk1"/>
              </a:solidFill>
              <a:latin typeface="Helvetica Neue"/>
              <a:ea typeface="Helvetica Neue"/>
              <a:cs typeface="Helvetica Neue"/>
              <a:sym typeface="Helvetica Neue"/>
            </a:endParaRPr>
          </a:p>
          <a:p>
            <a:pPr marL="0" lvl="0" indent="0" algn="l" rtl="0">
              <a:spcBef>
                <a:spcPts val="0"/>
              </a:spcBef>
              <a:spcAft>
                <a:spcPts val="0"/>
              </a:spcAft>
              <a:buNone/>
            </a:pPr>
            <a:r>
              <a:rPr lang="en-US" sz="2400" dirty="0">
                <a:solidFill>
                  <a:schemeClr val="dk1"/>
                </a:solidFill>
                <a:latin typeface="Helvetica Neue"/>
                <a:ea typeface="Helvetica Neue"/>
                <a:cs typeface="Helvetica Neue"/>
                <a:sym typeface="Helvetica Neue"/>
              </a:rPr>
              <a:t>2. Towards ethical principles for participatory design practice</a:t>
            </a:r>
            <a:endParaRPr sz="2400" dirty="0">
              <a:solidFill>
                <a:schemeClr val="dk1"/>
              </a:solidFill>
              <a:latin typeface="Helvetica Neue"/>
              <a:ea typeface="Helvetica Neue"/>
              <a:cs typeface="Helvetica Neue"/>
              <a:sym typeface="Helvetica Neue"/>
            </a:endParaRPr>
          </a:p>
          <a:p>
            <a:pPr marL="0" lvl="0" indent="0" algn="l" rtl="0">
              <a:spcBef>
                <a:spcPts val="0"/>
              </a:spcBef>
              <a:spcAft>
                <a:spcPts val="0"/>
              </a:spcAft>
              <a:buNone/>
            </a:pPr>
            <a:r>
              <a:rPr lang="en-US" sz="2400" u="sng" dirty="0">
                <a:solidFill>
                  <a:schemeClr val="hlink"/>
                </a:solidFill>
                <a:latin typeface="Helvetica Neue"/>
                <a:ea typeface="Helvetica Neue"/>
                <a:cs typeface="Helvetica Neue"/>
                <a:sym typeface="Helvetica Neue"/>
                <a:hlinkClick r:id="rId5"/>
              </a:rPr>
              <a:t>https://www.tandfonline.com/doi/full/10.1080/15710882.2018.1502324</a:t>
            </a:r>
            <a:r>
              <a:rPr lang="en-US" sz="2400" dirty="0">
                <a:solidFill>
                  <a:schemeClr val="dk1"/>
                </a:solidFill>
                <a:latin typeface="Helvetica Neue"/>
                <a:ea typeface="Helvetica Neue"/>
                <a:cs typeface="Helvetica Neue"/>
                <a:sym typeface="Helvetica Neue"/>
              </a:rPr>
              <a:t> </a:t>
            </a:r>
            <a:endParaRPr sz="2400" dirty="0">
              <a:solidFill>
                <a:schemeClr val="dk1"/>
              </a:solidFill>
              <a:latin typeface="Helvetica Neue"/>
              <a:ea typeface="Helvetica Neue"/>
              <a:cs typeface="Helvetica Neue"/>
              <a:sym typeface="Helvetica Neue"/>
            </a:endParaRPr>
          </a:p>
          <a:p>
            <a:pPr marL="0" lvl="0" indent="0" algn="l" rtl="0">
              <a:spcBef>
                <a:spcPts val="0"/>
              </a:spcBef>
              <a:spcAft>
                <a:spcPts val="0"/>
              </a:spcAft>
              <a:buNone/>
            </a:pPr>
            <a:endParaRPr sz="2400" dirty="0">
              <a:solidFill>
                <a:schemeClr val="dk1"/>
              </a:solidFill>
              <a:latin typeface="Helvetica Neue"/>
              <a:ea typeface="Helvetica Neue"/>
              <a:cs typeface="Helvetica Neue"/>
              <a:sym typeface="Helvetica Neue"/>
            </a:endParaRPr>
          </a:p>
          <a:p>
            <a:pPr marL="0" lvl="0" indent="0" algn="l" rtl="0">
              <a:spcBef>
                <a:spcPts val="0"/>
              </a:spcBef>
              <a:spcAft>
                <a:spcPts val="0"/>
              </a:spcAft>
              <a:buNone/>
            </a:pPr>
            <a:r>
              <a:rPr lang="en-US" sz="2400" dirty="0">
                <a:solidFill>
                  <a:schemeClr val="dk1"/>
                </a:solidFill>
                <a:latin typeface="Helvetica Neue"/>
                <a:ea typeface="Helvetica Neue"/>
                <a:cs typeface="Helvetica Neue"/>
                <a:sym typeface="Helvetica Neue"/>
              </a:rPr>
              <a:t>3. Ethics for Design - online documentary (50min)</a:t>
            </a:r>
            <a:endParaRPr sz="2400" dirty="0">
              <a:solidFill>
                <a:schemeClr val="dk1"/>
              </a:solidFill>
              <a:latin typeface="Helvetica Neue"/>
              <a:ea typeface="Helvetica Neue"/>
              <a:cs typeface="Helvetica Neue"/>
              <a:sym typeface="Helvetica Neue"/>
            </a:endParaRPr>
          </a:p>
          <a:p>
            <a:pPr marL="0" lvl="0" indent="0" algn="l" rtl="0">
              <a:spcBef>
                <a:spcPts val="0"/>
              </a:spcBef>
              <a:spcAft>
                <a:spcPts val="0"/>
              </a:spcAft>
              <a:buNone/>
            </a:pPr>
            <a:r>
              <a:rPr lang="en-US" sz="2400" u="sng" dirty="0">
                <a:solidFill>
                  <a:schemeClr val="hlink"/>
                </a:solidFill>
                <a:latin typeface="Helvetica Neue"/>
                <a:ea typeface="Helvetica Neue"/>
                <a:cs typeface="Helvetica Neue"/>
                <a:sym typeface="Helvetica Neue"/>
                <a:hlinkClick r:id="rId6"/>
              </a:rPr>
              <a:t>https://ethicsfordesign.com/player?lang=en</a:t>
            </a:r>
            <a:r>
              <a:rPr lang="en-US" sz="2400" dirty="0">
                <a:solidFill>
                  <a:schemeClr val="dk1"/>
                </a:solidFill>
                <a:latin typeface="Helvetica Neue"/>
                <a:ea typeface="Helvetica Neue"/>
                <a:cs typeface="Helvetica Neue"/>
                <a:sym typeface="Helvetica Neue"/>
              </a:rPr>
              <a:t> </a:t>
            </a:r>
            <a:endParaRPr sz="2400" dirty="0">
              <a:solidFill>
                <a:schemeClr val="dk1"/>
              </a:solidFill>
              <a:latin typeface="Helvetica Neue"/>
              <a:ea typeface="Helvetica Neue"/>
              <a:cs typeface="Helvetica Neue"/>
              <a:sym typeface="Helvetica Neue"/>
            </a:endParaRPr>
          </a:p>
        </p:txBody>
      </p:sp>
      <p:sp>
        <p:nvSpPr>
          <p:cNvPr id="160" name="Google Shape;160;p27"/>
          <p:cNvSpPr txBox="1"/>
          <p:nvPr/>
        </p:nvSpPr>
        <p:spPr>
          <a:xfrm>
            <a:off x="417496" y="2049099"/>
            <a:ext cx="10058700" cy="445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Ethics of prototypes</a:t>
            </a:r>
            <a:endParaRPr sz="1400" b="1" i="0" u="none" strike="noStrike" cap="none">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4"/>
        <p:cNvGrpSpPr/>
        <p:nvPr/>
      </p:nvGrpSpPr>
      <p:grpSpPr>
        <a:xfrm>
          <a:off x="0" y="0"/>
          <a:ext cx="0" cy="0"/>
          <a:chOff x="0" y="0"/>
          <a:chExt cx="0" cy="0"/>
        </a:xfrm>
      </p:grpSpPr>
      <p:sp>
        <p:nvSpPr>
          <p:cNvPr id="165" name="Google Shape;165;p28"/>
          <p:cNvSpPr txBox="1">
            <a:spLocks noGrp="1"/>
          </p:cNvSpPr>
          <p:nvPr>
            <p:ph type="body" idx="1"/>
          </p:nvPr>
        </p:nvSpPr>
        <p:spPr>
          <a:xfrm>
            <a:off x="1270000" y="5041900"/>
            <a:ext cx="10464900" cy="1214100"/>
          </a:xfrm>
          <a:prstGeom prst="rect">
            <a:avLst/>
          </a:prstGeom>
        </p:spPr>
        <p:txBody>
          <a:bodyPr spcFirstLastPara="1" wrap="square" lIns="50800" tIns="50800" rIns="50800" bIns="50800" anchor="t" anchorCtr="0">
            <a:noAutofit/>
          </a:bodyPr>
          <a:lstStyle/>
          <a:p>
            <a:pPr marL="0" lvl="0" indent="0" algn="ctr" rtl="0">
              <a:spcBef>
                <a:spcPts val="0"/>
              </a:spcBef>
              <a:spcAft>
                <a:spcPts val="0"/>
              </a:spcAft>
              <a:buNone/>
            </a:pPr>
            <a:r>
              <a:rPr lang="en-US" sz="3500"/>
              <a:t>What are prototypes in landscape architecture?</a:t>
            </a:r>
            <a:endParaRPr sz="3500"/>
          </a:p>
        </p:txBody>
      </p:sp>
      <p:sp>
        <p:nvSpPr>
          <p:cNvPr id="166" name="Google Shape;166;p28"/>
          <p:cNvSpPr txBox="1">
            <a:spLocks noGrp="1"/>
          </p:cNvSpPr>
          <p:nvPr>
            <p:ph type="title"/>
          </p:nvPr>
        </p:nvSpPr>
        <p:spPr>
          <a:xfrm>
            <a:off x="1270000" y="1638300"/>
            <a:ext cx="10464900" cy="3302100"/>
          </a:xfrm>
          <a:prstGeom prst="rect">
            <a:avLst/>
          </a:prstGeom>
        </p:spPr>
        <p:txBody>
          <a:bodyPr spcFirstLastPara="1" wrap="square" lIns="50800" tIns="50800" rIns="50800" bIns="50800" anchor="b" anchorCtr="0">
            <a:noAutofit/>
          </a:bodyPr>
          <a:lstStyle/>
          <a:p>
            <a:pPr marL="0" lvl="0" indent="0" algn="ctr" rtl="0">
              <a:spcBef>
                <a:spcPts val="0"/>
              </a:spcBef>
              <a:spcAft>
                <a:spcPts val="0"/>
              </a:spcAft>
              <a:buNone/>
            </a:pPr>
            <a:r>
              <a:rPr lang="en-US"/>
              <a:t>Inspirational Links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70"/>
        <p:cNvGrpSpPr/>
        <p:nvPr/>
      </p:nvGrpSpPr>
      <p:grpSpPr>
        <a:xfrm>
          <a:off x="0" y="0"/>
          <a:ext cx="0" cy="0"/>
          <a:chOff x="0" y="0"/>
          <a:chExt cx="0" cy="0"/>
        </a:xfrm>
      </p:grpSpPr>
      <p:sp>
        <p:nvSpPr>
          <p:cNvPr id="171" name="Google Shape;171;p29"/>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172" name="Google Shape;172;p29"/>
          <p:cNvSpPr txBox="1"/>
          <p:nvPr/>
        </p:nvSpPr>
        <p:spPr>
          <a:xfrm>
            <a:off x="417496" y="2049099"/>
            <a:ext cx="10058700" cy="445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Inspirational links</a:t>
            </a:r>
            <a:endParaRPr sz="1400" b="1" i="0" u="none" strike="noStrike" cap="none">
              <a:solidFill>
                <a:srgbClr val="000000"/>
              </a:solidFill>
            </a:endParaRPr>
          </a:p>
        </p:txBody>
      </p:sp>
      <p:sp>
        <p:nvSpPr>
          <p:cNvPr id="173" name="Google Shape;173;p29"/>
          <p:cNvSpPr txBox="1"/>
          <p:nvPr/>
        </p:nvSpPr>
        <p:spPr>
          <a:xfrm>
            <a:off x="450750" y="2756550"/>
            <a:ext cx="12082800" cy="6061200"/>
          </a:xfrm>
          <a:prstGeom prst="rect">
            <a:avLst/>
          </a:prstGeom>
          <a:noFill/>
          <a:ln>
            <a:noFill/>
          </a:ln>
        </p:spPr>
        <p:txBody>
          <a:bodyPr spcFirstLastPara="1" wrap="square" lIns="91425" tIns="91425" rIns="91425" bIns="91425" anchor="t" anchorCtr="0">
            <a:noAutofit/>
          </a:bodyPr>
          <a:lstStyle/>
          <a:p>
            <a:pPr marL="914400" lvl="0" indent="-381000" algn="l" rtl="0">
              <a:spcBef>
                <a:spcPts val="0"/>
              </a:spcBef>
              <a:spcAft>
                <a:spcPts val="0"/>
              </a:spcAft>
              <a:buSzPts val="2400"/>
              <a:buFont typeface="Helvetica Neue"/>
              <a:buChar char="●"/>
            </a:pPr>
            <a:r>
              <a:rPr lang="en-US" sz="2400">
                <a:solidFill>
                  <a:schemeClr val="dk1"/>
                </a:solidFill>
                <a:latin typeface="Helvetica Neue"/>
                <a:ea typeface="Helvetica Neue"/>
                <a:cs typeface="Helvetica Neue"/>
                <a:sym typeface="Helvetica Neue"/>
              </a:rPr>
              <a:t>protype bank from our lecture: </a:t>
            </a:r>
            <a:r>
              <a:rPr lang="en-US" sz="2400" u="sng">
                <a:solidFill>
                  <a:schemeClr val="hlink"/>
                </a:solidFill>
                <a:latin typeface="Helvetica Neue"/>
                <a:ea typeface="Helvetica Neue"/>
                <a:cs typeface="Helvetica Neue"/>
                <a:sym typeface="Helvetica Neue"/>
                <a:hlinkClick r:id="rId4"/>
              </a:rPr>
              <a:t>https://docs.google.com/presentation/d/1CvDpH6GKHo9srs3V1p7aiZqRaS94Bm2Qw6YQ9dUzr7g/edit?usp=sharing</a:t>
            </a:r>
            <a:r>
              <a:rPr lang="en-US" sz="2400">
                <a:solidFill>
                  <a:schemeClr val="dk1"/>
                </a:solidFill>
                <a:latin typeface="Helvetica Neue"/>
                <a:ea typeface="Helvetica Neue"/>
                <a:cs typeface="Helvetica Neue"/>
                <a:sym typeface="Helvetica Neue"/>
              </a:rPr>
              <a:t> </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three prototyping exercise from ideo: </a:t>
            </a:r>
            <a:r>
              <a:rPr lang="en-US" sz="2400" u="sng">
                <a:solidFill>
                  <a:schemeClr val="hlink"/>
                </a:solidFill>
                <a:latin typeface="Helvetica Neue"/>
                <a:ea typeface="Helvetica Neue"/>
                <a:cs typeface="Helvetica Neue"/>
                <a:sym typeface="Helvetica Neue"/>
                <a:hlinkClick r:id="rId5"/>
              </a:rPr>
              <a:t>https://acumenacademy.org/blog/3-prototyping-exercises-get-unstuck-ideo</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Applying prototyping in landscape design: </a:t>
            </a:r>
            <a:r>
              <a:rPr lang="en-US" sz="2400" u="sng">
                <a:solidFill>
                  <a:schemeClr val="hlink"/>
                </a:solidFill>
                <a:latin typeface="Helvetica Neue"/>
                <a:ea typeface="Helvetica Neue"/>
                <a:cs typeface="Helvetica Neue"/>
                <a:sym typeface="Helvetica Neue"/>
                <a:hlinkClick r:id="rId6"/>
              </a:rPr>
              <a:t>https://ldvalidate.wordpress.com/2010/07/06/applying-prototyping-in-landscape-design/</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Public space prototypes: </a:t>
            </a:r>
            <a:r>
              <a:rPr lang="en-US" sz="2400" u="sng">
                <a:solidFill>
                  <a:schemeClr val="hlink"/>
                </a:solidFill>
                <a:latin typeface="Helvetica Neue"/>
                <a:ea typeface="Helvetica Neue"/>
                <a:cs typeface="Helvetica Neue"/>
                <a:sym typeface="Helvetica Neue"/>
                <a:hlinkClick r:id="rId7"/>
              </a:rPr>
              <a:t>https://www.asla.org/uploadedFiles/CMS/Meetings_and_Events/2015_Annual_Meeting_Handouts/MON-D08_Public%20Space%20Prototypes.pdf</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Tactical urbanism: </a:t>
            </a:r>
            <a:r>
              <a:rPr lang="en-US" sz="2400" u="sng">
                <a:solidFill>
                  <a:schemeClr val="hlink"/>
                </a:solidFill>
                <a:latin typeface="Helvetica Neue"/>
                <a:ea typeface="Helvetica Neue"/>
                <a:cs typeface="Helvetica Neue"/>
                <a:sym typeface="Helvetica Neue"/>
                <a:hlinkClick r:id="rId8"/>
              </a:rPr>
              <a:t>https://ahbelab.com/2017/11/16/from-prototype-to-permanent-tactical-urbanism-in-landscape-architecture/</a:t>
            </a:r>
            <a:r>
              <a:rPr lang="en-US" sz="2400">
                <a:solidFill>
                  <a:schemeClr val="dk1"/>
                </a:solidFill>
                <a:latin typeface="Helvetica Neue"/>
                <a:ea typeface="Helvetica Neue"/>
                <a:cs typeface="Helvetica Neue"/>
                <a:sym typeface="Helvetica Neue"/>
              </a:rPr>
              <a:t> </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Type in your browser: urban prototyping festival San Francisco</a:t>
            </a:r>
            <a:endParaRPr sz="2400">
              <a:solidFill>
                <a:schemeClr val="dk1"/>
              </a:solidFill>
              <a:latin typeface="Helvetica Neue"/>
              <a:ea typeface="Helvetica Neue"/>
              <a:cs typeface="Helvetica Neue"/>
              <a:sym typeface="Helvetica Neue"/>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6" descr="Template_D.png"/>
          <p:cNvPicPr preferRelativeResize="0"/>
          <p:nvPr/>
        </p:nvPicPr>
        <p:blipFill rotWithShape="1">
          <a:blip r:embed="rId3">
            <a:alphaModFix/>
          </a:blip>
          <a:srcRect/>
          <a:stretch/>
        </p:blipFill>
        <p:spPr>
          <a:xfrm>
            <a:off x="-12701" y="150268"/>
            <a:ext cx="13004800" cy="9601201"/>
          </a:xfrm>
          <a:prstGeom prst="rect">
            <a:avLst/>
          </a:prstGeom>
          <a:noFill/>
          <a:ln>
            <a:noFill/>
          </a:ln>
        </p:spPr>
      </p:pic>
      <p:sp>
        <p:nvSpPr>
          <p:cNvPr id="71" name="Google Shape;71;p16"/>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72" name="Google Shape;72;p16"/>
          <p:cNvSpPr txBox="1"/>
          <p:nvPr/>
        </p:nvSpPr>
        <p:spPr>
          <a:xfrm>
            <a:off x="417492" y="1157275"/>
            <a:ext cx="11996100" cy="462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How to proceed with this assignment?</a:t>
            </a:r>
            <a:endParaRPr sz="1400" b="0" i="0" u="none" strike="noStrike" cap="none">
              <a:solidFill>
                <a:srgbClr val="000000"/>
              </a:solidFill>
              <a:latin typeface="Arial"/>
              <a:ea typeface="Arial"/>
              <a:cs typeface="Arial"/>
              <a:sym typeface="Arial"/>
            </a:endParaRPr>
          </a:p>
        </p:txBody>
      </p:sp>
      <p:sp>
        <p:nvSpPr>
          <p:cNvPr id="73" name="Google Shape;73;p16"/>
          <p:cNvSpPr txBox="1"/>
          <p:nvPr/>
        </p:nvSpPr>
        <p:spPr>
          <a:xfrm>
            <a:off x="417492" y="1688272"/>
            <a:ext cx="11606100" cy="6928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400" dirty="0">
                <a:solidFill>
                  <a:schemeClr val="dk1"/>
                </a:solidFill>
                <a:latin typeface="Helvetica Neue Light"/>
                <a:ea typeface="Helvetica Neue Light"/>
                <a:cs typeface="Helvetica Neue Light"/>
                <a:sym typeface="Helvetica Neue Light"/>
              </a:rPr>
              <a:t>Step 1 - during D.2 session you will develop your research question within your group and build the first version of your prototype. Bring some creative material to the session or get inspired from the objects found in your table.</a:t>
            </a:r>
            <a:endParaRPr sz="2400" dirty="0">
              <a:solidFill>
                <a:schemeClr val="dk1"/>
              </a:solidFill>
              <a:latin typeface="Helvetica Neue Light"/>
              <a:ea typeface="Helvetica Neue Light"/>
              <a:cs typeface="Helvetica Neue Light"/>
              <a:sym typeface="Helvetica Neue Light"/>
            </a:endParaRPr>
          </a:p>
          <a:p>
            <a:pPr marL="0" lvl="0" indent="0" algn="l" rtl="0">
              <a:spcBef>
                <a:spcPts val="0"/>
              </a:spcBef>
              <a:spcAft>
                <a:spcPts val="0"/>
              </a:spcAft>
              <a:buNone/>
            </a:pPr>
            <a:endParaRPr sz="2400" dirty="0">
              <a:solidFill>
                <a:schemeClr val="dk1"/>
              </a:solidFill>
              <a:latin typeface="Helvetica Neue Light"/>
              <a:ea typeface="Helvetica Neue Light"/>
              <a:cs typeface="Helvetica Neue Light"/>
              <a:sym typeface="Helvetica Neue Light"/>
            </a:endParaRPr>
          </a:p>
          <a:p>
            <a:pPr marL="0" lvl="0" indent="0" algn="l" rtl="0">
              <a:spcBef>
                <a:spcPts val="0"/>
              </a:spcBef>
              <a:spcAft>
                <a:spcPts val="0"/>
              </a:spcAft>
              <a:buNone/>
            </a:pPr>
            <a:r>
              <a:rPr lang="en-US" sz="2400" dirty="0">
                <a:solidFill>
                  <a:schemeClr val="dk1"/>
                </a:solidFill>
                <a:latin typeface="Helvetica Neue Light"/>
                <a:ea typeface="Helvetica Neue Light"/>
                <a:cs typeface="Helvetica Neue Light"/>
                <a:sym typeface="Helvetica Neue Light"/>
              </a:rPr>
              <a:t>Step 2 - for D.3 pick one prototype and introduce it to the others. You have two alternatives to select from:</a:t>
            </a:r>
            <a:endParaRPr sz="2400" dirty="0">
              <a:solidFill>
                <a:schemeClr val="dk1"/>
              </a:solidFill>
              <a:latin typeface="Helvetica Neue Light"/>
              <a:ea typeface="Helvetica Neue Light"/>
              <a:cs typeface="Helvetica Neue Light"/>
              <a:sym typeface="Helvetica Neue Light"/>
            </a:endParaRPr>
          </a:p>
          <a:p>
            <a:pPr marL="0" lvl="0" indent="0" algn="l" rtl="0">
              <a:spcBef>
                <a:spcPts val="0"/>
              </a:spcBef>
              <a:spcAft>
                <a:spcPts val="0"/>
              </a:spcAft>
              <a:buNone/>
            </a:pPr>
            <a:endParaRPr sz="2400" dirty="0">
              <a:solidFill>
                <a:schemeClr val="dk1"/>
              </a:solidFill>
              <a:latin typeface="Helvetica Neue Light"/>
              <a:ea typeface="Helvetica Neue Light"/>
              <a:cs typeface="Helvetica Neue Light"/>
              <a:sym typeface="Helvetica Neue Light"/>
            </a:endParaRPr>
          </a:p>
          <a:p>
            <a:pPr marL="457200" lvl="0" indent="0" algn="l" rtl="0">
              <a:spcBef>
                <a:spcPts val="0"/>
              </a:spcBef>
              <a:spcAft>
                <a:spcPts val="0"/>
              </a:spcAft>
              <a:buNone/>
            </a:pPr>
            <a:r>
              <a:rPr lang="en-US" sz="2400" dirty="0">
                <a:solidFill>
                  <a:schemeClr val="dk1"/>
                </a:solidFill>
                <a:latin typeface="Helvetica Neue Light"/>
                <a:ea typeface="Helvetica Neue Light"/>
                <a:cs typeface="Helvetica Neue Light"/>
                <a:sym typeface="Helvetica Neue Light"/>
              </a:rPr>
              <a:t>A) you had the chance to test it with your community. In this case you introduce the results of the testing. Simply follow the structure introduced </a:t>
            </a:r>
            <a:r>
              <a:rPr lang="en-US" sz="2400" b="1" dirty="0">
                <a:solidFill>
                  <a:schemeClr val="dk1"/>
                </a:solidFill>
                <a:latin typeface="Helvetica Neue"/>
                <a:ea typeface="Helvetica Neue"/>
                <a:cs typeface="Helvetica Neue"/>
                <a:sym typeface="Helvetica Neue"/>
              </a:rPr>
              <a:t>in this file</a:t>
            </a:r>
            <a:r>
              <a:rPr lang="en-US" sz="2400" dirty="0">
                <a:solidFill>
                  <a:schemeClr val="dk1"/>
                </a:solidFill>
                <a:latin typeface="Helvetica Neue Light"/>
                <a:ea typeface="Helvetica Neue Light"/>
                <a:cs typeface="Helvetica Neue Light"/>
                <a:sym typeface="Helvetica Neue Light"/>
              </a:rPr>
              <a:t>.</a:t>
            </a:r>
            <a:endParaRPr sz="2400" dirty="0">
              <a:solidFill>
                <a:schemeClr val="dk1"/>
              </a:solidFill>
              <a:latin typeface="Helvetica Neue Light"/>
              <a:ea typeface="Helvetica Neue Light"/>
              <a:cs typeface="Helvetica Neue Light"/>
              <a:sym typeface="Helvetica Neue Light"/>
            </a:endParaRPr>
          </a:p>
          <a:p>
            <a:pPr marL="457200" lvl="0" indent="0" algn="l" rtl="0">
              <a:spcBef>
                <a:spcPts val="1000"/>
              </a:spcBef>
              <a:spcAft>
                <a:spcPts val="0"/>
              </a:spcAft>
              <a:buNone/>
            </a:pPr>
            <a:r>
              <a:rPr lang="en-US" sz="2400" dirty="0">
                <a:solidFill>
                  <a:schemeClr val="dk1"/>
                </a:solidFill>
                <a:latin typeface="Helvetica Neue Light"/>
                <a:ea typeface="Helvetica Neue Light"/>
                <a:cs typeface="Helvetica Neue Light"/>
                <a:sym typeface="Helvetica Neue Light"/>
              </a:rPr>
              <a:t>OR</a:t>
            </a:r>
            <a:endParaRPr sz="2400" dirty="0">
              <a:solidFill>
                <a:schemeClr val="dk1"/>
              </a:solidFill>
              <a:latin typeface="Helvetica Neue Light"/>
              <a:ea typeface="Helvetica Neue Light"/>
              <a:cs typeface="Helvetica Neue Light"/>
              <a:sym typeface="Helvetica Neue Light"/>
            </a:endParaRPr>
          </a:p>
          <a:p>
            <a:pPr marL="457200" lvl="0">
              <a:spcBef>
                <a:spcPts val="1000"/>
              </a:spcBef>
            </a:pPr>
            <a:r>
              <a:rPr lang="en-US" sz="2400" dirty="0">
                <a:solidFill>
                  <a:schemeClr val="dk1"/>
                </a:solidFill>
                <a:latin typeface="Helvetica Neue Light"/>
                <a:ea typeface="Helvetica Neue Light"/>
                <a:cs typeface="Helvetica Neue Light"/>
                <a:sym typeface="Helvetica Neue Light"/>
              </a:rPr>
              <a:t>B) you had no chance to test it with the community. In this case, follow the description in mural and prepare a role playing game in which your audience plays the role of your selected community. Test your idea and collect feedback. </a:t>
            </a:r>
            <a:r>
              <a:rPr lang="en-US" sz="2400" u="sng" dirty="0">
                <a:solidFill>
                  <a:schemeClr val="hlink"/>
                </a:solidFill>
                <a:latin typeface="Helvetica Neue Light"/>
                <a:ea typeface="Helvetica Neue Light"/>
                <a:cs typeface="Helvetica Neue Light"/>
                <a:sym typeface="Helvetica Neue Light"/>
                <a:hlinkClick r:id="rId4"/>
              </a:rPr>
              <a:t>https://</a:t>
            </a:r>
            <a:r>
              <a:rPr lang="en-US" sz="2400" u="sng" dirty="0" smtClean="0">
                <a:solidFill>
                  <a:schemeClr val="hlink"/>
                </a:solidFill>
                <a:latin typeface="Helvetica Neue Light"/>
                <a:ea typeface="Helvetica Neue Light"/>
                <a:cs typeface="Helvetica Neue Light"/>
                <a:sym typeface="Helvetica Neue Light"/>
                <a:hlinkClick r:id="rId4"/>
              </a:rPr>
              <a:t>app.mural.co/t/kulturaktiv6589/m/kulturaktiv6589/1654601277632/87495805fd248c27c1378d46e994c5d4e1d0bc74?sender=f6389e42-beb1-43c6-8427-31430562e3a9</a:t>
            </a:r>
            <a:endParaRPr lang="en-US" sz="2400" dirty="0">
              <a:solidFill>
                <a:schemeClr val="dk1"/>
              </a:solidFill>
              <a:latin typeface="Helvetica Neue Light"/>
              <a:ea typeface="Helvetica Neue Light"/>
              <a:cs typeface="Helvetica Neue Light"/>
              <a:sym typeface="Helvetica Neue Light"/>
            </a:endParaRPr>
          </a:p>
          <a:p>
            <a:pPr marL="457200" lvl="0">
              <a:spcBef>
                <a:spcPts val="1000"/>
              </a:spcBef>
            </a:pPr>
            <a:r>
              <a:rPr lang="en-US" sz="2400" dirty="0" smtClean="0">
                <a:solidFill>
                  <a:schemeClr val="dk1"/>
                </a:solidFill>
                <a:latin typeface="Helvetica Neue Light"/>
                <a:ea typeface="Helvetica Neue Light"/>
                <a:cs typeface="Helvetica Neue Light"/>
                <a:sym typeface="Helvetica Neue Light"/>
              </a:rPr>
              <a:t>Step </a:t>
            </a:r>
            <a:r>
              <a:rPr lang="en-US" sz="2400" dirty="0">
                <a:solidFill>
                  <a:schemeClr val="dk1"/>
                </a:solidFill>
                <a:latin typeface="Helvetica Neue Light"/>
                <a:ea typeface="Helvetica Neue Light"/>
                <a:cs typeface="Helvetica Neue Light"/>
                <a:sym typeface="Helvetica Neue Light"/>
              </a:rPr>
              <a:t>3 - Use the slides or your </a:t>
            </a:r>
            <a:r>
              <a:rPr lang="en-US" sz="2400" dirty="0" smtClean="0">
                <a:solidFill>
                  <a:schemeClr val="dk1"/>
                </a:solidFill>
                <a:latin typeface="Helvetica Neue Light"/>
                <a:ea typeface="Helvetica Neue Light"/>
                <a:cs typeface="Helvetica Neue Light"/>
                <a:sym typeface="Helvetica Neue Light"/>
              </a:rPr>
              <a:t>mural </a:t>
            </a:r>
            <a:r>
              <a:rPr lang="en-US" sz="2400" dirty="0">
                <a:solidFill>
                  <a:schemeClr val="dk1"/>
                </a:solidFill>
                <a:latin typeface="Helvetica Neue Light"/>
                <a:ea typeface="Helvetica Neue Light"/>
                <a:cs typeface="Helvetica Neue Light"/>
                <a:sym typeface="Helvetica Neue Light"/>
              </a:rPr>
              <a:t>to upload your results to the </a:t>
            </a:r>
            <a:r>
              <a:rPr lang="en-US" sz="2400" dirty="0" err="1">
                <a:solidFill>
                  <a:schemeClr val="dk1"/>
                </a:solidFill>
                <a:latin typeface="Helvetica Neue Light"/>
                <a:ea typeface="Helvetica Neue Light"/>
                <a:cs typeface="Helvetica Neue Light"/>
                <a:sym typeface="Helvetica Neue Light"/>
              </a:rPr>
              <a:t>ledwiki</a:t>
            </a:r>
            <a:r>
              <a:rPr lang="en-US" sz="2400" dirty="0">
                <a:solidFill>
                  <a:schemeClr val="dk1"/>
                </a:solidFill>
                <a:latin typeface="Helvetica Neue Light"/>
                <a:ea typeface="Helvetica Neue Light"/>
                <a:cs typeface="Helvetica Neue Light"/>
                <a:sym typeface="Helvetica Neue Light"/>
              </a:rPr>
              <a:t>.</a:t>
            </a:r>
            <a:endParaRPr sz="2400" dirty="0">
              <a:solidFill>
                <a:schemeClr val="dk1"/>
              </a:solidFill>
              <a:latin typeface="Helvetica Neue Light"/>
              <a:ea typeface="Helvetica Neue Light"/>
              <a:cs typeface="Helvetica Neue Light"/>
              <a:sym typeface="Helvetica Neue Light"/>
            </a:endParaRPr>
          </a:p>
          <a:p>
            <a:pPr marL="0" lvl="0" indent="0" algn="l" rtl="0">
              <a:spcBef>
                <a:spcPts val="0"/>
              </a:spcBef>
              <a:spcAft>
                <a:spcPts val="0"/>
              </a:spcAft>
              <a:buNone/>
            </a:pPr>
            <a:r>
              <a:rPr lang="en-US" sz="2400" dirty="0">
                <a:solidFill>
                  <a:schemeClr val="dk1"/>
                </a:solidFill>
                <a:latin typeface="Helvetica Neue Light"/>
                <a:ea typeface="Helvetica Neue Light"/>
                <a:cs typeface="Helvetica Neue Light"/>
                <a:sym typeface="Helvetica Neue Light"/>
              </a:rPr>
              <a:t>Enjoy!</a:t>
            </a:r>
            <a:endParaRPr sz="2400" dirty="0">
              <a:solidFill>
                <a:schemeClr val="dk1"/>
              </a:solidFill>
              <a:latin typeface="Helvetica Neue Light"/>
              <a:ea typeface="Helvetica Neue Light"/>
              <a:cs typeface="Helvetica Neue Light"/>
              <a:sym typeface="Helvetica Neue Ligh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pic>
        <p:nvPicPr>
          <p:cNvPr id="78" name="Google Shape;78;p17" descr="Template_D.png"/>
          <p:cNvPicPr preferRelativeResize="0"/>
          <p:nvPr/>
        </p:nvPicPr>
        <p:blipFill rotWithShape="1">
          <a:blip r:embed="rId3">
            <a:alphaModFix/>
          </a:blip>
          <a:srcRect/>
          <a:stretch/>
        </p:blipFill>
        <p:spPr>
          <a:xfrm>
            <a:off x="-12701" y="226468"/>
            <a:ext cx="13004800" cy="9601201"/>
          </a:xfrm>
          <a:prstGeom prst="rect">
            <a:avLst/>
          </a:prstGeom>
          <a:noFill/>
          <a:ln>
            <a:noFill/>
          </a:ln>
        </p:spPr>
      </p:pic>
      <p:sp>
        <p:nvSpPr>
          <p:cNvPr id="79" name="Google Shape;79;p17"/>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80" name="Google Shape;80;p17"/>
          <p:cNvSpPr txBox="1"/>
          <p:nvPr/>
        </p:nvSpPr>
        <p:spPr>
          <a:xfrm>
            <a:off x="417492" y="1157275"/>
            <a:ext cx="11996100" cy="462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overview of alternatives for your D.3 session</a:t>
            </a:r>
            <a:endParaRPr sz="1400" b="0" i="0" u="none" strike="noStrike" cap="none">
              <a:solidFill>
                <a:srgbClr val="000000"/>
              </a:solidFill>
              <a:latin typeface="Arial"/>
              <a:ea typeface="Arial"/>
              <a:cs typeface="Arial"/>
              <a:sym typeface="Arial"/>
            </a:endParaRPr>
          </a:p>
        </p:txBody>
      </p:sp>
      <p:sp>
        <p:nvSpPr>
          <p:cNvPr id="81" name="Google Shape;81;p17"/>
          <p:cNvSpPr txBox="1">
            <a:spLocks noGrp="1"/>
          </p:cNvSpPr>
          <p:nvPr>
            <p:ph type="body" idx="1"/>
          </p:nvPr>
        </p:nvSpPr>
        <p:spPr>
          <a:xfrm>
            <a:off x="1270000" y="6736775"/>
            <a:ext cx="3261900" cy="1214100"/>
          </a:xfrm>
          <a:prstGeom prst="rect">
            <a:avLst/>
          </a:prstGeom>
        </p:spPr>
        <p:txBody>
          <a:bodyPr spcFirstLastPara="1" wrap="square" lIns="50800" tIns="50800" rIns="50800" bIns="50800" anchor="t" anchorCtr="0">
            <a:noAutofit/>
          </a:bodyPr>
          <a:lstStyle/>
          <a:p>
            <a:pPr marL="0" lvl="0" indent="0" algn="ctr" rtl="0">
              <a:spcBef>
                <a:spcPts val="0"/>
              </a:spcBef>
              <a:spcAft>
                <a:spcPts val="0"/>
              </a:spcAft>
              <a:buNone/>
            </a:pPr>
            <a:r>
              <a:rPr lang="en-US" sz="3500"/>
              <a:t>tell the story and prepare </a:t>
            </a:r>
            <a:r>
              <a:rPr lang="en-US" sz="3500" b="1"/>
              <a:t>slides</a:t>
            </a:r>
            <a:r>
              <a:rPr lang="en-US" sz="3500"/>
              <a:t> for D.3 sharing</a:t>
            </a:r>
            <a:endParaRPr sz="3500"/>
          </a:p>
        </p:txBody>
      </p:sp>
      <p:sp>
        <p:nvSpPr>
          <p:cNvPr id="82" name="Google Shape;82;p17"/>
          <p:cNvSpPr txBox="1">
            <a:spLocks noGrp="1"/>
          </p:cNvSpPr>
          <p:nvPr>
            <p:ph type="title"/>
          </p:nvPr>
        </p:nvSpPr>
        <p:spPr>
          <a:xfrm>
            <a:off x="1270000" y="2410300"/>
            <a:ext cx="3261900" cy="3302100"/>
          </a:xfrm>
          <a:prstGeom prst="rect">
            <a:avLst/>
          </a:prstGeom>
        </p:spPr>
        <p:txBody>
          <a:bodyPr spcFirstLastPara="1" wrap="square" lIns="50800" tIns="50800" rIns="50800" bIns="50800" anchor="b" anchorCtr="0">
            <a:noAutofit/>
          </a:bodyPr>
          <a:lstStyle/>
          <a:p>
            <a:pPr marL="0" lvl="0" indent="0" algn="ctr" rtl="0">
              <a:spcBef>
                <a:spcPts val="0"/>
              </a:spcBef>
              <a:spcAft>
                <a:spcPts val="0"/>
              </a:spcAft>
              <a:buNone/>
            </a:pPr>
            <a:r>
              <a:rPr lang="en-US"/>
              <a:t>Option A </a:t>
            </a:r>
            <a:endParaRPr/>
          </a:p>
        </p:txBody>
      </p:sp>
      <p:sp>
        <p:nvSpPr>
          <p:cNvPr id="83" name="Google Shape;83;p17"/>
          <p:cNvSpPr txBox="1">
            <a:spLocks noGrp="1"/>
          </p:cNvSpPr>
          <p:nvPr>
            <p:ph type="body" idx="1"/>
          </p:nvPr>
        </p:nvSpPr>
        <p:spPr>
          <a:xfrm>
            <a:off x="8191125" y="6736775"/>
            <a:ext cx="3261900" cy="1214100"/>
          </a:xfrm>
          <a:prstGeom prst="rect">
            <a:avLst/>
          </a:prstGeom>
        </p:spPr>
        <p:txBody>
          <a:bodyPr spcFirstLastPara="1" wrap="square" lIns="50800" tIns="50800" rIns="50800" bIns="50800" anchor="t" anchorCtr="0">
            <a:noAutofit/>
          </a:bodyPr>
          <a:lstStyle/>
          <a:p>
            <a:pPr marL="0" lvl="0" indent="0" algn="ctr" rtl="0">
              <a:spcBef>
                <a:spcPts val="0"/>
              </a:spcBef>
              <a:spcAft>
                <a:spcPts val="0"/>
              </a:spcAft>
              <a:buNone/>
            </a:pPr>
            <a:r>
              <a:rPr lang="en-US" sz="3500">
                <a:solidFill>
                  <a:schemeClr val="dk1"/>
                </a:solidFill>
              </a:rPr>
              <a:t>organize a role play event for us in </a:t>
            </a:r>
            <a:r>
              <a:rPr lang="en-US" sz="3500" b="1">
                <a:solidFill>
                  <a:schemeClr val="dk1"/>
                </a:solidFill>
              </a:rPr>
              <a:t>mural</a:t>
            </a:r>
            <a:r>
              <a:rPr lang="en-US" sz="3500">
                <a:solidFill>
                  <a:schemeClr val="dk1"/>
                </a:solidFill>
              </a:rPr>
              <a:t> for D.3 sharing</a:t>
            </a:r>
            <a:endParaRPr sz="3500"/>
          </a:p>
        </p:txBody>
      </p:sp>
      <p:sp>
        <p:nvSpPr>
          <p:cNvPr id="84" name="Google Shape;84;p17"/>
          <p:cNvSpPr txBox="1">
            <a:spLocks noGrp="1"/>
          </p:cNvSpPr>
          <p:nvPr>
            <p:ph type="title"/>
          </p:nvPr>
        </p:nvSpPr>
        <p:spPr>
          <a:xfrm>
            <a:off x="8191125" y="2410300"/>
            <a:ext cx="3261900" cy="3302100"/>
          </a:xfrm>
          <a:prstGeom prst="rect">
            <a:avLst/>
          </a:prstGeom>
        </p:spPr>
        <p:txBody>
          <a:bodyPr spcFirstLastPara="1" wrap="square" lIns="50800" tIns="50800" rIns="50800" bIns="50800" anchor="b" anchorCtr="0">
            <a:noAutofit/>
          </a:bodyPr>
          <a:lstStyle/>
          <a:p>
            <a:pPr marL="0" lvl="0" indent="0" algn="ctr" rtl="0">
              <a:spcBef>
                <a:spcPts val="0"/>
              </a:spcBef>
              <a:spcAft>
                <a:spcPts val="0"/>
              </a:spcAft>
              <a:buNone/>
            </a:pPr>
            <a:r>
              <a:rPr lang="en-US"/>
              <a:t>Option B</a:t>
            </a:r>
            <a:endParaRPr/>
          </a:p>
        </p:txBody>
      </p:sp>
      <p:sp>
        <p:nvSpPr>
          <p:cNvPr id="85" name="Google Shape;85;p17"/>
          <p:cNvSpPr txBox="1"/>
          <p:nvPr/>
        </p:nvSpPr>
        <p:spPr>
          <a:xfrm>
            <a:off x="566450" y="5762888"/>
            <a:ext cx="5024700" cy="9234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2400">
                <a:solidFill>
                  <a:schemeClr val="dk1"/>
                </a:solidFill>
                <a:latin typeface="Helvetica Neue"/>
                <a:ea typeface="Helvetica Neue"/>
                <a:cs typeface="Helvetica Neue"/>
                <a:sym typeface="Helvetica Neue"/>
              </a:rPr>
              <a:t>you got your prototype tested with your community</a:t>
            </a:r>
            <a:endParaRPr sz="2400"/>
          </a:p>
        </p:txBody>
      </p:sp>
      <p:sp>
        <p:nvSpPr>
          <p:cNvPr id="86" name="Google Shape;86;p17"/>
          <p:cNvSpPr txBox="1"/>
          <p:nvPr/>
        </p:nvSpPr>
        <p:spPr>
          <a:xfrm>
            <a:off x="7309725" y="5762875"/>
            <a:ext cx="5024700" cy="9234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2400">
                <a:solidFill>
                  <a:schemeClr val="dk1"/>
                </a:solidFill>
                <a:latin typeface="Helvetica Neue"/>
                <a:ea typeface="Helvetica Neue"/>
                <a:cs typeface="Helvetica Neue"/>
                <a:sym typeface="Helvetica Neue"/>
              </a:rPr>
              <a:t>you want to test your prototype with fellow students</a:t>
            </a:r>
            <a:endParaRPr sz="2400"/>
          </a:p>
        </p:txBody>
      </p:sp>
      <p:sp>
        <p:nvSpPr>
          <p:cNvPr id="87" name="Google Shape;87;p17"/>
          <p:cNvSpPr/>
          <p:nvPr/>
        </p:nvSpPr>
        <p:spPr>
          <a:xfrm rot="-3599749">
            <a:off x="4297548" y="2820855"/>
            <a:ext cx="1142855" cy="799586"/>
          </a:xfrm>
          <a:prstGeom prst="leftArrow">
            <a:avLst>
              <a:gd name="adj1" fmla="val 50000"/>
              <a:gd name="adj2" fmla="val 50000"/>
            </a:avLst>
          </a:prstGeom>
          <a:solidFill>
            <a:srgbClr val="D9D2E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17"/>
          <p:cNvSpPr/>
          <p:nvPr/>
        </p:nvSpPr>
        <p:spPr>
          <a:xfrm rot="-8099378">
            <a:off x="7170912" y="2798721"/>
            <a:ext cx="1172878" cy="843861"/>
          </a:xfrm>
          <a:prstGeom prst="leftArrow">
            <a:avLst>
              <a:gd name="adj1" fmla="val 50000"/>
              <a:gd name="adj2" fmla="val 50000"/>
            </a:avLst>
          </a:prstGeom>
          <a:solidFill>
            <a:srgbClr val="D9D2E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2"/>
        <p:cNvGrpSpPr/>
        <p:nvPr/>
      </p:nvGrpSpPr>
      <p:grpSpPr>
        <a:xfrm>
          <a:off x="0" y="0"/>
          <a:ext cx="0" cy="0"/>
          <a:chOff x="0" y="0"/>
          <a:chExt cx="0" cy="0"/>
        </a:xfrm>
      </p:grpSpPr>
      <p:sp>
        <p:nvSpPr>
          <p:cNvPr id="93" name="Google Shape;93;p18"/>
          <p:cNvSpPr txBox="1">
            <a:spLocks noGrp="1"/>
          </p:cNvSpPr>
          <p:nvPr>
            <p:ph type="body" idx="1"/>
          </p:nvPr>
        </p:nvSpPr>
        <p:spPr>
          <a:xfrm>
            <a:off x="1270000" y="5041900"/>
            <a:ext cx="10464900" cy="1214100"/>
          </a:xfrm>
          <a:prstGeom prst="rect">
            <a:avLst/>
          </a:prstGeom>
        </p:spPr>
        <p:txBody>
          <a:bodyPr spcFirstLastPara="1" wrap="square" lIns="50800" tIns="50800" rIns="50800" bIns="50800" anchor="t" anchorCtr="0">
            <a:noAutofit/>
          </a:bodyPr>
          <a:lstStyle/>
          <a:p>
            <a:pPr marL="0" lvl="0" indent="0" algn="ctr" rtl="0">
              <a:spcBef>
                <a:spcPts val="0"/>
              </a:spcBef>
              <a:spcAft>
                <a:spcPts val="0"/>
              </a:spcAft>
              <a:buNone/>
            </a:pPr>
            <a:r>
              <a:rPr lang="en-US" sz="3500"/>
              <a:t>Prepare these slides for D.3 sharing</a:t>
            </a:r>
            <a:endParaRPr sz="3500"/>
          </a:p>
        </p:txBody>
      </p:sp>
      <p:sp>
        <p:nvSpPr>
          <p:cNvPr id="94" name="Google Shape;94;p18"/>
          <p:cNvSpPr txBox="1">
            <a:spLocks noGrp="1"/>
          </p:cNvSpPr>
          <p:nvPr>
            <p:ph type="title"/>
          </p:nvPr>
        </p:nvSpPr>
        <p:spPr>
          <a:xfrm>
            <a:off x="1270000" y="1638300"/>
            <a:ext cx="10464900" cy="3302100"/>
          </a:xfrm>
          <a:prstGeom prst="rect">
            <a:avLst/>
          </a:prstGeom>
        </p:spPr>
        <p:txBody>
          <a:bodyPr spcFirstLastPara="1" wrap="square" lIns="50800" tIns="50800" rIns="50800" bIns="50800" anchor="b" anchorCtr="0">
            <a:noAutofit/>
          </a:bodyPr>
          <a:lstStyle/>
          <a:p>
            <a:pPr marL="0" lvl="0" indent="0" algn="ctr" rtl="0">
              <a:spcBef>
                <a:spcPts val="0"/>
              </a:spcBef>
              <a:spcAft>
                <a:spcPts val="0"/>
              </a:spcAft>
              <a:buNone/>
            </a:pPr>
            <a:r>
              <a:rPr lang="en-US"/>
              <a:t>Option A</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8"/>
        <p:cNvGrpSpPr/>
        <p:nvPr/>
      </p:nvGrpSpPr>
      <p:grpSpPr>
        <a:xfrm>
          <a:off x="0" y="0"/>
          <a:ext cx="0" cy="0"/>
          <a:chOff x="0" y="0"/>
          <a:chExt cx="0" cy="0"/>
        </a:xfrm>
      </p:grpSpPr>
      <p:sp>
        <p:nvSpPr>
          <p:cNvPr id="99" name="Google Shape;99;p19"/>
          <p:cNvSpPr txBox="1"/>
          <p:nvPr/>
        </p:nvSpPr>
        <p:spPr>
          <a:xfrm>
            <a:off x="417500" y="1157275"/>
            <a:ext cx="7845900" cy="445800"/>
          </a:xfrm>
          <a:prstGeom prst="rect">
            <a:avLst/>
          </a:prstGeom>
          <a:solidFill>
            <a:srgbClr val="D9EAD3"/>
          </a:solid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2000" i="1">
                <a:solidFill>
                  <a:schemeClr val="dk1"/>
                </a:solidFill>
                <a:latin typeface="Helvetica Neue"/>
                <a:ea typeface="Helvetica Neue"/>
                <a:cs typeface="Helvetica Neue"/>
                <a:sym typeface="Helvetica Neue"/>
              </a:rPr>
              <a:t>The following slides need to be completed/developed by each team </a:t>
            </a:r>
            <a:endParaRPr sz="2000" i="1">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a:latin typeface="Helvetica Neue"/>
              <a:ea typeface="Helvetica Neue"/>
              <a:cs typeface="Helvetica Neue"/>
              <a:sym typeface="Helvetica Neue"/>
            </a:endParaRPr>
          </a:p>
        </p:txBody>
      </p:sp>
      <p:sp>
        <p:nvSpPr>
          <p:cNvPr id="100" name="Google Shape;100;p19"/>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101" name="Google Shape;101;p19"/>
          <p:cNvSpPr txBox="1"/>
          <p:nvPr/>
        </p:nvSpPr>
        <p:spPr>
          <a:xfrm>
            <a:off x="417496" y="2049099"/>
            <a:ext cx="10058700" cy="445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Introduce your design idea and research question!</a:t>
            </a:r>
            <a:endParaRPr sz="1400" b="1" i="0" u="none" strike="noStrike" cap="none">
              <a:solidFill>
                <a:srgbClr val="000000"/>
              </a:solidFill>
            </a:endParaRPr>
          </a:p>
        </p:txBody>
      </p:sp>
      <p:sp>
        <p:nvSpPr>
          <p:cNvPr id="102" name="Google Shape;102;p19"/>
          <p:cNvSpPr txBox="1"/>
          <p:nvPr/>
        </p:nvSpPr>
        <p:spPr>
          <a:xfrm>
            <a:off x="450750" y="2756550"/>
            <a:ext cx="12082800" cy="52020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endParaRPr sz="2400">
              <a:solidFill>
                <a:schemeClr val="dk1"/>
              </a:solidFill>
              <a:latin typeface="Helvetica Neue"/>
              <a:ea typeface="Helvetica Neue"/>
              <a:cs typeface="Helvetica Neue"/>
              <a:sym typeface="Helvetica Neue"/>
            </a:endParaRPr>
          </a:p>
          <a:p>
            <a:pPr marL="914400" lvl="0" indent="-381000" algn="l" rtl="0">
              <a:lnSpc>
                <a:spcPct val="115000"/>
              </a:lnSpc>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Introduce the design idea or action you want to test!</a:t>
            </a:r>
            <a:endParaRPr sz="2400">
              <a:solidFill>
                <a:schemeClr val="dk1"/>
              </a:solidFill>
              <a:latin typeface="Helvetica Neue"/>
              <a:ea typeface="Helvetica Neue"/>
              <a:cs typeface="Helvetica Neue"/>
              <a:sym typeface="Helvetica Neue"/>
            </a:endParaRPr>
          </a:p>
          <a:p>
            <a:pPr marL="914400" lvl="0" indent="-381000" algn="l" rtl="0">
              <a:lnSpc>
                <a:spcPct val="115000"/>
              </a:lnSpc>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Why do you need the prototype? What do you want to find out? Describe your research question!</a:t>
            </a:r>
            <a:endParaRPr sz="2400">
              <a:solidFill>
                <a:schemeClr val="dk1"/>
              </a:solidFill>
              <a:latin typeface="Helvetica Neue"/>
              <a:ea typeface="Helvetica Neue"/>
              <a:cs typeface="Helvetica Neue"/>
              <a:sym typeface="Helvetica Neue"/>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06"/>
        <p:cNvGrpSpPr/>
        <p:nvPr/>
      </p:nvGrpSpPr>
      <p:grpSpPr>
        <a:xfrm>
          <a:off x="0" y="0"/>
          <a:ext cx="0" cy="0"/>
          <a:chOff x="0" y="0"/>
          <a:chExt cx="0" cy="0"/>
        </a:xfrm>
      </p:grpSpPr>
      <p:sp>
        <p:nvSpPr>
          <p:cNvPr id="107" name="Google Shape;107;p20"/>
          <p:cNvSpPr txBox="1"/>
          <p:nvPr/>
        </p:nvSpPr>
        <p:spPr>
          <a:xfrm>
            <a:off x="417500" y="1157275"/>
            <a:ext cx="7845900" cy="445800"/>
          </a:xfrm>
          <a:prstGeom prst="rect">
            <a:avLst/>
          </a:prstGeom>
          <a:solidFill>
            <a:srgbClr val="D9EAD3"/>
          </a:solid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2000" i="1">
                <a:solidFill>
                  <a:schemeClr val="dk1"/>
                </a:solidFill>
                <a:latin typeface="Helvetica Neue"/>
                <a:ea typeface="Helvetica Neue"/>
                <a:cs typeface="Helvetica Neue"/>
                <a:sym typeface="Helvetica Neue"/>
              </a:rPr>
              <a:t>The following slides need to be completed/developed by each team </a:t>
            </a:r>
            <a:endParaRPr sz="2000" i="1">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a:latin typeface="Helvetica Neue"/>
              <a:ea typeface="Helvetica Neue"/>
              <a:cs typeface="Helvetica Neue"/>
              <a:sym typeface="Helvetica Neue"/>
            </a:endParaRPr>
          </a:p>
        </p:txBody>
      </p:sp>
      <p:sp>
        <p:nvSpPr>
          <p:cNvPr id="108" name="Google Shape;108;p20"/>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109" name="Google Shape;109;p20"/>
          <p:cNvSpPr txBox="1"/>
          <p:nvPr/>
        </p:nvSpPr>
        <p:spPr>
          <a:xfrm>
            <a:off x="417496" y="2049099"/>
            <a:ext cx="10058700" cy="445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Show your prototype!</a:t>
            </a:r>
            <a:endParaRPr sz="1400" b="1" i="0" u="none" strike="noStrike" cap="none">
              <a:solidFill>
                <a:srgbClr val="000000"/>
              </a:solidFill>
            </a:endParaRPr>
          </a:p>
        </p:txBody>
      </p:sp>
      <p:sp>
        <p:nvSpPr>
          <p:cNvPr id="110" name="Google Shape;110;p20"/>
          <p:cNvSpPr txBox="1"/>
          <p:nvPr/>
        </p:nvSpPr>
        <p:spPr>
          <a:xfrm>
            <a:off x="450750" y="2756550"/>
            <a:ext cx="12082800" cy="52020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What kind of prototype helps you to figure this out? (eg: prototype+interview / prototype+observation) Build the prototype!</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How did you make it?</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Reflect upon the process of creating the prototype!</a:t>
            </a:r>
            <a:endParaRPr sz="2400">
              <a:solidFill>
                <a:schemeClr val="dk1"/>
              </a:solidFill>
              <a:latin typeface="Helvetica Neue"/>
              <a:ea typeface="Helvetica Neue"/>
              <a:cs typeface="Helvetica Neue"/>
              <a:sym typeface="Helvetica Neue"/>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14"/>
        <p:cNvGrpSpPr/>
        <p:nvPr/>
      </p:nvGrpSpPr>
      <p:grpSpPr>
        <a:xfrm>
          <a:off x="0" y="0"/>
          <a:ext cx="0" cy="0"/>
          <a:chOff x="0" y="0"/>
          <a:chExt cx="0" cy="0"/>
        </a:xfrm>
      </p:grpSpPr>
      <p:sp>
        <p:nvSpPr>
          <p:cNvPr id="115" name="Google Shape;115;p21"/>
          <p:cNvSpPr txBox="1"/>
          <p:nvPr/>
        </p:nvSpPr>
        <p:spPr>
          <a:xfrm>
            <a:off x="417500" y="1157275"/>
            <a:ext cx="7845900" cy="445800"/>
          </a:xfrm>
          <a:prstGeom prst="rect">
            <a:avLst/>
          </a:prstGeom>
          <a:solidFill>
            <a:srgbClr val="D9EAD3"/>
          </a:solid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2000" i="1">
                <a:solidFill>
                  <a:schemeClr val="dk1"/>
                </a:solidFill>
                <a:latin typeface="Helvetica Neue"/>
                <a:ea typeface="Helvetica Neue"/>
                <a:cs typeface="Helvetica Neue"/>
                <a:sym typeface="Helvetica Neue"/>
              </a:rPr>
              <a:t>The following slides need to be completed/developed by each team </a:t>
            </a:r>
            <a:endParaRPr sz="2000" i="1">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a:latin typeface="Helvetica Neue"/>
              <a:ea typeface="Helvetica Neue"/>
              <a:cs typeface="Helvetica Neue"/>
              <a:sym typeface="Helvetica Neue"/>
            </a:endParaRPr>
          </a:p>
        </p:txBody>
      </p:sp>
      <p:sp>
        <p:nvSpPr>
          <p:cNvPr id="116" name="Google Shape;116;p21"/>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117" name="Google Shape;117;p21"/>
          <p:cNvSpPr txBox="1"/>
          <p:nvPr/>
        </p:nvSpPr>
        <p:spPr>
          <a:xfrm>
            <a:off x="417496" y="2049099"/>
            <a:ext cx="10058700" cy="445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Describe the testing event!</a:t>
            </a:r>
            <a:endParaRPr sz="1400" b="1" i="0" u="none" strike="noStrike" cap="none">
              <a:solidFill>
                <a:srgbClr val="000000"/>
              </a:solidFill>
            </a:endParaRPr>
          </a:p>
        </p:txBody>
      </p:sp>
      <p:sp>
        <p:nvSpPr>
          <p:cNvPr id="118" name="Google Shape;118;p21"/>
          <p:cNvSpPr txBox="1"/>
          <p:nvPr/>
        </p:nvSpPr>
        <p:spPr>
          <a:xfrm>
            <a:off x="450750" y="2756550"/>
            <a:ext cx="12082800" cy="52020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What was the context? Where and how did the testing take place?</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Who did you engage? Who were involved?</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Reflect upon the process of testing!</a:t>
            </a:r>
            <a:endParaRPr sz="2400">
              <a:solidFill>
                <a:schemeClr val="dk1"/>
              </a:solidFill>
              <a:latin typeface="Helvetica Neue"/>
              <a:ea typeface="Helvetica Neue"/>
              <a:cs typeface="Helvetica Neue"/>
              <a:sym typeface="Helvetica Neue"/>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22"/>
        <p:cNvGrpSpPr/>
        <p:nvPr/>
      </p:nvGrpSpPr>
      <p:grpSpPr>
        <a:xfrm>
          <a:off x="0" y="0"/>
          <a:ext cx="0" cy="0"/>
          <a:chOff x="0" y="0"/>
          <a:chExt cx="0" cy="0"/>
        </a:xfrm>
      </p:grpSpPr>
      <p:sp>
        <p:nvSpPr>
          <p:cNvPr id="123" name="Google Shape;123;p22"/>
          <p:cNvSpPr txBox="1"/>
          <p:nvPr/>
        </p:nvSpPr>
        <p:spPr>
          <a:xfrm>
            <a:off x="417500" y="1157275"/>
            <a:ext cx="7845900" cy="445800"/>
          </a:xfrm>
          <a:prstGeom prst="rect">
            <a:avLst/>
          </a:prstGeom>
          <a:solidFill>
            <a:srgbClr val="D9EAD3"/>
          </a:solid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2000" i="1">
                <a:solidFill>
                  <a:schemeClr val="dk1"/>
                </a:solidFill>
                <a:latin typeface="Helvetica Neue"/>
                <a:ea typeface="Helvetica Neue"/>
                <a:cs typeface="Helvetica Neue"/>
                <a:sym typeface="Helvetica Neue"/>
              </a:rPr>
              <a:t>The following slides need to be completed/developed by each team </a:t>
            </a:r>
            <a:endParaRPr sz="2000" i="1">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a:latin typeface="Helvetica Neue"/>
              <a:ea typeface="Helvetica Neue"/>
              <a:cs typeface="Helvetica Neue"/>
              <a:sym typeface="Helvetica Neue"/>
            </a:endParaRPr>
          </a:p>
        </p:txBody>
      </p:sp>
      <p:sp>
        <p:nvSpPr>
          <p:cNvPr id="124" name="Google Shape;124;p22"/>
          <p:cNvSpPr txBox="1"/>
          <p:nvPr/>
        </p:nvSpPr>
        <p:spPr>
          <a:xfrm>
            <a:off x="1" y="-2125"/>
            <a:ext cx="12257100" cy="10884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600" b="1" i="0" u="none" strike="noStrike" cap="none">
                <a:solidFill>
                  <a:srgbClr val="424242"/>
                </a:solidFill>
                <a:latin typeface="Arial"/>
                <a:ea typeface="Arial"/>
                <a:cs typeface="Arial"/>
                <a:sym typeface="Arial"/>
              </a:rPr>
              <a:t>Collaborative Design, Transformation and Testing</a:t>
            </a:r>
            <a:endParaRPr sz="3600" b="0" i="0" u="none" strike="noStrike" cap="none">
              <a:solidFill>
                <a:srgbClr val="000000"/>
              </a:solidFill>
              <a:latin typeface="Arial"/>
              <a:ea typeface="Arial"/>
              <a:cs typeface="Arial"/>
              <a:sym typeface="Arial"/>
            </a:endParaRPr>
          </a:p>
        </p:txBody>
      </p:sp>
      <p:sp>
        <p:nvSpPr>
          <p:cNvPr id="125" name="Google Shape;125;p22"/>
          <p:cNvSpPr txBox="1"/>
          <p:nvPr/>
        </p:nvSpPr>
        <p:spPr>
          <a:xfrm>
            <a:off x="417496" y="2049099"/>
            <a:ext cx="10058700" cy="445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Introduce your findings!</a:t>
            </a:r>
            <a:endParaRPr sz="1400" b="1" i="0" u="none" strike="noStrike" cap="none">
              <a:solidFill>
                <a:srgbClr val="000000"/>
              </a:solidFill>
            </a:endParaRPr>
          </a:p>
        </p:txBody>
      </p:sp>
      <p:sp>
        <p:nvSpPr>
          <p:cNvPr id="126" name="Google Shape;126;p22"/>
          <p:cNvSpPr txBox="1"/>
          <p:nvPr/>
        </p:nvSpPr>
        <p:spPr>
          <a:xfrm>
            <a:off x="450750" y="2756550"/>
            <a:ext cx="12082800" cy="52020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What did you learn from testing?</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How will you use this information to inform your design?</a:t>
            </a:r>
            <a:endParaRPr sz="2400">
              <a:solidFill>
                <a:schemeClr val="dk1"/>
              </a:solidFill>
              <a:latin typeface="Helvetica Neue"/>
              <a:ea typeface="Helvetica Neue"/>
              <a:cs typeface="Helvetica Neue"/>
              <a:sym typeface="Helvetica Neue"/>
            </a:endParaRPr>
          </a:p>
          <a:p>
            <a:pPr marL="914400" lvl="0" indent="-381000" algn="l" rtl="0">
              <a:spcBef>
                <a:spcPts val="0"/>
              </a:spcBef>
              <a:spcAft>
                <a:spcPts val="0"/>
              </a:spcAft>
              <a:buClr>
                <a:schemeClr val="dk1"/>
              </a:buClr>
              <a:buSzPts val="2400"/>
              <a:buFont typeface="Helvetica Neue"/>
              <a:buChar char="●"/>
            </a:pPr>
            <a:r>
              <a:rPr lang="en-US" sz="2400">
                <a:solidFill>
                  <a:schemeClr val="dk1"/>
                </a:solidFill>
                <a:latin typeface="Helvetica Neue"/>
                <a:ea typeface="Helvetica Neue"/>
                <a:cs typeface="Helvetica Neue"/>
                <a:sym typeface="Helvetica Neue"/>
              </a:rPr>
              <a:t>Reflect! What are the pros and cons of using prototypes for engagement?  </a:t>
            </a:r>
            <a:endParaRPr sz="2400">
              <a:solidFill>
                <a:schemeClr val="dk1"/>
              </a:solidFill>
              <a:latin typeface="Helvetica Neue"/>
              <a:ea typeface="Helvetica Neue"/>
              <a:cs typeface="Helvetica Neue"/>
              <a:sym typeface="Helvetica Neue"/>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30"/>
        <p:cNvGrpSpPr/>
        <p:nvPr/>
      </p:nvGrpSpPr>
      <p:grpSpPr>
        <a:xfrm>
          <a:off x="0" y="0"/>
          <a:ext cx="0" cy="0"/>
          <a:chOff x="0" y="0"/>
          <a:chExt cx="0" cy="0"/>
        </a:xfrm>
      </p:grpSpPr>
      <p:sp>
        <p:nvSpPr>
          <p:cNvPr id="131" name="Google Shape;131;p23"/>
          <p:cNvSpPr txBox="1">
            <a:spLocks noGrp="1"/>
          </p:cNvSpPr>
          <p:nvPr>
            <p:ph type="body" idx="1"/>
          </p:nvPr>
        </p:nvSpPr>
        <p:spPr>
          <a:xfrm>
            <a:off x="1270000" y="5041900"/>
            <a:ext cx="10464900" cy="1214100"/>
          </a:xfrm>
          <a:prstGeom prst="rect">
            <a:avLst/>
          </a:prstGeom>
        </p:spPr>
        <p:txBody>
          <a:bodyPr spcFirstLastPara="1" wrap="square" lIns="50800" tIns="50800" rIns="50800" bIns="50800" anchor="t" anchorCtr="0">
            <a:noAutofit/>
          </a:bodyPr>
          <a:lstStyle/>
          <a:p>
            <a:pPr marL="0" lvl="0" indent="0" algn="ctr" rtl="0">
              <a:spcBef>
                <a:spcPts val="0"/>
              </a:spcBef>
              <a:spcAft>
                <a:spcPts val="0"/>
              </a:spcAft>
              <a:buNone/>
            </a:pPr>
            <a:r>
              <a:rPr lang="en-US" sz="3500"/>
              <a:t>Prepare this mural slides for D.3 sharing</a:t>
            </a:r>
            <a:endParaRPr sz="3500"/>
          </a:p>
        </p:txBody>
      </p:sp>
      <p:sp>
        <p:nvSpPr>
          <p:cNvPr id="132" name="Google Shape;132;p23"/>
          <p:cNvSpPr txBox="1">
            <a:spLocks noGrp="1"/>
          </p:cNvSpPr>
          <p:nvPr>
            <p:ph type="title"/>
          </p:nvPr>
        </p:nvSpPr>
        <p:spPr>
          <a:xfrm>
            <a:off x="1270000" y="1638300"/>
            <a:ext cx="10464900" cy="3302100"/>
          </a:xfrm>
          <a:prstGeom prst="rect">
            <a:avLst/>
          </a:prstGeom>
        </p:spPr>
        <p:txBody>
          <a:bodyPr spcFirstLastPara="1" wrap="square" lIns="50800" tIns="50800" rIns="50800" bIns="50800" anchor="b" anchorCtr="0">
            <a:noAutofit/>
          </a:bodyPr>
          <a:lstStyle/>
          <a:p>
            <a:pPr marL="0" lvl="0" indent="0" algn="ctr" rtl="0">
              <a:spcBef>
                <a:spcPts val="0"/>
              </a:spcBef>
              <a:spcAft>
                <a:spcPts val="0"/>
              </a:spcAft>
              <a:buNone/>
            </a:pPr>
            <a:r>
              <a:rPr lang="en-US"/>
              <a:t>Option B</a:t>
            </a:r>
            <a:endParaRPr/>
          </a:p>
        </p:txBody>
      </p:sp>
    </p:spTree>
  </p:cSld>
  <p:clrMapOvr>
    <a:masterClrMapping/>
  </p:clrMapOvr>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237083"/>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987</Words>
  <Application>Microsoft Office PowerPoint</Application>
  <PresentationFormat>Benutzerdefiniert</PresentationFormat>
  <Paragraphs>94</Paragraphs>
  <Slides>15</Slides>
  <Notes>15</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15</vt:i4>
      </vt:variant>
    </vt:vector>
  </HeadingPairs>
  <TitlesOfParts>
    <vt:vector size="19" baseType="lpstr">
      <vt:lpstr>Arial</vt:lpstr>
      <vt:lpstr>Helvetica Neue</vt:lpstr>
      <vt:lpstr>Helvetica Neue Light</vt:lpstr>
      <vt:lpstr>White</vt:lpstr>
      <vt:lpstr>PowerPoint-Präsentation</vt:lpstr>
      <vt:lpstr>PowerPoint-Präsentation</vt:lpstr>
      <vt:lpstr>Option A </vt:lpstr>
      <vt:lpstr>Option A</vt:lpstr>
      <vt:lpstr>PowerPoint-Präsentation</vt:lpstr>
      <vt:lpstr>PowerPoint-Präsentation</vt:lpstr>
      <vt:lpstr>PowerPoint-Präsentation</vt:lpstr>
      <vt:lpstr>PowerPoint-Präsentation</vt:lpstr>
      <vt:lpstr>Option B</vt:lpstr>
      <vt:lpstr>PowerPoint-Präsentation</vt:lpstr>
      <vt:lpstr>Literature</vt:lpstr>
      <vt:lpstr>PowerPoint-Präsentation</vt:lpstr>
      <vt:lpstr>PowerPoint-Präsentation</vt:lpstr>
      <vt:lpstr>Inspirational Links</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Fetzer, Ellen</dc:creator>
  <cp:lastModifiedBy>Fetzer, Ellen</cp:lastModifiedBy>
  <cp:revision>3</cp:revision>
  <dcterms:modified xsi:type="dcterms:W3CDTF">2022-06-08T15:50:46Z</dcterms:modified>
</cp:coreProperties>
</file>