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2" r:id="rId3"/>
    <p:sldId id="277" r:id="rId4"/>
    <p:sldId id="263" r:id="rId5"/>
    <p:sldId id="273" r:id="rId6"/>
    <p:sldId id="275" r:id="rId7"/>
    <p:sldId id="264" r:id="rId8"/>
    <p:sldId id="265" r:id="rId9"/>
    <p:sldId id="266" r:id="rId10"/>
    <p:sldId id="267" r:id="rId11"/>
    <p:sldId id="268" r:id="rId12"/>
    <p:sldId id="269" r:id="rId13"/>
    <p:sldId id="270" r:id="rId14"/>
    <p:sldId id="272" r:id="rId15"/>
    <p:sldId id="274" r:id="rId16"/>
    <p:sldId id="276" r:id="rId17"/>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52" autoAdjust="0"/>
    <p:restoredTop sz="96393" autoAdjust="0"/>
  </p:normalViewPr>
  <p:slideViewPr>
    <p:cSldViewPr>
      <p:cViewPr varScale="1">
        <p:scale>
          <a:sx n="82" d="100"/>
          <a:sy n="82" d="100"/>
        </p:scale>
        <p:origin x="1757" y="58"/>
      </p:cViewPr>
      <p:guideLst>
        <p:guide orient="horz" pos="4065"/>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US"/>
          </a:p>
        </p:txBody>
      </p:sp>
      <p:sp>
        <p:nvSpPr>
          <p:cNvPr id="3" name="Datumsplatzhalt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EFC702C1-6EE1-4B0B-A5A0-523B6519EBFD}" type="datetimeFigureOut">
              <a:rPr lang="en-US" smtClean="0"/>
              <a:t>3/17/2024</a:t>
            </a:fld>
            <a:endParaRPr lang="en-US"/>
          </a:p>
        </p:txBody>
      </p:sp>
      <p:sp>
        <p:nvSpPr>
          <p:cNvPr id="4" name="Folienbildplatzhalt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US"/>
          </a:p>
        </p:txBody>
      </p:sp>
      <p:sp>
        <p:nvSpPr>
          <p:cNvPr id="5" name="Notizenplatzhalt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US"/>
          </a:p>
        </p:txBody>
      </p:sp>
      <p:sp>
        <p:nvSpPr>
          <p:cNvPr id="7" name="Foliennummernplatzhalt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A50303B1-BD6D-44C4-A642-6C4FC5D40696}" type="slidenum">
              <a:rPr lang="en-US" smtClean="0"/>
              <a:t>‹Nr.›</a:t>
            </a:fld>
            <a:endParaRPr lang="en-US"/>
          </a:p>
        </p:txBody>
      </p:sp>
    </p:spTree>
    <p:extLst>
      <p:ext uri="{BB962C8B-B14F-4D97-AF65-F5344CB8AC3E}">
        <p14:creationId xmlns:p14="http://schemas.microsoft.com/office/powerpoint/2010/main" val="22467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a:t>
            </a:fld>
            <a:endParaRPr lang="en-US"/>
          </a:p>
        </p:txBody>
      </p:sp>
    </p:spTree>
    <p:extLst>
      <p:ext uri="{BB962C8B-B14F-4D97-AF65-F5344CB8AC3E}">
        <p14:creationId xmlns:p14="http://schemas.microsoft.com/office/powerpoint/2010/main" val="1049502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11</a:t>
            </a:fld>
            <a:endParaRPr lang="en-US"/>
          </a:p>
        </p:txBody>
      </p:sp>
    </p:spTree>
    <p:extLst>
      <p:ext uri="{BB962C8B-B14F-4D97-AF65-F5344CB8AC3E}">
        <p14:creationId xmlns:p14="http://schemas.microsoft.com/office/powerpoint/2010/main" val="2164923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12</a:t>
            </a:fld>
            <a:endParaRPr lang="en-US"/>
          </a:p>
        </p:txBody>
      </p:sp>
    </p:spTree>
    <p:extLst>
      <p:ext uri="{BB962C8B-B14F-4D97-AF65-F5344CB8AC3E}">
        <p14:creationId xmlns:p14="http://schemas.microsoft.com/office/powerpoint/2010/main" val="4163594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13</a:t>
            </a:fld>
            <a:endParaRPr lang="en-US"/>
          </a:p>
        </p:txBody>
      </p:sp>
    </p:spTree>
    <p:extLst>
      <p:ext uri="{BB962C8B-B14F-4D97-AF65-F5344CB8AC3E}">
        <p14:creationId xmlns:p14="http://schemas.microsoft.com/office/powerpoint/2010/main" val="1024533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14</a:t>
            </a:fld>
            <a:endParaRPr lang="en-US"/>
          </a:p>
        </p:txBody>
      </p:sp>
    </p:spTree>
    <p:extLst>
      <p:ext uri="{BB962C8B-B14F-4D97-AF65-F5344CB8AC3E}">
        <p14:creationId xmlns:p14="http://schemas.microsoft.com/office/powerpoint/2010/main" val="1457090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15</a:t>
            </a:fld>
            <a:endParaRPr lang="en-US"/>
          </a:p>
        </p:txBody>
      </p:sp>
    </p:spTree>
    <p:extLst>
      <p:ext uri="{BB962C8B-B14F-4D97-AF65-F5344CB8AC3E}">
        <p14:creationId xmlns:p14="http://schemas.microsoft.com/office/powerpoint/2010/main" val="1670654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16</a:t>
            </a:fld>
            <a:endParaRPr lang="en-US"/>
          </a:p>
        </p:txBody>
      </p:sp>
    </p:spTree>
    <p:extLst>
      <p:ext uri="{BB962C8B-B14F-4D97-AF65-F5344CB8AC3E}">
        <p14:creationId xmlns:p14="http://schemas.microsoft.com/office/powerpoint/2010/main" val="1771118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baseline="0" dirty="0"/>
          </a:p>
        </p:txBody>
      </p:sp>
      <p:sp>
        <p:nvSpPr>
          <p:cNvPr id="4" name="Foliennummernplatzhalter 3"/>
          <p:cNvSpPr>
            <a:spLocks noGrp="1"/>
          </p:cNvSpPr>
          <p:nvPr>
            <p:ph type="sldNum" sz="quarter" idx="10"/>
          </p:nvPr>
        </p:nvSpPr>
        <p:spPr/>
        <p:txBody>
          <a:bodyPr/>
          <a:lstStyle/>
          <a:p>
            <a:fld id="{A50303B1-BD6D-44C4-A642-6C4FC5D40696}" type="slidenum">
              <a:rPr lang="en-US" smtClean="0"/>
              <a:t>2</a:t>
            </a:fld>
            <a:endParaRPr lang="en-US"/>
          </a:p>
        </p:txBody>
      </p:sp>
    </p:spTree>
    <p:extLst>
      <p:ext uri="{BB962C8B-B14F-4D97-AF65-F5344CB8AC3E}">
        <p14:creationId xmlns:p14="http://schemas.microsoft.com/office/powerpoint/2010/main" val="249873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4</a:t>
            </a:fld>
            <a:endParaRPr lang="en-US"/>
          </a:p>
        </p:txBody>
      </p:sp>
    </p:spTree>
    <p:extLst>
      <p:ext uri="{BB962C8B-B14F-4D97-AF65-F5344CB8AC3E}">
        <p14:creationId xmlns:p14="http://schemas.microsoft.com/office/powerpoint/2010/main" val="99337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5</a:t>
            </a:fld>
            <a:endParaRPr lang="en-US"/>
          </a:p>
        </p:txBody>
      </p:sp>
    </p:spTree>
    <p:extLst>
      <p:ext uri="{BB962C8B-B14F-4D97-AF65-F5344CB8AC3E}">
        <p14:creationId xmlns:p14="http://schemas.microsoft.com/office/powerpoint/2010/main" val="2979742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6</a:t>
            </a:fld>
            <a:endParaRPr lang="en-US"/>
          </a:p>
        </p:txBody>
      </p:sp>
    </p:spTree>
    <p:extLst>
      <p:ext uri="{BB962C8B-B14F-4D97-AF65-F5344CB8AC3E}">
        <p14:creationId xmlns:p14="http://schemas.microsoft.com/office/powerpoint/2010/main" val="4145325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7</a:t>
            </a:fld>
            <a:endParaRPr lang="en-US"/>
          </a:p>
        </p:txBody>
      </p:sp>
    </p:spTree>
    <p:extLst>
      <p:ext uri="{BB962C8B-B14F-4D97-AF65-F5344CB8AC3E}">
        <p14:creationId xmlns:p14="http://schemas.microsoft.com/office/powerpoint/2010/main" val="3865657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8</a:t>
            </a:fld>
            <a:endParaRPr lang="en-US"/>
          </a:p>
        </p:txBody>
      </p:sp>
    </p:spTree>
    <p:extLst>
      <p:ext uri="{BB962C8B-B14F-4D97-AF65-F5344CB8AC3E}">
        <p14:creationId xmlns:p14="http://schemas.microsoft.com/office/powerpoint/2010/main" val="2251904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9</a:t>
            </a:fld>
            <a:endParaRPr lang="en-US"/>
          </a:p>
        </p:txBody>
      </p:sp>
    </p:spTree>
    <p:extLst>
      <p:ext uri="{BB962C8B-B14F-4D97-AF65-F5344CB8AC3E}">
        <p14:creationId xmlns:p14="http://schemas.microsoft.com/office/powerpoint/2010/main" val="1198598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10</a:t>
            </a:fld>
            <a:endParaRPr lang="en-US"/>
          </a:p>
        </p:txBody>
      </p:sp>
    </p:spTree>
    <p:extLst>
      <p:ext uri="{BB962C8B-B14F-4D97-AF65-F5344CB8AC3E}">
        <p14:creationId xmlns:p14="http://schemas.microsoft.com/office/powerpoint/2010/main" val="534809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8208816-B6FD-4FED-8DE2-3CC45E2F8C97}" type="datetime1">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052444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DA145E2-6DF1-4989-9207-C5186D4596FF}" type="datetime1">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02095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AE091B-E576-46FA-926F-7CCC33AEB0DB}" type="datetime1">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7337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a:bodyPr>
          <a:lstStyle>
            <a:lvl1pPr algn="l">
              <a:defRPr sz="2400" b="1">
                <a:solidFill>
                  <a:schemeClr val="tx1"/>
                </a:solidFill>
              </a:defRPr>
            </a:lvl1pPr>
          </a:lstStyle>
          <a:p>
            <a:r>
              <a:rPr lang="de-DE"/>
              <a:t>Titelmasterformat durch Klicken bearbeiten</a:t>
            </a:r>
          </a:p>
        </p:txBody>
      </p:sp>
      <p:sp>
        <p:nvSpPr>
          <p:cNvPr id="3" name="Inhaltsplatzhalter 2"/>
          <p:cNvSpPr>
            <a:spLocks noGrp="1"/>
          </p:cNvSpPr>
          <p:nvPr>
            <p:ph idx="1"/>
          </p:nvPr>
        </p:nvSpPr>
        <p:spPr>
          <a:xfrm>
            <a:off x="457200" y="836712"/>
            <a:ext cx="8229600" cy="5289451"/>
          </a:xfrm>
        </p:spPr>
        <p:txBody>
          <a:bodyPr>
            <a:normAutofit/>
          </a:bodyPr>
          <a:lstStyle>
            <a:lvl1pPr>
              <a:defRPr sz="1800"/>
            </a:lvl1pPr>
            <a:lvl2pPr>
              <a:defRPr sz="1600"/>
            </a:lvl2pPr>
            <a:lvl3pPr>
              <a:defRPr sz="1600"/>
            </a:lvl3pPr>
            <a:lvl4pPr>
              <a:defRPr sz="1600"/>
            </a:lvl4pPr>
            <a:lvl5pP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63526D70-AB24-48A2-A990-4B5453AE33CE}" type="datetime1">
              <a:rPr lang="de-DE" smtClean="0"/>
              <a:t>17.03.2024</a:t>
            </a:fld>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409172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DA84340F-BDF8-4634-9C52-C89739986B47}" type="datetime1">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3708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B8C947A-3852-46F1-8532-1E066E7ABDA2}" type="datetime1">
              <a:rPr lang="de-DE" smtClean="0"/>
              <a:t>17.03.2024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60203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2217C941-8C32-4B40-B9D4-6CEC5E334595}" type="datetime1">
              <a:rPr lang="de-DE" smtClean="0"/>
              <a:t>17.03.2024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67346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505307D-A95A-4540-BE07-5D0D0FECDE8A}" type="datetime1">
              <a:rPr lang="de-DE" smtClean="0"/>
              <a:t>17.03.2024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80720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0611190-CD9B-4BD2-8051-25753B874824}" type="datetime1">
              <a:rPr lang="de-DE" smtClean="0"/>
              <a:t>17.03.2024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85300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66AD9A2-C534-4F88-AB64-BCABF89FB6B9}" type="datetime1">
              <a:rPr lang="de-DE" smtClean="0"/>
              <a:t>17.03.2024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101422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BD65DC55-68DF-4407-B8B3-A017CD86076D}" type="datetime1">
              <a:rPr lang="de-DE" smtClean="0"/>
              <a:t>17.03.2024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1792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B1B0AD-96FB-4952-9D35-319F938179B7}" type="datetime1">
              <a:rPr lang="de-DE" smtClean="0"/>
              <a:t>17.03.2024</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BB519-2A53-4899-A7A5-AE02E6477770}" type="slidenum">
              <a:rPr lang="de-DE" smtClean="0"/>
              <a:t>‹Nr.›</a:t>
            </a:fld>
            <a:endParaRPr lang="de-DE"/>
          </a:p>
        </p:txBody>
      </p:sp>
    </p:spTree>
    <p:extLst>
      <p:ext uri="{BB962C8B-B14F-4D97-AF65-F5344CB8AC3E}">
        <p14:creationId xmlns:p14="http://schemas.microsoft.com/office/powerpoint/2010/main" val="3680978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lias.hfwu.de/goto.php?target=exc_42710&amp;client_id=hfw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hyperlink" Target="https://www.youtube.com/watch?v=D254suPMpwY&amp;t=192s" TargetMode="Externa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476672"/>
            <a:ext cx="8352928" cy="1800200"/>
          </a:xfrm>
        </p:spPr>
        <p:txBody>
          <a:bodyPr>
            <a:normAutofit/>
          </a:bodyPr>
          <a:lstStyle/>
          <a:p>
            <a:r>
              <a:rPr lang="de-DE" sz="3200" dirty="0"/>
              <a:t>Social Entrepreneurship </a:t>
            </a:r>
            <a:r>
              <a:rPr lang="de-DE" sz="3200" dirty="0" err="1"/>
              <a:t>for</a:t>
            </a:r>
            <a:r>
              <a:rPr lang="de-DE" sz="3200" dirty="0"/>
              <a:t> </a:t>
            </a:r>
            <a:r>
              <a:rPr lang="de-DE" sz="3200" dirty="0" err="1"/>
              <a:t>Local</a:t>
            </a:r>
            <a:r>
              <a:rPr lang="de-DE" sz="3200" dirty="0"/>
              <a:t> Change</a:t>
            </a:r>
            <a:br>
              <a:rPr lang="de-DE" sz="3200" dirty="0"/>
            </a:br>
            <a:r>
              <a:rPr lang="de-DE" sz="3200" b="1" dirty="0" err="1"/>
              <a:t>Assignment</a:t>
            </a:r>
            <a:r>
              <a:rPr lang="de-DE" sz="3200" b="1" dirty="0"/>
              <a:t> 4</a:t>
            </a:r>
            <a:br>
              <a:rPr lang="de-DE" sz="3200" dirty="0"/>
            </a:br>
            <a:r>
              <a:rPr lang="de-DE" sz="3200" dirty="0" err="1"/>
              <a:t>Presentation</a:t>
            </a:r>
            <a:r>
              <a:rPr lang="de-DE" sz="3200" dirty="0"/>
              <a:t> of </a:t>
            </a:r>
            <a:r>
              <a:rPr lang="de-DE" sz="3200" dirty="0" err="1"/>
              <a:t>your</a:t>
            </a:r>
            <a:r>
              <a:rPr lang="de-DE" sz="3200" dirty="0"/>
              <a:t> Business Model Canvas</a:t>
            </a:r>
          </a:p>
        </p:txBody>
      </p:sp>
      <p:sp>
        <p:nvSpPr>
          <p:cNvPr id="3" name="Untertitel 2"/>
          <p:cNvSpPr>
            <a:spLocks noGrp="1"/>
          </p:cNvSpPr>
          <p:nvPr>
            <p:ph type="subTitle" idx="1"/>
          </p:nvPr>
        </p:nvSpPr>
        <p:spPr>
          <a:xfrm>
            <a:off x="1259632" y="2564904"/>
            <a:ext cx="6400800" cy="3312368"/>
          </a:xfrm>
        </p:spPr>
        <p:txBody>
          <a:bodyPr>
            <a:normAutofit fontScale="85000" lnSpcReduction="20000"/>
          </a:bodyPr>
          <a:lstStyle/>
          <a:p>
            <a:r>
              <a:rPr lang="de-DE" dirty="0"/>
              <a:t>Working Group: x</a:t>
            </a:r>
          </a:p>
          <a:p>
            <a:endParaRPr lang="de-DE" dirty="0"/>
          </a:p>
          <a:p>
            <a:r>
              <a:rPr lang="de-DE" dirty="0"/>
              <a:t>Group </a:t>
            </a:r>
            <a:r>
              <a:rPr lang="de-DE" dirty="0" err="1"/>
              <a:t>members</a:t>
            </a:r>
            <a:r>
              <a:rPr lang="de-DE" dirty="0"/>
              <a:t>:</a:t>
            </a:r>
          </a:p>
          <a:p>
            <a:r>
              <a:rPr lang="de-DE" dirty="0"/>
              <a:t>xxx</a:t>
            </a:r>
          </a:p>
          <a:p>
            <a:r>
              <a:rPr lang="de-DE" dirty="0"/>
              <a:t>xxx</a:t>
            </a:r>
          </a:p>
          <a:p>
            <a:r>
              <a:rPr lang="de-DE" dirty="0"/>
              <a:t>xxx</a:t>
            </a:r>
          </a:p>
          <a:p>
            <a:r>
              <a:rPr lang="de-DE" dirty="0"/>
              <a:t>xxx</a:t>
            </a:r>
          </a:p>
          <a:p>
            <a:r>
              <a:rPr lang="de-DE" dirty="0"/>
              <a:t>etc.</a:t>
            </a:r>
          </a:p>
        </p:txBody>
      </p:sp>
      <p:sp>
        <p:nvSpPr>
          <p:cNvPr id="4" name="Foliennummernplatzhalter 3"/>
          <p:cNvSpPr>
            <a:spLocks noGrp="1"/>
          </p:cNvSpPr>
          <p:nvPr>
            <p:ph type="sldNum" sz="quarter" idx="12"/>
          </p:nvPr>
        </p:nvSpPr>
        <p:spPr/>
        <p:txBody>
          <a:bodyPr/>
          <a:lstStyle/>
          <a:p>
            <a:fld id="{3AABB519-2A53-4899-A7A5-AE02E6477770}" type="slidenum">
              <a:rPr lang="de-DE" smtClean="0"/>
              <a:t>1</a:t>
            </a:fld>
            <a:endParaRPr lang="de-DE"/>
          </a:p>
        </p:txBody>
      </p:sp>
    </p:spTree>
    <p:extLst>
      <p:ext uri="{BB962C8B-B14F-4D97-AF65-F5344CB8AC3E}">
        <p14:creationId xmlns:p14="http://schemas.microsoft.com/office/powerpoint/2010/main" val="1768126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Channels </a:t>
            </a:r>
            <a:r>
              <a:rPr lang="de-DE" dirty="0"/>
              <a:t>(1 </a:t>
            </a:r>
            <a:r>
              <a:rPr lang="de-DE" dirty="0" err="1"/>
              <a:t>chart</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Develop</a:t>
            </a:r>
            <a:r>
              <a:rPr lang="de-DE" dirty="0">
                <a:cs typeface="Arial" panose="020B0604020202020204" pitchFamily="34" charset="0"/>
              </a:rPr>
              <a:t> a </a:t>
            </a:r>
            <a:r>
              <a:rPr lang="de-DE" dirty="0" err="1">
                <a:cs typeface="Arial" panose="020B0604020202020204" pitchFamily="34" charset="0"/>
              </a:rPr>
              <a:t>diagram</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Multi-Channel-System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get</a:t>
            </a:r>
            <a:r>
              <a:rPr lang="de-DE" dirty="0">
                <a:cs typeface="Arial" panose="020B0604020202020204" pitchFamily="34" charset="0"/>
              </a:rPr>
              <a:t> in </a:t>
            </a:r>
            <a:r>
              <a:rPr lang="de-DE" dirty="0" err="1">
                <a:cs typeface="Arial" panose="020B0604020202020204" pitchFamily="34" charset="0"/>
              </a:rPr>
              <a:t>touch</a:t>
            </a:r>
            <a:r>
              <a:rPr lang="de-DE" dirty="0">
                <a:cs typeface="Arial" panose="020B0604020202020204" pitchFamily="34" charset="0"/>
              </a:rPr>
              <a:t> </a:t>
            </a:r>
            <a:r>
              <a:rPr lang="de-DE" dirty="0" err="1">
                <a:cs typeface="Arial" panose="020B0604020202020204" pitchFamily="34" charset="0"/>
              </a:rPr>
              <a:t>with</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customers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sell</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services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10</a:t>
            </a:fld>
            <a:endParaRPr lang="de-DE"/>
          </a:p>
        </p:txBody>
      </p:sp>
    </p:spTree>
    <p:extLst>
      <p:ext uri="{BB962C8B-B14F-4D97-AF65-F5344CB8AC3E}">
        <p14:creationId xmlns:p14="http://schemas.microsoft.com/office/powerpoint/2010/main" val="1995458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a:t>
            </a:r>
            <a:r>
              <a:rPr lang="de-DE" dirty="0" err="1">
                <a:latin typeface="Arial" charset="0"/>
              </a:rPr>
              <a:t>Processes</a:t>
            </a:r>
            <a:r>
              <a:rPr lang="de-DE" dirty="0">
                <a:latin typeface="Arial" charset="0"/>
              </a:rPr>
              <a:t> </a:t>
            </a:r>
            <a:r>
              <a:rPr lang="de-DE" dirty="0"/>
              <a:t>(1 </a:t>
            </a:r>
            <a:r>
              <a:rPr lang="de-DE" dirty="0" err="1"/>
              <a:t>chart</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Develop</a:t>
            </a:r>
            <a:r>
              <a:rPr lang="de-DE" dirty="0">
                <a:cs typeface="Arial" panose="020B0604020202020204" pitchFamily="34" charset="0"/>
              </a:rPr>
              <a:t> a </a:t>
            </a:r>
            <a:r>
              <a:rPr lang="de-DE" dirty="0" err="1">
                <a:cs typeface="Arial" panose="020B0604020202020204" pitchFamily="34" charset="0"/>
              </a:rPr>
              <a:t>diagram</a:t>
            </a:r>
            <a:r>
              <a:rPr lang="de-DE" dirty="0">
                <a:cs typeface="Arial" panose="020B0604020202020204" pitchFamily="34" charset="0"/>
              </a:rPr>
              <a:t> of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processes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11</a:t>
            </a:fld>
            <a:endParaRPr lang="de-DE"/>
          </a:p>
        </p:txBody>
      </p:sp>
    </p:spTree>
    <p:extLst>
      <p:ext uri="{BB962C8B-B14F-4D97-AF65-F5344CB8AC3E}">
        <p14:creationId xmlns:p14="http://schemas.microsoft.com/office/powerpoint/2010/main" val="18461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Resources </a:t>
            </a:r>
            <a:r>
              <a:rPr lang="de-DE" dirty="0"/>
              <a:t>(1 </a:t>
            </a:r>
            <a:r>
              <a:rPr lang="de-DE" dirty="0" err="1"/>
              <a:t>chart</a:t>
            </a:r>
            <a:r>
              <a:rPr lang="de-DE" dirty="0"/>
              <a:t>) </a:t>
            </a:r>
            <a:endParaRPr lang="en-US" dirty="0"/>
          </a:p>
        </p:txBody>
      </p:sp>
      <p:sp>
        <p:nvSpPr>
          <p:cNvPr id="4" name="Textfeld 3"/>
          <p:cNvSpPr txBox="1"/>
          <p:nvPr/>
        </p:nvSpPr>
        <p:spPr>
          <a:xfrm>
            <a:off x="457200" y="764704"/>
            <a:ext cx="8291264"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resources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resource is permanently available and will be developed further?</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12</a:t>
            </a:fld>
            <a:endParaRPr lang="de-DE"/>
          </a:p>
        </p:txBody>
      </p:sp>
    </p:spTree>
    <p:extLst>
      <p:ext uri="{BB962C8B-B14F-4D97-AF65-F5344CB8AC3E}">
        <p14:creationId xmlns:p14="http://schemas.microsoft.com/office/powerpoint/2010/main" val="3196444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Partners </a:t>
            </a:r>
            <a:r>
              <a:rPr lang="de-DE" dirty="0"/>
              <a:t>(1 </a:t>
            </a:r>
            <a:r>
              <a:rPr lang="de-DE" dirty="0" err="1"/>
              <a:t>chart</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partners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partner will cooperate with your organization? Which target conflicts might arise?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13</a:t>
            </a:fld>
            <a:endParaRPr lang="de-DE"/>
          </a:p>
        </p:txBody>
      </p:sp>
    </p:spTree>
    <p:extLst>
      <p:ext uri="{BB962C8B-B14F-4D97-AF65-F5344CB8AC3E}">
        <p14:creationId xmlns:p14="http://schemas.microsoft.com/office/powerpoint/2010/main" val="3550349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KPI: Key Performance </a:t>
            </a:r>
            <a:r>
              <a:rPr lang="de-DE" dirty="0" err="1">
                <a:latin typeface="Arial" charset="0"/>
              </a:rPr>
              <a:t>Indicators</a:t>
            </a:r>
            <a:r>
              <a:rPr lang="de-DE" dirty="0">
                <a:latin typeface="Arial" charset="0"/>
              </a:rPr>
              <a:t> </a:t>
            </a:r>
            <a:r>
              <a:rPr lang="de-DE" dirty="0"/>
              <a:t>(1 </a:t>
            </a:r>
            <a:r>
              <a:rPr lang="de-DE" dirty="0" err="1"/>
              <a:t>chart</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Define</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three</a:t>
            </a:r>
            <a:r>
              <a:rPr lang="de-DE" dirty="0">
                <a:cs typeface="Arial" panose="020B0604020202020204" pitchFamily="34" charset="0"/>
              </a:rPr>
              <a:t> KPI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success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t>according to your mission statement and value proposition. </a:t>
            </a:r>
          </a:p>
        </p:txBody>
      </p:sp>
      <p:sp>
        <p:nvSpPr>
          <p:cNvPr id="3" name="Foliennummernplatzhalter 2"/>
          <p:cNvSpPr>
            <a:spLocks noGrp="1"/>
          </p:cNvSpPr>
          <p:nvPr>
            <p:ph type="sldNum" sz="quarter" idx="12"/>
          </p:nvPr>
        </p:nvSpPr>
        <p:spPr/>
        <p:txBody>
          <a:bodyPr/>
          <a:lstStyle/>
          <a:p>
            <a:fld id="{3AABB519-2A53-4899-A7A5-AE02E6477770}" type="slidenum">
              <a:rPr lang="de-DE" smtClean="0"/>
              <a:t>14</a:t>
            </a:fld>
            <a:endParaRPr lang="de-DE"/>
          </a:p>
        </p:txBody>
      </p:sp>
    </p:spTree>
    <p:extLst>
      <p:ext uri="{BB962C8B-B14F-4D97-AF65-F5344CB8AC3E}">
        <p14:creationId xmlns:p14="http://schemas.microsoft.com/office/powerpoint/2010/main" val="487984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Social</a:t>
            </a:r>
            <a:r>
              <a:rPr lang="de-DE" dirty="0">
                <a:latin typeface="Arial" charset="0"/>
              </a:rPr>
              <a:t> </a:t>
            </a:r>
            <a:r>
              <a:rPr lang="de-DE" dirty="0" err="1">
                <a:latin typeface="Arial" charset="0"/>
              </a:rPr>
              <a:t>and</a:t>
            </a:r>
            <a:r>
              <a:rPr lang="de-DE" dirty="0">
                <a:latin typeface="Arial" charset="0"/>
              </a:rPr>
              <a:t>/</a:t>
            </a:r>
            <a:r>
              <a:rPr lang="de-DE" dirty="0" err="1">
                <a:latin typeface="Arial" charset="0"/>
              </a:rPr>
              <a:t>or</a:t>
            </a:r>
            <a:r>
              <a:rPr lang="de-DE" dirty="0">
                <a:latin typeface="Arial" charset="0"/>
              </a:rPr>
              <a:t> Environmental Impact</a:t>
            </a:r>
            <a:endParaRPr lang="en-US" dirty="0"/>
          </a:p>
        </p:txBody>
      </p:sp>
      <p:sp>
        <p:nvSpPr>
          <p:cNvPr id="4" name="Textfeld 3"/>
          <p:cNvSpPr txBox="1"/>
          <p:nvPr/>
        </p:nvSpPr>
        <p:spPr>
          <a:xfrm>
            <a:off x="457200" y="764704"/>
            <a:ext cx="8265298" cy="948978"/>
          </a:xfrm>
          <a:prstGeom prst="rect">
            <a:avLst/>
          </a:prstGeom>
          <a:noFill/>
        </p:spPr>
        <p:txBody>
          <a:bodyPr wrap="square" rtlCol="0">
            <a:spAutoFit/>
          </a:bodyPr>
          <a:lstStyle/>
          <a:p>
            <a:pPr eaLnBrk="0" fontAlgn="base" hangingPunct="0">
              <a:spcBef>
                <a:spcPct val="0"/>
              </a:spcBef>
              <a:spcAft>
                <a:spcPts val="200"/>
              </a:spcAft>
            </a:pPr>
            <a:r>
              <a:rPr lang="de-DE" dirty="0">
                <a:cs typeface="Arial" panose="020B0604020202020204" pitchFamily="34" charset="0"/>
              </a:rPr>
              <a:t>Coming back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sustainable</a:t>
            </a:r>
            <a:r>
              <a:rPr lang="de-DE" dirty="0">
                <a:cs typeface="Arial" panose="020B0604020202020204" pitchFamily="34" charset="0"/>
              </a:rPr>
              <a:t> </a:t>
            </a:r>
            <a:r>
              <a:rPr lang="de-DE" dirty="0" err="1">
                <a:cs typeface="Arial" panose="020B0604020202020204" pitchFamily="34" charset="0"/>
              </a:rPr>
              <a:t>development</a:t>
            </a:r>
            <a:r>
              <a:rPr lang="de-DE" dirty="0">
                <a:cs typeface="Arial" panose="020B0604020202020204" pitchFamily="34" charset="0"/>
              </a:rPr>
              <a:t> </a:t>
            </a:r>
            <a:r>
              <a:rPr lang="de-DE" dirty="0" err="1">
                <a:cs typeface="Arial" panose="020B0604020202020204" pitchFamily="34" charset="0"/>
              </a:rPr>
              <a:t>goals</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will </a:t>
            </a:r>
            <a:r>
              <a:rPr lang="de-DE" dirty="0" err="1">
                <a:cs typeface="Arial" panose="020B0604020202020204" pitchFamily="34" charset="0"/>
              </a:rPr>
              <a:t>be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long</a:t>
            </a:r>
            <a:r>
              <a:rPr lang="de-DE" dirty="0">
                <a:cs typeface="Arial" panose="020B0604020202020204" pitchFamily="34" charset="0"/>
              </a:rPr>
              <a:t> </a:t>
            </a:r>
            <a:r>
              <a:rPr lang="de-DE" dirty="0" err="1">
                <a:cs typeface="Arial" panose="020B0604020202020204" pitchFamily="34" charset="0"/>
              </a:rPr>
              <a:t>term</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initiative?</a:t>
            </a:r>
          </a:p>
          <a:p>
            <a:pPr eaLnBrk="0" fontAlgn="base" hangingPunct="0">
              <a:spcBef>
                <a:spcPct val="0"/>
              </a:spcBef>
              <a:spcAft>
                <a:spcPts val="200"/>
              </a:spcAft>
            </a:pPr>
            <a:r>
              <a:rPr lang="de-DE" dirty="0" err="1">
                <a:cs typeface="Arial" panose="020B0604020202020204" pitchFamily="34" charset="0"/>
              </a:rPr>
              <a:t>How</a:t>
            </a:r>
            <a:r>
              <a:rPr lang="de-DE" dirty="0">
                <a:cs typeface="Arial" panose="020B0604020202020204" pitchFamily="34" charset="0"/>
              </a:rPr>
              <a:t> do </a:t>
            </a:r>
            <a:r>
              <a:rPr lang="de-DE" dirty="0" err="1">
                <a:cs typeface="Arial" panose="020B0604020202020204" pitchFamily="34" charset="0"/>
              </a:rPr>
              <a:t>you</a:t>
            </a:r>
            <a:r>
              <a:rPr lang="de-DE" dirty="0">
                <a:cs typeface="Arial" panose="020B0604020202020204" pitchFamily="34" charset="0"/>
              </a:rPr>
              <a:t> plan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this</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are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indicators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15</a:t>
            </a:fld>
            <a:endParaRPr lang="de-DE"/>
          </a:p>
        </p:txBody>
      </p:sp>
    </p:spTree>
    <p:extLst>
      <p:ext uri="{BB962C8B-B14F-4D97-AF65-F5344CB8AC3E}">
        <p14:creationId xmlns:p14="http://schemas.microsoft.com/office/powerpoint/2010/main" val="1909860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first</a:t>
            </a:r>
            <a:r>
              <a:rPr lang="de-DE" dirty="0">
                <a:latin typeface="Arial" charset="0"/>
              </a:rPr>
              <a:t> </a:t>
            </a:r>
            <a:r>
              <a:rPr lang="de-DE" dirty="0" err="1">
                <a:latin typeface="Arial" charset="0"/>
              </a:rPr>
              <a:t>step</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How</a:t>
            </a:r>
            <a:r>
              <a:rPr lang="de-DE" dirty="0">
                <a:cs typeface="Arial" panose="020B0604020202020204" pitchFamily="34" charset="0"/>
              </a:rPr>
              <a:t> will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start</a:t>
            </a:r>
            <a:r>
              <a:rPr lang="de-DE" dirty="0">
                <a:cs typeface="Arial" panose="020B0604020202020204" pitchFamily="34" charset="0"/>
              </a:rPr>
              <a:t> </a:t>
            </a:r>
            <a:r>
              <a:rPr lang="de-DE" dirty="0" err="1">
                <a:cs typeface="Arial" panose="020B0604020202020204" pitchFamily="34" charset="0"/>
              </a:rPr>
              <a:t>today</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16</a:t>
            </a:fld>
            <a:endParaRPr lang="de-DE"/>
          </a:p>
        </p:txBody>
      </p:sp>
    </p:spTree>
    <p:extLst>
      <p:ext uri="{BB962C8B-B14F-4D97-AF65-F5344CB8AC3E}">
        <p14:creationId xmlns:p14="http://schemas.microsoft.com/office/powerpoint/2010/main" val="1040594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tertitel 4"/>
          <p:cNvSpPr>
            <a:spLocks noGrp="1"/>
          </p:cNvSpPr>
          <p:nvPr>
            <p:ph type="subTitle" idx="1"/>
          </p:nvPr>
        </p:nvSpPr>
        <p:spPr>
          <a:xfrm>
            <a:off x="539552" y="322608"/>
            <a:ext cx="8064896" cy="5472608"/>
          </a:xfrm>
        </p:spPr>
        <p:txBody>
          <a:bodyPr>
            <a:normAutofit lnSpcReduction="10000"/>
          </a:bodyPr>
          <a:lstStyle/>
          <a:p>
            <a:pPr algn="l"/>
            <a:r>
              <a:rPr lang="en-US" sz="2000" b="1" dirty="0">
                <a:solidFill>
                  <a:schemeClr val="tx1"/>
                </a:solidFill>
              </a:rPr>
              <a:t>Template for Assignment 4 – Business Model Canvas</a:t>
            </a:r>
          </a:p>
          <a:p>
            <a:pPr algn="l"/>
            <a:endParaRPr lang="de-DE" sz="1800" dirty="0">
              <a:solidFill>
                <a:schemeClr val="tx1"/>
              </a:solidFill>
            </a:endParaRPr>
          </a:p>
          <a:p>
            <a:pPr algn="l"/>
            <a:r>
              <a:rPr lang="de-DE" sz="1800" b="1" dirty="0">
                <a:solidFill>
                  <a:schemeClr val="tx1"/>
                </a:solidFill>
              </a:rPr>
              <a:t>This </a:t>
            </a:r>
            <a:r>
              <a:rPr lang="de-DE" sz="1800" b="1" dirty="0" err="1">
                <a:solidFill>
                  <a:schemeClr val="tx1"/>
                </a:solidFill>
              </a:rPr>
              <a:t>assignment</a:t>
            </a:r>
            <a:r>
              <a:rPr lang="de-DE" sz="1800" b="1" dirty="0">
                <a:solidFill>
                  <a:schemeClr val="tx1"/>
                </a:solidFill>
              </a:rPr>
              <a:t> </a:t>
            </a:r>
            <a:r>
              <a:rPr lang="de-DE" sz="1800" b="1" dirty="0" err="1">
                <a:solidFill>
                  <a:schemeClr val="tx1"/>
                </a:solidFill>
              </a:rPr>
              <a:t>consists</a:t>
            </a:r>
            <a:r>
              <a:rPr lang="de-DE" sz="1800" b="1" dirty="0">
                <a:solidFill>
                  <a:schemeClr val="tx1"/>
                </a:solidFill>
              </a:rPr>
              <a:t> of a </a:t>
            </a:r>
            <a:r>
              <a:rPr lang="de-DE" sz="1800" b="1" dirty="0" err="1">
                <a:solidFill>
                  <a:schemeClr val="tx1"/>
                </a:solidFill>
              </a:rPr>
              <a:t>further</a:t>
            </a:r>
            <a:r>
              <a:rPr lang="de-DE" sz="1800" b="1" dirty="0">
                <a:solidFill>
                  <a:schemeClr val="tx1"/>
                </a:solidFill>
              </a:rPr>
              <a:t> </a:t>
            </a:r>
            <a:r>
              <a:rPr lang="de-DE" sz="1800" b="1" dirty="0" err="1">
                <a:solidFill>
                  <a:schemeClr val="tx1"/>
                </a:solidFill>
              </a:rPr>
              <a:t>developed</a:t>
            </a:r>
            <a:r>
              <a:rPr lang="de-DE" sz="1800" b="1" dirty="0">
                <a:solidFill>
                  <a:schemeClr val="tx1"/>
                </a:solidFill>
              </a:rPr>
              <a:t> </a:t>
            </a:r>
            <a:r>
              <a:rPr lang="de-DE" sz="1800" b="1" dirty="0" err="1">
                <a:solidFill>
                  <a:schemeClr val="tx1"/>
                </a:solidFill>
              </a:rPr>
              <a:t>business</a:t>
            </a:r>
            <a:r>
              <a:rPr lang="de-DE" sz="1800" b="1" dirty="0">
                <a:solidFill>
                  <a:schemeClr val="tx1"/>
                </a:solidFill>
              </a:rPr>
              <a:t> </a:t>
            </a:r>
            <a:r>
              <a:rPr lang="de-DE" sz="1800" b="1" dirty="0" err="1">
                <a:solidFill>
                  <a:schemeClr val="tx1"/>
                </a:solidFill>
              </a:rPr>
              <a:t>model</a:t>
            </a:r>
            <a:r>
              <a:rPr lang="de-DE" sz="1800" b="1" dirty="0">
                <a:solidFill>
                  <a:schemeClr val="tx1"/>
                </a:solidFill>
              </a:rPr>
              <a:t> </a:t>
            </a:r>
            <a:r>
              <a:rPr lang="de-DE" sz="1800" b="1" dirty="0" err="1">
                <a:solidFill>
                  <a:schemeClr val="tx1"/>
                </a:solidFill>
              </a:rPr>
              <a:t>for</a:t>
            </a:r>
            <a:r>
              <a:rPr lang="de-DE" sz="1800" b="1" dirty="0">
                <a:solidFill>
                  <a:schemeClr val="tx1"/>
                </a:solidFill>
              </a:rPr>
              <a:t> </a:t>
            </a:r>
            <a:r>
              <a:rPr lang="de-DE" sz="1800" b="1" dirty="0" err="1">
                <a:solidFill>
                  <a:schemeClr val="tx1"/>
                </a:solidFill>
              </a:rPr>
              <a:t>your</a:t>
            </a:r>
            <a:r>
              <a:rPr lang="de-DE" sz="1800" b="1" dirty="0">
                <a:solidFill>
                  <a:schemeClr val="tx1"/>
                </a:solidFill>
              </a:rPr>
              <a:t> </a:t>
            </a:r>
            <a:r>
              <a:rPr lang="de-DE" sz="1800" b="1" dirty="0" err="1">
                <a:solidFill>
                  <a:schemeClr val="tx1"/>
                </a:solidFill>
              </a:rPr>
              <a:t>innovation</a:t>
            </a:r>
            <a:r>
              <a:rPr lang="de-DE" sz="1800" b="1" dirty="0">
                <a:solidFill>
                  <a:schemeClr val="tx1"/>
                </a:solidFill>
              </a:rPr>
              <a:t> </a:t>
            </a:r>
            <a:r>
              <a:rPr lang="de-DE" sz="1800" b="1" dirty="0" err="1">
                <a:solidFill>
                  <a:schemeClr val="tx1"/>
                </a:solidFill>
              </a:rPr>
              <a:t>ideas</a:t>
            </a:r>
            <a:r>
              <a:rPr lang="de-DE" sz="1800" b="1" dirty="0">
                <a:solidFill>
                  <a:schemeClr val="tx1"/>
                </a:solidFill>
              </a:rPr>
              <a:t> from </a:t>
            </a:r>
            <a:r>
              <a:rPr lang="de-DE" sz="1800" b="1" dirty="0" err="1">
                <a:solidFill>
                  <a:schemeClr val="tx1"/>
                </a:solidFill>
              </a:rPr>
              <a:t>the</a:t>
            </a:r>
            <a:r>
              <a:rPr lang="de-DE" sz="1800" b="1" dirty="0">
                <a:solidFill>
                  <a:schemeClr val="tx1"/>
                </a:solidFill>
              </a:rPr>
              <a:t> </a:t>
            </a:r>
            <a:r>
              <a:rPr lang="de-DE" sz="1800" b="1" dirty="0" err="1">
                <a:solidFill>
                  <a:schemeClr val="tx1"/>
                </a:solidFill>
              </a:rPr>
              <a:t>workshops</a:t>
            </a:r>
            <a:r>
              <a:rPr lang="de-DE" sz="1800" b="1" dirty="0">
                <a:solidFill>
                  <a:schemeClr val="tx1"/>
                </a:solidFill>
              </a:rPr>
              <a:t> and </a:t>
            </a:r>
            <a:r>
              <a:rPr lang="de-DE" sz="1800" b="1" dirty="0" err="1">
                <a:solidFill>
                  <a:schemeClr val="tx1"/>
                </a:solidFill>
              </a:rPr>
              <a:t>is</a:t>
            </a:r>
            <a:r>
              <a:rPr lang="de-DE" sz="1800" b="1" dirty="0">
                <a:solidFill>
                  <a:schemeClr val="tx1"/>
                </a:solidFill>
              </a:rPr>
              <a:t> </a:t>
            </a:r>
            <a:r>
              <a:rPr lang="de-DE" sz="1800" b="1" dirty="0" err="1">
                <a:solidFill>
                  <a:schemeClr val="tx1"/>
                </a:solidFill>
              </a:rPr>
              <a:t>presented</a:t>
            </a:r>
            <a:r>
              <a:rPr lang="de-DE" sz="1800" b="1" dirty="0">
                <a:solidFill>
                  <a:schemeClr val="tx1"/>
                </a:solidFill>
              </a:rPr>
              <a:t> on May 28. </a:t>
            </a:r>
          </a:p>
          <a:p>
            <a:pPr algn="l">
              <a:spcBef>
                <a:spcPts val="1200"/>
              </a:spcBef>
            </a:pPr>
            <a:r>
              <a:rPr lang="de-DE" sz="1800" dirty="0" err="1">
                <a:solidFill>
                  <a:schemeClr val="tx1"/>
                </a:solidFill>
              </a:rPr>
              <a:t>We</a:t>
            </a:r>
            <a:r>
              <a:rPr lang="de-DE" sz="1800" dirty="0">
                <a:solidFill>
                  <a:schemeClr val="tx1"/>
                </a:solidFill>
              </a:rPr>
              <a:t> </a:t>
            </a:r>
            <a:r>
              <a:rPr lang="de-DE" sz="1800" dirty="0" err="1">
                <a:solidFill>
                  <a:schemeClr val="tx1"/>
                </a:solidFill>
              </a:rPr>
              <a:t>expect</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following</a:t>
            </a:r>
            <a:r>
              <a:rPr lang="de-DE" sz="1800" dirty="0">
                <a:solidFill>
                  <a:schemeClr val="tx1"/>
                </a:solidFill>
              </a:rPr>
              <a:t> </a:t>
            </a:r>
            <a:r>
              <a:rPr lang="de-DE" sz="1800" dirty="0" err="1">
                <a:solidFill>
                  <a:schemeClr val="tx1"/>
                </a:solidFill>
              </a:rPr>
              <a:t>content</a:t>
            </a:r>
            <a:endParaRPr lang="de-DE" sz="1800" dirty="0">
              <a:solidFill>
                <a:schemeClr val="tx1"/>
              </a:solidFill>
            </a:endParaRPr>
          </a:p>
          <a:p>
            <a:pPr marL="285750" indent="-285750" algn="l">
              <a:spcBef>
                <a:spcPts val="0"/>
              </a:spcBef>
              <a:spcAft>
                <a:spcPts val="300"/>
              </a:spcAft>
              <a:buFont typeface="Arial" panose="020B0604020202020204" pitchFamily="34" charset="0"/>
              <a:buChar char="•"/>
            </a:pPr>
            <a:r>
              <a:rPr lang="de-DE" sz="1800" dirty="0">
                <a:solidFill>
                  <a:schemeClr val="tx1"/>
                </a:solidFill>
              </a:rPr>
              <a:t>A </a:t>
            </a:r>
            <a:r>
              <a:rPr lang="de-DE" sz="1800" dirty="0" err="1">
                <a:solidFill>
                  <a:schemeClr val="tx1"/>
                </a:solidFill>
              </a:rPr>
              <a:t>recap</a:t>
            </a:r>
            <a:r>
              <a:rPr lang="de-DE" sz="1800" dirty="0">
                <a:solidFill>
                  <a:schemeClr val="tx1"/>
                </a:solidFill>
              </a:rPr>
              <a:t> of </a:t>
            </a:r>
            <a:r>
              <a:rPr lang="de-DE" sz="1800" dirty="0" err="1">
                <a:solidFill>
                  <a:schemeClr val="tx1"/>
                </a:solidFill>
              </a:rPr>
              <a:t>your</a:t>
            </a:r>
            <a:r>
              <a:rPr lang="de-DE" sz="1800" dirty="0">
                <a:solidFill>
                  <a:schemeClr val="tx1"/>
                </a:solidFill>
              </a:rPr>
              <a:t> </a:t>
            </a:r>
            <a:r>
              <a:rPr lang="de-DE" sz="1800" dirty="0" err="1">
                <a:solidFill>
                  <a:schemeClr val="tx1"/>
                </a:solidFill>
              </a:rPr>
              <a:t>community</a:t>
            </a:r>
            <a:r>
              <a:rPr lang="de-DE" sz="1800" dirty="0">
                <a:solidFill>
                  <a:schemeClr val="tx1"/>
                </a:solidFill>
              </a:rPr>
              <a:t> </a:t>
            </a:r>
            <a:r>
              <a:rPr lang="de-DE" sz="1800" dirty="0" err="1">
                <a:solidFill>
                  <a:schemeClr val="tx1"/>
                </a:solidFill>
              </a:rPr>
              <a:t>map</a:t>
            </a:r>
            <a:r>
              <a:rPr lang="de-DE" sz="1800" dirty="0">
                <a:solidFill>
                  <a:schemeClr val="tx1"/>
                </a:solidFill>
              </a:rPr>
              <a:t> and </a:t>
            </a:r>
            <a:r>
              <a:rPr lang="de-DE" sz="1800" dirty="0" err="1">
                <a:solidFill>
                  <a:schemeClr val="tx1"/>
                </a:solidFill>
              </a:rPr>
              <a:t>theory</a:t>
            </a:r>
            <a:r>
              <a:rPr lang="de-DE" sz="1800" dirty="0">
                <a:solidFill>
                  <a:schemeClr val="tx1"/>
                </a:solidFill>
              </a:rPr>
              <a:t> of </a:t>
            </a:r>
            <a:r>
              <a:rPr lang="de-DE" sz="1800" dirty="0" err="1">
                <a:solidFill>
                  <a:schemeClr val="tx1"/>
                </a:solidFill>
              </a:rPr>
              <a:t>change</a:t>
            </a:r>
            <a:r>
              <a:rPr lang="de-DE" sz="1800" dirty="0">
                <a:solidFill>
                  <a:schemeClr val="tx1"/>
                </a:solidFill>
              </a:rPr>
              <a:t> (</a:t>
            </a:r>
            <a:r>
              <a:rPr lang="de-DE" sz="1800" dirty="0" err="1">
                <a:solidFill>
                  <a:schemeClr val="tx1"/>
                </a:solidFill>
              </a:rPr>
              <a:t>assignment</a:t>
            </a:r>
            <a:r>
              <a:rPr lang="de-DE" sz="1800" dirty="0">
                <a:solidFill>
                  <a:schemeClr val="tx1"/>
                </a:solidFill>
              </a:rPr>
              <a:t> 1)</a:t>
            </a:r>
          </a:p>
          <a:p>
            <a:pPr marL="285750" indent="-285750" algn="l">
              <a:spcBef>
                <a:spcPts val="0"/>
              </a:spcBef>
              <a:spcAft>
                <a:spcPts val="300"/>
              </a:spcAft>
              <a:buFont typeface="Arial" panose="020B0604020202020204" pitchFamily="34" charset="0"/>
              <a:buChar char="•"/>
            </a:pPr>
            <a:r>
              <a:rPr lang="de-DE" sz="1800" dirty="0">
                <a:solidFill>
                  <a:schemeClr val="tx1"/>
                </a:solidFill>
              </a:rPr>
              <a:t>Summary of </a:t>
            </a:r>
            <a:r>
              <a:rPr lang="de-DE" sz="1800" dirty="0" err="1">
                <a:solidFill>
                  <a:schemeClr val="tx1"/>
                </a:solidFill>
              </a:rPr>
              <a:t>the</a:t>
            </a:r>
            <a:r>
              <a:rPr lang="de-DE" sz="1800" dirty="0">
                <a:solidFill>
                  <a:schemeClr val="tx1"/>
                </a:solidFill>
              </a:rPr>
              <a:t> </a:t>
            </a:r>
            <a:r>
              <a:rPr lang="de-DE" sz="1800" dirty="0" err="1">
                <a:solidFill>
                  <a:schemeClr val="tx1"/>
                </a:solidFill>
              </a:rPr>
              <a:t>business</a:t>
            </a:r>
            <a:r>
              <a:rPr lang="de-DE" sz="1800" dirty="0">
                <a:solidFill>
                  <a:schemeClr val="tx1"/>
                </a:solidFill>
              </a:rPr>
              <a:t> </a:t>
            </a:r>
            <a:r>
              <a:rPr lang="de-DE" sz="1800" dirty="0" err="1">
                <a:solidFill>
                  <a:schemeClr val="tx1"/>
                </a:solidFill>
              </a:rPr>
              <a:t>model</a:t>
            </a:r>
            <a:r>
              <a:rPr lang="de-DE" sz="1800" dirty="0">
                <a:solidFill>
                  <a:schemeClr val="tx1"/>
                </a:solidFill>
              </a:rPr>
              <a:t> in </a:t>
            </a:r>
            <a:r>
              <a:rPr lang="de-DE" sz="1800" dirty="0" err="1">
                <a:solidFill>
                  <a:schemeClr val="tx1"/>
                </a:solidFill>
              </a:rPr>
              <a:t>the</a:t>
            </a:r>
            <a:r>
              <a:rPr lang="de-DE" sz="1800" dirty="0">
                <a:solidFill>
                  <a:schemeClr val="tx1"/>
                </a:solidFill>
              </a:rPr>
              <a:t> Business Model Canvas (</a:t>
            </a:r>
            <a:r>
              <a:rPr lang="de-DE" sz="1800" dirty="0" err="1">
                <a:solidFill>
                  <a:schemeClr val="tx1"/>
                </a:solidFill>
              </a:rPr>
              <a:t>one</a:t>
            </a:r>
            <a:r>
              <a:rPr lang="de-DE" sz="1800" dirty="0">
                <a:solidFill>
                  <a:schemeClr val="tx1"/>
                </a:solidFill>
              </a:rPr>
              <a:t> </a:t>
            </a:r>
            <a:r>
              <a:rPr lang="de-DE" sz="1800" dirty="0" err="1">
                <a:solidFill>
                  <a:schemeClr val="tx1"/>
                </a:solidFill>
              </a:rPr>
              <a:t>page</a:t>
            </a:r>
            <a:r>
              <a:rPr lang="de-DE" sz="1800" dirty="0">
                <a:solidFill>
                  <a:schemeClr val="tx1"/>
                </a:solidFill>
              </a:rPr>
              <a:t>).</a:t>
            </a:r>
          </a:p>
          <a:p>
            <a:pPr marL="285750" indent="-285750" algn="l">
              <a:spcBef>
                <a:spcPts val="0"/>
              </a:spcBef>
              <a:spcAft>
                <a:spcPts val="300"/>
              </a:spcAft>
              <a:buFont typeface="Arial" panose="020B0604020202020204" pitchFamily="34" charset="0"/>
              <a:buChar char="•"/>
            </a:pPr>
            <a:r>
              <a:rPr lang="de-DE" sz="1800" dirty="0">
                <a:solidFill>
                  <a:schemeClr val="tx1"/>
                </a:solidFill>
              </a:rPr>
              <a:t>In </a:t>
            </a:r>
            <a:r>
              <a:rPr lang="de-DE" sz="1800" dirty="0" err="1">
                <a:solidFill>
                  <a:schemeClr val="tx1"/>
                </a:solidFill>
              </a:rPr>
              <a:t>depth</a:t>
            </a:r>
            <a:r>
              <a:rPr lang="de-DE" sz="1800" dirty="0">
                <a:solidFill>
                  <a:schemeClr val="tx1"/>
                </a:solidFill>
              </a:rPr>
              <a:t> </a:t>
            </a:r>
            <a:r>
              <a:rPr lang="de-DE" sz="1800" dirty="0" err="1">
                <a:solidFill>
                  <a:schemeClr val="tx1"/>
                </a:solidFill>
              </a:rPr>
              <a:t>explanations</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one</a:t>
            </a:r>
            <a:r>
              <a:rPr lang="de-DE" sz="1800" dirty="0">
                <a:solidFill>
                  <a:schemeClr val="tx1"/>
                </a:solidFill>
              </a:rPr>
              <a:t> </a:t>
            </a:r>
            <a:r>
              <a:rPr lang="de-DE" sz="1800" dirty="0" err="1">
                <a:solidFill>
                  <a:schemeClr val="tx1"/>
                </a:solidFill>
              </a:rPr>
              <a:t>example</a:t>
            </a:r>
            <a:r>
              <a:rPr lang="de-DE" sz="1800" dirty="0">
                <a:solidFill>
                  <a:schemeClr val="tx1"/>
                </a:solidFill>
              </a:rPr>
              <a:t> </a:t>
            </a:r>
            <a:r>
              <a:rPr lang="de-DE" sz="1800" dirty="0" err="1">
                <a:solidFill>
                  <a:schemeClr val="tx1"/>
                </a:solidFill>
              </a:rPr>
              <a:t>for</a:t>
            </a:r>
            <a:r>
              <a:rPr lang="de-DE" sz="1800" dirty="0">
                <a:solidFill>
                  <a:schemeClr val="tx1"/>
                </a:solidFill>
              </a:rPr>
              <a:t> </a:t>
            </a:r>
            <a:r>
              <a:rPr lang="de-DE" sz="1800" dirty="0" err="1">
                <a:solidFill>
                  <a:schemeClr val="tx1"/>
                </a:solidFill>
              </a:rPr>
              <a:t>each</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nine</a:t>
            </a:r>
            <a:r>
              <a:rPr lang="de-DE" sz="1800" dirty="0">
                <a:solidFill>
                  <a:schemeClr val="tx1"/>
                </a:solidFill>
              </a:rPr>
              <a:t> </a:t>
            </a:r>
            <a:r>
              <a:rPr lang="de-DE" sz="1800" dirty="0" err="1">
                <a:solidFill>
                  <a:schemeClr val="tx1"/>
                </a:solidFill>
              </a:rPr>
              <a:t>key</a:t>
            </a:r>
            <a:r>
              <a:rPr lang="de-DE" sz="1800" dirty="0">
                <a:solidFill>
                  <a:schemeClr val="tx1"/>
                </a:solidFill>
              </a:rPr>
              <a:t> </a:t>
            </a:r>
            <a:r>
              <a:rPr lang="de-DE" sz="1800" dirty="0" err="1">
                <a:solidFill>
                  <a:schemeClr val="tx1"/>
                </a:solidFill>
              </a:rPr>
              <a:t>elements</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canvas</a:t>
            </a:r>
            <a:r>
              <a:rPr lang="de-DE" sz="1800" dirty="0">
                <a:solidFill>
                  <a:schemeClr val="tx1"/>
                </a:solidFill>
              </a:rPr>
              <a:t> (</a:t>
            </a:r>
            <a:r>
              <a:rPr lang="de-DE" sz="1800" dirty="0" err="1">
                <a:solidFill>
                  <a:schemeClr val="tx1"/>
                </a:solidFill>
              </a:rPr>
              <a:t>one</a:t>
            </a:r>
            <a:r>
              <a:rPr lang="de-DE" sz="1800" dirty="0">
                <a:solidFill>
                  <a:schemeClr val="tx1"/>
                </a:solidFill>
              </a:rPr>
              <a:t> </a:t>
            </a:r>
            <a:r>
              <a:rPr lang="de-DE" sz="1800" dirty="0" err="1">
                <a:solidFill>
                  <a:schemeClr val="tx1"/>
                </a:solidFill>
              </a:rPr>
              <a:t>slide</a:t>
            </a:r>
            <a:r>
              <a:rPr lang="de-DE" sz="1800" dirty="0">
                <a:solidFill>
                  <a:schemeClr val="tx1"/>
                </a:solidFill>
              </a:rPr>
              <a:t> </a:t>
            </a:r>
            <a:r>
              <a:rPr lang="de-DE" sz="1800" dirty="0" err="1">
                <a:solidFill>
                  <a:schemeClr val="tx1"/>
                </a:solidFill>
              </a:rPr>
              <a:t>each</a:t>
            </a:r>
            <a:r>
              <a:rPr lang="de-DE" sz="1800" dirty="0">
                <a:solidFill>
                  <a:schemeClr val="tx1"/>
                </a:solidFill>
              </a:rPr>
              <a:t>)</a:t>
            </a:r>
          </a:p>
          <a:p>
            <a:pPr algn="l"/>
            <a:endParaRPr lang="en-US" sz="1800" dirty="0">
              <a:solidFill>
                <a:schemeClr val="tx1"/>
              </a:solidFill>
            </a:endParaRPr>
          </a:p>
          <a:p>
            <a:pPr algn="l"/>
            <a:r>
              <a:rPr lang="en-US" sz="1800" dirty="0">
                <a:solidFill>
                  <a:schemeClr val="tx1"/>
                </a:solidFill>
              </a:rPr>
              <a:t>Please use this template for your final presentation and submission. </a:t>
            </a:r>
          </a:p>
          <a:p>
            <a:pPr algn="l"/>
            <a:r>
              <a:rPr lang="en-US" sz="1800" dirty="0">
                <a:solidFill>
                  <a:schemeClr val="tx1"/>
                </a:solidFill>
              </a:rPr>
              <a:t>Date of submission: </a:t>
            </a:r>
            <a:r>
              <a:rPr lang="de-DE" sz="1800" dirty="0">
                <a:solidFill>
                  <a:srgbClr val="000000"/>
                </a:solidFill>
                <a:latin typeface="Calibri" panose="020F0502020204030204" pitchFamily="34" charset="0"/>
              </a:rPr>
              <a:t>28.05.2024 </a:t>
            </a:r>
            <a:r>
              <a:rPr lang="de-DE" sz="1800" dirty="0" err="1">
                <a:solidFill>
                  <a:srgbClr val="000000"/>
                </a:solidFill>
                <a:latin typeface="Calibri" panose="020F0502020204030204" pitchFamily="34" charset="0"/>
              </a:rPr>
              <a:t>always</a:t>
            </a:r>
            <a:r>
              <a:rPr lang="de-DE" sz="1800" dirty="0">
                <a:solidFill>
                  <a:srgbClr val="000000"/>
                </a:solidFill>
                <a:latin typeface="Calibri" panose="020F0502020204030204" pitchFamily="34" charset="0"/>
              </a:rPr>
              <a:t> 23:55 CET</a:t>
            </a:r>
          </a:p>
          <a:p>
            <a:pPr algn="l"/>
            <a:endParaRPr lang="de-DE" sz="1800" dirty="0">
              <a:solidFill>
                <a:srgbClr val="000000"/>
              </a:solidFill>
              <a:latin typeface="Calibri" panose="020F0502020204030204" pitchFamily="34" charset="0"/>
            </a:endParaRPr>
          </a:p>
          <a:p>
            <a:pPr algn="l"/>
            <a:r>
              <a:rPr lang="de-DE" sz="1800" dirty="0" err="1">
                <a:solidFill>
                  <a:srgbClr val="000000"/>
                </a:solidFill>
                <a:latin typeface="Calibri" panose="020F0502020204030204" pitchFamily="34" charset="0"/>
              </a:rPr>
              <a:t>Submit</a:t>
            </a:r>
            <a:r>
              <a:rPr lang="de-DE" sz="1800" dirty="0">
                <a:solidFill>
                  <a:srgbClr val="000000"/>
                </a:solidFill>
                <a:latin typeface="Calibri" panose="020F0502020204030204" pitchFamily="34" charset="0"/>
              </a:rPr>
              <a:t> online via: </a:t>
            </a:r>
            <a:r>
              <a:rPr lang="de-DE" sz="1800" dirty="0">
                <a:solidFill>
                  <a:srgbClr val="000000"/>
                </a:solidFill>
                <a:latin typeface="Calibri" panose="020F0502020204030204" pitchFamily="34" charset="0"/>
                <a:hlinkClick r:id="rId3"/>
              </a:rPr>
              <a:t>https://ilias.hfwu.de/goto.php?target=exc_42710&amp;client_id=hfwu</a:t>
            </a:r>
            <a:endParaRPr lang="de-DE" sz="1800" dirty="0">
              <a:solidFill>
                <a:srgbClr val="000000"/>
              </a:solidFill>
              <a:latin typeface="Calibri" panose="020F0502020204030204" pitchFamily="34" charset="0"/>
            </a:endParaRPr>
          </a:p>
          <a:p>
            <a:pPr algn="l"/>
            <a:endParaRPr lang="en-US" sz="1800" dirty="0">
              <a:solidFill>
                <a:schemeClr val="tx1"/>
              </a:solidFill>
            </a:endParaRPr>
          </a:p>
          <a:p>
            <a:pPr algn="l"/>
            <a:r>
              <a:rPr lang="en-US" sz="1800" dirty="0">
                <a:solidFill>
                  <a:schemeClr val="tx1"/>
                </a:solidFill>
              </a:rPr>
              <a:t>This is just a content framework. Feel free to give it your personal touch. Graphs, </a:t>
            </a:r>
            <a:r>
              <a:rPr lang="en-US" sz="1800" dirty="0" err="1">
                <a:solidFill>
                  <a:schemeClr val="tx1"/>
                </a:solidFill>
              </a:rPr>
              <a:t>fotos</a:t>
            </a:r>
            <a:r>
              <a:rPr lang="en-US" sz="1800" dirty="0">
                <a:solidFill>
                  <a:schemeClr val="tx1"/>
                </a:solidFill>
              </a:rPr>
              <a:t>, pictograms etc. are most welcome.</a:t>
            </a:r>
          </a:p>
        </p:txBody>
      </p:sp>
      <p:sp>
        <p:nvSpPr>
          <p:cNvPr id="2" name="Foliennummernplatzhalter 1"/>
          <p:cNvSpPr>
            <a:spLocks noGrp="1"/>
          </p:cNvSpPr>
          <p:nvPr>
            <p:ph type="sldNum" sz="quarter" idx="12"/>
          </p:nvPr>
        </p:nvSpPr>
        <p:spPr/>
        <p:txBody>
          <a:bodyPr/>
          <a:lstStyle/>
          <a:p>
            <a:fld id="{3AABB519-2A53-4899-A7A5-AE02E6477770}" type="slidenum">
              <a:rPr lang="de-DE" smtClean="0"/>
              <a:t>2</a:t>
            </a:fld>
            <a:endParaRPr lang="de-DE"/>
          </a:p>
        </p:txBody>
      </p:sp>
    </p:spTree>
    <p:extLst>
      <p:ext uri="{BB962C8B-B14F-4D97-AF65-F5344CB8AC3E}">
        <p14:creationId xmlns:p14="http://schemas.microsoft.com/office/powerpoint/2010/main" val="104280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9EAB8-E5CC-4131-AE09-54D1F988F2CD}"/>
              </a:ext>
            </a:extLst>
          </p:cNvPr>
          <p:cNvSpPr>
            <a:spLocks noGrp="1"/>
          </p:cNvSpPr>
          <p:nvPr>
            <p:ph type="title"/>
          </p:nvPr>
        </p:nvSpPr>
        <p:spPr/>
        <p:txBody>
          <a:bodyPr>
            <a:normAutofit fontScale="90000"/>
          </a:bodyPr>
          <a:lstStyle/>
          <a:p>
            <a:r>
              <a:rPr lang="de-DE" dirty="0" err="1"/>
              <a:t>Recap</a:t>
            </a:r>
            <a:r>
              <a:rPr lang="de-DE" dirty="0"/>
              <a:t> &gt;&gt;&gt; </a:t>
            </a:r>
            <a:r>
              <a:rPr lang="de-DE" dirty="0" err="1"/>
              <a:t>How</a:t>
            </a:r>
            <a:r>
              <a:rPr lang="de-DE" dirty="0"/>
              <a:t> </a:t>
            </a:r>
            <a:r>
              <a:rPr lang="de-DE" dirty="0" err="1"/>
              <a:t>you</a:t>
            </a:r>
            <a:r>
              <a:rPr lang="de-DE" dirty="0"/>
              <a:t> </a:t>
            </a:r>
            <a:r>
              <a:rPr lang="de-DE" dirty="0" err="1"/>
              <a:t>have</a:t>
            </a:r>
            <a:r>
              <a:rPr lang="de-DE" dirty="0"/>
              <a:t> </a:t>
            </a:r>
            <a:r>
              <a:rPr lang="de-DE" dirty="0" err="1"/>
              <a:t>arrived</a:t>
            </a:r>
            <a:r>
              <a:rPr lang="de-DE" dirty="0"/>
              <a:t> at </a:t>
            </a:r>
            <a:r>
              <a:rPr lang="de-DE" dirty="0" err="1"/>
              <a:t>your</a:t>
            </a:r>
            <a:r>
              <a:rPr lang="de-DE" dirty="0"/>
              <a:t> </a:t>
            </a:r>
            <a:r>
              <a:rPr lang="de-DE" dirty="0" err="1"/>
              <a:t>challenge</a:t>
            </a:r>
            <a:r>
              <a:rPr lang="de-DE" dirty="0"/>
              <a:t> and </a:t>
            </a:r>
            <a:r>
              <a:rPr lang="de-DE" dirty="0" err="1"/>
              <a:t>your</a:t>
            </a:r>
            <a:r>
              <a:rPr lang="de-DE" dirty="0"/>
              <a:t> </a:t>
            </a:r>
            <a:r>
              <a:rPr lang="de-DE" dirty="0" err="1"/>
              <a:t>idea</a:t>
            </a:r>
            <a:endParaRPr lang="de-DE" dirty="0"/>
          </a:p>
        </p:txBody>
      </p:sp>
      <p:sp>
        <p:nvSpPr>
          <p:cNvPr id="3" name="Inhaltsplatzhalter 2">
            <a:extLst>
              <a:ext uri="{FF2B5EF4-FFF2-40B4-BE49-F238E27FC236}">
                <a16:creationId xmlns:a16="http://schemas.microsoft.com/office/drawing/2014/main" id="{B4C7A728-22E0-408E-921B-077A1AF8B1C7}"/>
              </a:ext>
            </a:extLst>
          </p:cNvPr>
          <p:cNvSpPr>
            <a:spLocks noGrp="1"/>
          </p:cNvSpPr>
          <p:nvPr>
            <p:ph idx="1"/>
          </p:nvPr>
        </p:nvSpPr>
        <p:spPr/>
        <p:txBody>
          <a:bodyPr/>
          <a:lstStyle/>
          <a:p>
            <a:pPr marL="0" indent="0">
              <a:buNone/>
            </a:pPr>
            <a:r>
              <a:rPr lang="de-DE" dirty="0"/>
              <a:t>Start </a:t>
            </a:r>
            <a:r>
              <a:rPr lang="de-DE" dirty="0" err="1"/>
              <a:t>with</a:t>
            </a:r>
            <a:r>
              <a:rPr lang="de-DE" dirty="0"/>
              <a:t> a </a:t>
            </a:r>
            <a:r>
              <a:rPr lang="de-DE" dirty="0" err="1"/>
              <a:t>brief</a:t>
            </a:r>
            <a:r>
              <a:rPr lang="de-DE" dirty="0"/>
              <a:t> </a:t>
            </a:r>
            <a:r>
              <a:rPr lang="de-DE" dirty="0" err="1"/>
              <a:t>recap</a:t>
            </a:r>
            <a:r>
              <a:rPr lang="de-DE" dirty="0"/>
              <a:t> of </a:t>
            </a:r>
            <a:r>
              <a:rPr lang="de-DE" dirty="0" err="1"/>
              <a:t>your</a:t>
            </a:r>
            <a:r>
              <a:rPr lang="de-DE" dirty="0"/>
              <a:t> </a:t>
            </a:r>
            <a:r>
              <a:rPr lang="de-DE" dirty="0" err="1"/>
              <a:t>community</a:t>
            </a:r>
            <a:r>
              <a:rPr lang="de-DE" dirty="0"/>
              <a:t> </a:t>
            </a:r>
            <a:r>
              <a:rPr lang="de-DE" dirty="0" err="1"/>
              <a:t>mapping</a:t>
            </a:r>
            <a:r>
              <a:rPr lang="de-DE" dirty="0"/>
              <a:t>, </a:t>
            </a:r>
            <a:r>
              <a:rPr lang="de-DE" dirty="0" err="1"/>
              <a:t>your</a:t>
            </a:r>
            <a:r>
              <a:rPr lang="de-DE" dirty="0"/>
              <a:t> </a:t>
            </a:r>
            <a:r>
              <a:rPr lang="de-DE" dirty="0" err="1"/>
              <a:t>problem</a:t>
            </a:r>
            <a:r>
              <a:rPr lang="de-DE" dirty="0"/>
              <a:t> </a:t>
            </a:r>
            <a:r>
              <a:rPr lang="de-DE" dirty="0" err="1"/>
              <a:t>statement</a:t>
            </a:r>
            <a:r>
              <a:rPr lang="de-DE" dirty="0"/>
              <a:t> and </a:t>
            </a:r>
            <a:r>
              <a:rPr lang="de-DE" dirty="0" err="1"/>
              <a:t>your</a:t>
            </a:r>
            <a:r>
              <a:rPr lang="de-DE" dirty="0"/>
              <a:t> Theory of Change, </a:t>
            </a:r>
            <a:r>
              <a:rPr lang="de-DE" dirty="0" err="1"/>
              <a:t>focussing</a:t>
            </a:r>
            <a:r>
              <a:rPr lang="de-DE" dirty="0"/>
              <a:t> on </a:t>
            </a:r>
            <a:r>
              <a:rPr lang="de-DE" dirty="0" err="1"/>
              <a:t>the</a:t>
            </a:r>
            <a:r>
              <a:rPr lang="de-DE" dirty="0"/>
              <a:t> </a:t>
            </a:r>
            <a:r>
              <a:rPr lang="de-DE" dirty="0" err="1"/>
              <a:t>main</a:t>
            </a:r>
            <a:r>
              <a:rPr lang="de-DE" dirty="0"/>
              <a:t> </a:t>
            </a:r>
            <a:r>
              <a:rPr lang="de-DE" dirty="0" err="1"/>
              <a:t>aspects</a:t>
            </a:r>
            <a:r>
              <a:rPr lang="de-DE" dirty="0"/>
              <a:t> </a:t>
            </a:r>
            <a:r>
              <a:rPr lang="de-DE" dirty="0" err="1"/>
              <a:t>only</a:t>
            </a:r>
            <a:r>
              <a:rPr lang="de-DE" dirty="0"/>
              <a:t> (2-3 </a:t>
            </a:r>
            <a:r>
              <a:rPr lang="de-DE" dirty="0" err="1"/>
              <a:t>slides</a:t>
            </a:r>
            <a:r>
              <a:rPr lang="de-DE" dirty="0"/>
              <a:t> max)</a:t>
            </a:r>
          </a:p>
        </p:txBody>
      </p:sp>
      <p:sp>
        <p:nvSpPr>
          <p:cNvPr id="4" name="Foliennummernplatzhalter 3">
            <a:extLst>
              <a:ext uri="{FF2B5EF4-FFF2-40B4-BE49-F238E27FC236}">
                <a16:creationId xmlns:a16="http://schemas.microsoft.com/office/drawing/2014/main" id="{055360C2-3998-48FF-A916-EF91966ABDBF}"/>
              </a:ext>
            </a:extLst>
          </p:cNvPr>
          <p:cNvSpPr>
            <a:spLocks noGrp="1"/>
          </p:cNvSpPr>
          <p:nvPr>
            <p:ph type="sldNum" sz="quarter" idx="12"/>
          </p:nvPr>
        </p:nvSpPr>
        <p:spPr/>
        <p:txBody>
          <a:bodyPr/>
          <a:lstStyle/>
          <a:p>
            <a:fld id="{3AABB519-2A53-4899-A7A5-AE02E6477770}" type="slidenum">
              <a:rPr lang="de-DE" smtClean="0"/>
              <a:t>3</a:t>
            </a:fld>
            <a:endParaRPr lang="de-DE"/>
          </a:p>
        </p:txBody>
      </p:sp>
    </p:spTree>
    <p:extLst>
      <p:ext uri="{BB962C8B-B14F-4D97-AF65-F5344CB8AC3E}">
        <p14:creationId xmlns:p14="http://schemas.microsoft.com/office/powerpoint/2010/main" val="36278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endParaRPr lang="en-US"/>
          </a:p>
        </p:txBody>
      </p:sp>
      <p:sp>
        <p:nvSpPr>
          <p:cNvPr id="9" name="Untertitel 8"/>
          <p:cNvSpPr>
            <a:spLocks noGrp="1"/>
          </p:cNvSpPr>
          <p:nvPr>
            <p:ph type="subTitle" idx="1"/>
          </p:nvPr>
        </p:nvSpPr>
        <p:spPr/>
        <p:txBody>
          <a:bodyPr/>
          <a:lstStyle/>
          <a:p>
            <a:endParaRPr lang="en-US"/>
          </a:p>
        </p:txBody>
      </p:sp>
      <p:sp>
        <p:nvSpPr>
          <p:cNvPr id="2" name="Foliennummernplatzhalter 1"/>
          <p:cNvSpPr>
            <a:spLocks noGrp="1"/>
          </p:cNvSpPr>
          <p:nvPr>
            <p:ph type="sldNum" sz="quarter" idx="12"/>
          </p:nvPr>
        </p:nvSpPr>
        <p:spPr/>
        <p:txBody>
          <a:bodyPr/>
          <a:lstStyle/>
          <a:p>
            <a:pPr>
              <a:defRPr/>
            </a:pPr>
            <a:fld id="{AB925277-EFAA-41EC-88DB-4E4C4F2333A4}" type="slidenum">
              <a:rPr lang="de-DE" smtClean="0"/>
              <a:pPr>
                <a:defRPr/>
              </a:pPr>
              <a:t>4</a:t>
            </a:fld>
            <a:endParaRPr lang="de-DE" dirty="0"/>
          </a:p>
        </p:txBody>
      </p:sp>
      <p:sp>
        <p:nvSpPr>
          <p:cNvPr id="5" name="Rechteck 4"/>
          <p:cNvSpPr/>
          <p:nvPr/>
        </p:nvSpPr>
        <p:spPr bwMode="auto">
          <a:xfrm>
            <a:off x="0" y="653166"/>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a:t>
            </a:r>
            <a:endParaRPr kumimoji="0" lang="de-DE" sz="1100" i="0" u="none" strike="noStrike" cap="none" normalizeH="0" baseline="0" dirty="0">
              <a:ln>
                <a:noFill/>
              </a:ln>
              <a:effectLst/>
              <a:latin typeface="Arial" charset="0"/>
            </a:endParaRPr>
          </a:p>
        </p:txBody>
      </p:sp>
      <p:sp>
        <p:nvSpPr>
          <p:cNvPr id="6" name="Rechteck 5"/>
          <p:cNvSpPr/>
          <p:nvPr/>
        </p:nvSpPr>
        <p:spPr bwMode="auto">
          <a:xfrm>
            <a:off x="0" y="1289830"/>
            <a:ext cx="1656895" cy="3523983"/>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61595" y="1289833"/>
            <a:ext cx="1817141" cy="182512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p:txBody>
      </p:sp>
      <p:sp>
        <p:nvSpPr>
          <p:cNvPr id="11" name="Rechteck 10"/>
          <p:cNvSpPr/>
          <p:nvPr/>
        </p:nvSpPr>
        <p:spPr bwMode="auto">
          <a:xfrm>
            <a:off x="-6486" y="4798208"/>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a:ln>
                  <a:noFill/>
                </a:ln>
                <a:effectLst/>
                <a:latin typeface="Arial" charset="0"/>
              </a:rPr>
              <a:t>Cost</a:t>
            </a:r>
            <a:r>
              <a:rPr kumimoji="0" lang="de-DE" sz="1100" b="1" i="0" u="none" strike="noStrike" cap="none" normalizeH="0" baseline="0" dirty="0">
                <a:ln>
                  <a:noFill/>
                </a:ln>
                <a:effectLst/>
                <a:latin typeface="Arial" charset="0"/>
              </a:rPr>
              <a:t> Driver</a:t>
            </a:r>
            <a:endParaRPr kumimoji="0" lang="de-DE" sz="1100" i="0" u="none" strike="noStrike" cap="none" normalizeH="0" baseline="0" dirty="0">
              <a:ln>
                <a:noFill/>
              </a:ln>
              <a:effectLst/>
              <a:latin typeface="Arial" charset="0"/>
            </a:endParaRPr>
          </a:p>
        </p:txBody>
      </p:sp>
      <p:sp>
        <p:nvSpPr>
          <p:cNvPr id="12" name="Rechteck 11"/>
          <p:cNvSpPr/>
          <p:nvPr/>
        </p:nvSpPr>
        <p:spPr bwMode="auto">
          <a:xfrm>
            <a:off x="1656523" y="3114959"/>
            <a:ext cx="1821249"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p:txBody>
      </p:sp>
      <p:sp>
        <p:nvSpPr>
          <p:cNvPr id="13" name="Rechteck 12"/>
          <p:cNvSpPr/>
          <p:nvPr/>
        </p:nvSpPr>
        <p:spPr bwMode="auto">
          <a:xfrm>
            <a:off x="3481880" y="1289830"/>
            <a:ext cx="2030007" cy="3508378"/>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p:txBody>
      </p:sp>
      <p:sp>
        <p:nvSpPr>
          <p:cNvPr id="14" name="Rechteck 13"/>
          <p:cNvSpPr/>
          <p:nvPr/>
        </p:nvSpPr>
        <p:spPr bwMode="auto">
          <a:xfrm>
            <a:off x="5497034" y="1289828"/>
            <a:ext cx="1685540" cy="182513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pPr>
            <a:r>
              <a:rPr lang="de-DE" sz="1100" b="1" dirty="0">
                <a:latin typeface="Arial" charset="0"/>
              </a:rPr>
              <a:t>Key-Products &amp;</a:t>
            </a:r>
          </a:p>
          <a:p>
            <a:pPr algn="ctr" eaLnBrk="0" fontAlgn="base" hangingPunct="0">
              <a:spcBef>
                <a:spcPct val="0"/>
              </a:spcBef>
            </a:pPr>
            <a:r>
              <a:rPr lang="de-DE" sz="1100" b="1" dirty="0">
                <a:latin typeface="Arial" charset="0"/>
              </a:rPr>
              <a:t>-Services</a:t>
            </a:r>
          </a:p>
        </p:txBody>
      </p:sp>
      <p:sp>
        <p:nvSpPr>
          <p:cNvPr id="15" name="Rechteck 14"/>
          <p:cNvSpPr/>
          <p:nvPr/>
        </p:nvSpPr>
        <p:spPr bwMode="auto">
          <a:xfrm>
            <a:off x="5497034" y="3114959"/>
            <a:ext cx="1689152"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300"/>
              </a:spcAft>
              <a:buClrTx/>
              <a:buSzTx/>
              <a:buFontTx/>
              <a:buNone/>
              <a:tabLst/>
            </a:pPr>
            <a:r>
              <a:rPr kumimoji="0" lang="de-DE" sz="1200" b="1" i="0" u="none" strike="noStrike" cap="none" normalizeH="0" baseline="0" dirty="0">
                <a:ln>
                  <a:noFill/>
                </a:ln>
                <a:effectLst/>
                <a:latin typeface="Arial" charset="0"/>
              </a:rPr>
              <a:t>Channels</a:t>
            </a:r>
          </a:p>
        </p:txBody>
      </p:sp>
      <p:sp>
        <p:nvSpPr>
          <p:cNvPr id="16" name="Rechteck 15"/>
          <p:cNvSpPr/>
          <p:nvPr/>
        </p:nvSpPr>
        <p:spPr bwMode="auto">
          <a:xfrm>
            <a:off x="7190294" y="1289828"/>
            <a:ext cx="1939006" cy="350838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5144" y="4797258"/>
            <a:ext cx="455415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Revenue Driver</a:t>
            </a:r>
          </a:p>
        </p:txBody>
      </p:sp>
      <p:sp>
        <p:nvSpPr>
          <p:cNvPr id="24" name="Rechteck 23"/>
          <p:cNvSpPr/>
          <p:nvPr/>
        </p:nvSpPr>
        <p:spPr bwMode="auto">
          <a:xfrm>
            <a:off x="4576131" y="5406280"/>
            <a:ext cx="4552181"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a:t>
            </a:r>
            <a:r>
              <a:rPr kumimoji="0" lang="de-DE" sz="1200" b="1" i="0" u="none" strike="noStrike" cap="none" normalizeH="0" baseline="0" dirty="0" err="1">
                <a:ln>
                  <a:noFill/>
                </a:ln>
                <a:effectLst/>
                <a:latin typeface="Arial" charset="0"/>
              </a:rPr>
              <a:t>Indicator</a:t>
            </a:r>
            <a:r>
              <a:rPr kumimoji="0" lang="de-DE" sz="1200" b="1" i="0" u="none" strike="noStrike" cap="none" normalizeH="0" baseline="0" dirty="0">
                <a:ln>
                  <a:noFill/>
                </a:ln>
                <a:effectLst/>
                <a:latin typeface="Arial" charset="0"/>
              </a:rPr>
              <a:t>)</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6486" y="5406280"/>
            <a:ext cx="4578486"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0" y="6093297"/>
            <a:ext cx="9128311" cy="772384"/>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err="1">
                <a:ln>
                  <a:noFill/>
                </a:ln>
                <a:effectLst/>
                <a:latin typeface="Arial" charset="0"/>
              </a:rPr>
              <a:t>Beneficiaries</a:t>
            </a:r>
            <a:endParaRPr kumimoji="0" lang="de-DE" sz="1200" b="1" i="0" u="none" strike="noStrike" cap="none" normalizeH="0" baseline="0" dirty="0">
              <a:ln>
                <a:noFill/>
              </a:ln>
              <a:effectLst/>
              <a:latin typeface="Arial" charset="0"/>
            </a:endParaRPr>
          </a:p>
        </p:txBody>
      </p:sp>
      <p:sp>
        <p:nvSpPr>
          <p:cNvPr id="21" name="Rechteck 20"/>
          <p:cNvSpPr/>
          <p:nvPr/>
        </p:nvSpPr>
        <p:spPr bwMode="auto">
          <a:xfrm>
            <a:off x="0" y="-1"/>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Your (Social) Enterprise or charity / community based </a:t>
            </a:r>
            <a:r>
              <a:rPr lang="en-US" sz="1200" b="1" dirty="0" err="1">
                <a:latin typeface="Arial" charset="0"/>
              </a:rPr>
              <a:t>organisation</a:t>
            </a:r>
            <a:endParaRPr lang="en-US" sz="1200" b="1" dirty="0">
              <a:latin typeface="Arial" charset="0"/>
            </a:endParaRPr>
          </a:p>
        </p:txBody>
      </p:sp>
    </p:spTree>
    <p:extLst>
      <p:ext uri="{BB962C8B-B14F-4D97-AF65-F5344CB8AC3E}">
        <p14:creationId xmlns:p14="http://schemas.microsoft.com/office/powerpoint/2010/main" val="325030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7997" y="1277100"/>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 </a:t>
            </a:r>
            <a:r>
              <a:rPr lang="en-US" sz="1100" dirty="0">
                <a:latin typeface="Arial" panose="020B0604020202020204" pitchFamily="34" charset="0"/>
                <a:cs typeface="Arial" panose="020B0604020202020204" pitchFamily="34" charset="0"/>
              </a:rPr>
              <a:t>company's purpose as a way of unifying the organization. A combination of what your business or nonprofit does and how and why it does it, expressed in a way that encapsulates the values that are important to you. Example: “Fair Collection”: We employ disadvantaged people in developing countries. Together we create and sell jewelry - providing dignified wages and holistic social programs.</a:t>
            </a:r>
            <a:endParaRPr kumimoji="0" lang="de-DE" sz="1100" i="0" u="none" strike="noStrike" cap="none" normalizeH="0" baseline="0" dirty="0">
              <a:ln>
                <a:noFill/>
              </a:ln>
              <a:effectLst/>
              <a:latin typeface="Arial" charset="0"/>
            </a:endParaRPr>
          </a:p>
        </p:txBody>
      </p:sp>
      <p:sp>
        <p:nvSpPr>
          <p:cNvPr id="6" name="Rechteck 5"/>
          <p:cNvSpPr/>
          <p:nvPr/>
        </p:nvSpPr>
        <p:spPr bwMode="auto">
          <a:xfrm>
            <a:off x="-7997" y="1913764"/>
            <a:ext cx="1656895"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Which partners, who are not in the direct sphere of influence of the company are important for the success?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Examples: central suppliers, advertising online platform, municipality, donators, politicians, … </a:t>
            </a: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53598" y="1913767"/>
            <a:ext cx="1817141" cy="159260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processes are of central importance for the value creation of the company?</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recruiting, training &amp; education, crowd funding, </a:t>
            </a: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1" name="Rechteck 10"/>
          <p:cNvSpPr/>
          <p:nvPr/>
        </p:nvSpPr>
        <p:spPr bwMode="auto">
          <a:xfrm>
            <a:off x="-5023" y="5000383"/>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a:ln>
                  <a:noFill/>
                </a:ln>
                <a:effectLst/>
                <a:latin typeface="Arial" charset="0"/>
              </a:rPr>
              <a:t>Cost</a:t>
            </a:r>
            <a:r>
              <a:rPr kumimoji="0" lang="de-DE" sz="1100" b="1" i="0" u="none" strike="noStrike" cap="none" normalizeH="0" dirty="0">
                <a:ln>
                  <a:noFill/>
                </a:ln>
                <a:effectLst/>
                <a:latin typeface="Arial" charset="0"/>
              </a:rPr>
              <a:t> </a:t>
            </a:r>
            <a:r>
              <a:rPr lang="de-DE" sz="1100" b="1" dirty="0" err="1">
                <a:latin typeface="Arial" charset="0"/>
              </a:rPr>
              <a:t>d</a:t>
            </a:r>
            <a:r>
              <a:rPr kumimoji="0" lang="de-DE" sz="1100" b="1" i="0" u="none" strike="noStrike" cap="none" normalizeH="0" baseline="0" dirty="0" err="1">
                <a:ln>
                  <a:noFill/>
                </a:ln>
                <a:effectLst/>
                <a:latin typeface="Arial" charset="0"/>
              </a:rPr>
              <a:t>rivers</a:t>
            </a:r>
            <a:r>
              <a:rPr lang="de-DE" sz="1100" b="1" dirty="0">
                <a:latin typeface="Arial" charset="0"/>
              </a:rPr>
              <a:t>: </a:t>
            </a:r>
            <a:r>
              <a:rPr lang="en-US" sz="1100" dirty="0">
                <a:latin typeface="Arial" charset="0"/>
              </a:rPr>
              <a:t>What are the most important cost items? Which ones have a strong dynamic? Which ones can be decisively influenced? (raw material, rent, online marketing, personnel, interest, ...)</a:t>
            </a: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i="0" u="none" strike="noStrike" cap="none" normalizeH="0" baseline="0" dirty="0">
              <a:ln>
                <a:noFill/>
              </a:ln>
              <a:effectLst/>
              <a:latin typeface="Arial" charset="0"/>
            </a:endParaRPr>
          </a:p>
        </p:txBody>
      </p:sp>
      <p:sp>
        <p:nvSpPr>
          <p:cNvPr id="12" name="Rechteck 11"/>
          <p:cNvSpPr/>
          <p:nvPr/>
        </p:nvSpPr>
        <p:spPr bwMode="auto">
          <a:xfrm>
            <a:off x="1648774" y="3494332"/>
            <a:ext cx="1821249" cy="150510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(in)tangible input factors determine the success of the SE.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data, know-how employees, brand reputation, location, support of volunteers</a:t>
            </a:r>
            <a:endParaRPr lang="de-DE" sz="1100" b="1" dirty="0">
              <a:latin typeface="Arial" charset="0"/>
            </a:endParaRPr>
          </a:p>
        </p:txBody>
      </p:sp>
      <p:sp>
        <p:nvSpPr>
          <p:cNvPr id="13" name="Rechteck 12"/>
          <p:cNvSpPr/>
          <p:nvPr/>
        </p:nvSpPr>
        <p:spPr bwMode="auto">
          <a:xfrm>
            <a:off x="3473883" y="1913764"/>
            <a:ext cx="2030007"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a:p>
            <a:pPr algn="ctr" eaLnBrk="0" fontAlgn="base" hangingPunct="0">
              <a:spcAft>
                <a:spcPts val="600"/>
              </a:spcAft>
            </a:pPr>
            <a:r>
              <a:rPr lang="en-US" sz="1200" dirty="0">
                <a:latin typeface="Arial" charset="0"/>
              </a:rPr>
              <a:t>What characterizes the value added of the company? </a:t>
            </a:r>
          </a:p>
          <a:p>
            <a:pPr algn="ctr" eaLnBrk="0" fontAlgn="base" hangingPunct="0">
              <a:spcAft>
                <a:spcPts val="600"/>
              </a:spcAft>
            </a:pPr>
            <a:r>
              <a:rPr lang="en-US" sz="1200" dirty="0">
                <a:latin typeface="Arial" charset="0"/>
              </a:rPr>
              <a:t>What makes it "different“ / "special"? Why do customers become "fans"? </a:t>
            </a:r>
          </a:p>
          <a:p>
            <a:pPr algn="ctr" eaLnBrk="0" fontAlgn="base" hangingPunct="0">
              <a:spcAft>
                <a:spcPts val="600"/>
              </a:spcAft>
            </a:pPr>
            <a:r>
              <a:rPr lang="en-US" sz="1200" dirty="0">
                <a:latin typeface="Arial" charset="0"/>
              </a:rPr>
              <a:t>What are the special benefits you create for the customers / beneficiaries?</a:t>
            </a:r>
          </a:p>
          <a:p>
            <a:pPr algn="ctr" eaLnBrk="0" fontAlgn="base" hangingPunct="0">
              <a:spcBef>
                <a:spcPts val="600"/>
              </a:spcBef>
              <a:spcAft>
                <a:spcPts val="600"/>
              </a:spcAft>
            </a:pPr>
            <a:r>
              <a:rPr lang="en-US" sz="1100" dirty="0">
                <a:latin typeface="Arial" panose="020B0604020202020204" pitchFamily="34" charset="0"/>
                <a:cs typeface="Arial" panose="020B0604020202020204" pitchFamily="34" charset="0"/>
              </a:rPr>
              <a:t>Example: “Fair Collection”        We create and sell attractive genuine and costume jewelry.</a:t>
            </a:r>
          </a:p>
        </p:txBody>
      </p:sp>
      <p:sp>
        <p:nvSpPr>
          <p:cNvPr id="14" name="Rechteck 13"/>
          <p:cNvSpPr/>
          <p:nvPr/>
        </p:nvSpPr>
        <p:spPr bwMode="auto">
          <a:xfrm>
            <a:off x="5489037" y="1913762"/>
            <a:ext cx="1688016" cy="15926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ts val="300"/>
              </a:spcAft>
            </a:pPr>
            <a:r>
              <a:rPr lang="de-DE" sz="1100" b="1" dirty="0">
                <a:latin typeface="Arial" charset="0"/>
              </a:rPr>
              <a:t>Key-</a:t>
            </a:r>
            <a:r>
              <a:rPr lang="de-DE" sz="1100" b="1" dirty="0" err="1">
                <a:latin typeface="Arial" charset="0"/>
              </a:rPr>
              <a:t>Prod</a:t>
            </a:r>
            <a:r>
              <a:rPr lang="de-DE" sz="1100" b="1" dirty="0">
                <a:latin typeface="Arial" charset="0"/>
              </a:rPr>
              <a:t>. &amp; -services</a:t>
            </a:r>
          </a:p>
          <a:p>
            <a:pPr marL="72000" indent="-72000" eaLnBrk="0" fontAlgn="base" hangingPunct="0">
              <a:spcBef>
                <a:spcPct val="0"/>
              </a:spcBef>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a:t>
            </a:r>
            <a:r>
              <a:rPr lang="en-US" sz="1100" dirty="0" err="1">
                <a:latin typeface="Arial" panose="020B0604020202020204" pitchFamily="34" charset="0"/>
                <a:cs typeface="Arial" panose="020B0604020202020204" pitchFamily="34" charset="0"/>
              </a:rPr>
              <a:t>hich</a:t>
            </a:r>
            <a:r>
              <a:rPr lang="en-US" sz="1100" dirty="0">
                <a:latin typeface="Arial" panose="020B0604020202020204" pitchFamily="34" charset="0"/>
                <a:cs typeface="Arial" panose="020B0604020202020204" pitchFamily="34" charset="0"/>
              </a:rPr>
              <a:t> activities &amp; services inspire the customers and help to win/retain them?</a:t>
            </a:r>
          </a:p>
          <a:p>
            <a:pPr marL="72000" indent="-72000" eaLnBrk="0" fontAlgn="base" hangingPunct="0">
              <a:spcBef>
                <a:spcPct val="0"/>
              </a:spcBef>
              <a:spcAft>
                <a:spcPts val="200"/>
              </a:spcAft>
              <a:buFont typeface="Arial" panose="020B0604020202020204" pitchFamily="34" charset="0"/>
              <a:buChar char="•"/>
            </a:pPr>
            <a:r>
              <a:rPr lang="en-US" sz="1100" dirty="0">
                <a:latin typeface="Arial" panose="020B0604020202020204" pitchFamily="34" charset="0"/>
                <a:cs typeface="Arial" panose="020B0604020202020204" pitchFamily="34" charset="0"/>
              </a:rPr>
              <a:t>Examples </a:t>
            </a:r>
            <a:r>
              <a:rPr lang="en-US" sz="1100" dirty="0" err="1">
                <a:latin typeface="Arial" panose="020B0604020202020204" pitchFamily="34" charset="0"/>
                <a:cs typeface="Arial" panose="020B0604020202020204" pitchFamily="34" charset="0"/>
              </a:rPr>
              <a:t>sustainbility</a:t>
            </a:r>
            <a:r>
              <a:rPr lang="en-US" sz="1100" dirty="0">
                <a:latin typeface="Arial" panose="020B0604020202020204" pitchFamily="34" charset="0"/>
                <a:cs typeface="Arial" panose="020B0604020202020204" pitchFamily="34" charset="0"/>
              </a:rPr>
              <a:t>-standards, levels of creativity &amp; innovation</a:t>
            </a:r>
          </a:p>
        </p:txBody>
      </p:sp>
      <p:sp>
        <p:nvSpPr>
          <p:cNvPr id="15" name="Rechteck 14"/>
          <p:cNvSpPr/>
          <p:nvPr/>
        </p:nvSpPr>
        <p:spPr bwMode="auto">
          <a:xfrm>
            <a:off x="5500107" y="3486792"/>
            <a:ext cx="1676946" cy="152018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Channels</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Which ways to your customers do you use and combine?</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Examples: Shop, online-shop, social media, platforms, weekly markets</a:t>
            </a:r>
          </a:p>
        </p:txBody>
      </p:sp>
      <p:sp>
        <p:nvSpPr>
          <p:cNvPr id="16" name="Rechteck 15"/>
          <p:cNvSpPr/>
          <p:nvPr/>
        </p:nvSpPr>
        <p:spPr bwMode="auto">
          <a:xfrm>
            <a:off x="7182297" y="1913762"/>
            <a:ext cx="1939006" cy="30932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Who do </a:t>
            </a:r>
            <a:r>
              <a:rPr lang="de-DE" sz="1100" dirty="0" err="1">
                <a:latin typeface="Arial" panose="020B0604020202020204" pitchFamily="34" charset="0"/>
                <a:cs typeface="Arial" panose="020B0604020202020204" pitchFamily="34" charset="0"/>
              </a:rPr>
              <a:t>you</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address</a:t>
            </a:r>
            <a:r>
              <a:rPr lang="de-DE" sz="1100" dirty="0">
                <a:latin typeface="Arial" panose="020B0604020202020204" pitchFamily="34" charset="0"/>
                <a:cs typeface="Arial" panose="020B0604020202020204" pitchFamily="34" charset="0"/>
              </a:rPr>
              <a:t>? </a:t>
            </a: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Criteria</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describe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demo-</a:t>
            </a:r>
            <a:r>
              <a:rPr lang="de-DE" sz="1100" dirty="0" err="1">
                <a:latin typeface="Arial" panose="020B0604020202020204" pitchFamily="34" charset="0"/>
                <a:cs typeface="Arial" panose="020B0604020202020204" pitchFamily="34" charset="0"/>
              </a:rPr>
              <a:t>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socio-economic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psychographic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market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behaviour</a:t>
            </a:r>
            <a:endParaRPr lang="de-DE" sz="11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Personas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help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explain</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more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comprehensibly</a:t>
            </a: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See </a:t>
            </a:r>
            <a:r>
              <a:rPr kumimoji="0" lang="de-DE" sz="1100" i="0" u="none" strike="noStrike" cap="none" normalizeH="0" baseline="0" dirty="0" err="1">
                <a:ln>
                  <a:noFill/>
                </a:ln>
                <a:effectLst/>
                <a:latin typeface="Arial" charset="0"/>
              </a:rPr>
              <a:t>customers</a:t>
            </a:r>
            <a:endParaRPr kumimoji="0" lang="de-DE" sz="1100" i="0" u="none" strike="noStrike" cap="none" normalizeH="0" baseline="0" dirty="0">
              <a:ln>
                <a:noFill/>
              </a:ln>
              <a:effectLst/>
              <a:latin typeface="Arial" charset="0"/>
            </a:endParaRP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addition</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their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needs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why</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they</a:t>
            </a:r>
            <a:r>
              <a:rPr kumimoji="0" lang="de-DE" sz="1100" i="0" u="none" strike="noStrike" cap="none" normalizeH="0" baseline="0" dirty="0">
                <a:ln>
                  <a:noFill/>
                </a:ln>
                <a:effectLst/>
                <a:latin typeface="Arial" charset="0"/>
              </a:rPr>
              <a:t> in </a:t>
            </a:r>
            <a:r>
              <a:rPr kumimoji="0" lang="de-DE" sz="1100" i="0" u="none" strike="noStrike" cap="none" normalizeH="0" baseline="0" dirty="0" err="1">
                <a:ln>
                  <a:noFill/>
                </a:ln>
                <a:effectLst/>
                <a:latin typeface="Arial" charset="0"/>
              </a:rPr>
              <a:t>need</a:t>
            </a:r>
            <a:endParaRPr kumimoji="0" lang="de-DE" sz="1100" i="0" u="none" strike="noStrike" cap="none" normalizeH="0" baseline="0" dirty="0">
              <a:ln>
                <a:noFill/>
              </a:ln>
              <a:effectLst/>
              <a:latin typeface="Arial" charset="0"/>
            </a:endParaRPr>
          </a:p>
          <a:p>
            <a:pPr marL="171450" indent="-171450" eaLnBrk="0" fontAlgn="base" hangingPunct="0">
              <a:spcBef>
                <a:spcPts val="300"/>
              </a:spcBef>
              <a:spcAft>
                <a:spcPts val="300"/>
              </a:spcAft>
              <a:buFont typeface="Arial" panose="020B0604020202020204" pitchFamily="34" charset="0"/>
              <a:buChar char="•"/>
            </a:pP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6607" y="4999433"/>
            <a:ext cx="454469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Income</a:t>
            </a:r>
            <a:r>
              <a:rPr kumimoji="0" lang="de-DE" sz="1200" b="1" i="0" u="none" strike="noStrike" cap="none" normalizeH="0" dirty="0">
                <a:ln>
                  <a:noFill/>
                </a:ln>
                <a:effectLst/>
                <a:latin typeface="Arial" charset="0"/>
              </a:rPr>
              <a:t> </a:t>
            </a:r>
            <a:r>
              <a:rPr kumimoji="0" lang="de-DE" sz="1200" b="1" i="0" u="none" strike="noStrike" cap="none" normalizeH="0" dirty="0" err="1">
                <a:ln>
                  <a:noFill/>
                </a:ln>
                <a:effectLst/>
                <a:latin typeface="Arial" charset="0"/>
              </a:rPr>
              <a:t>d</a:t>
            </a:r>
            <a:r>
              <a:rPr kumimoji="0" lang="de-DE" sz="1200" b="1" i="0" u="none" strike="noStrike" cap="none" normalizeH="0" baseline="0" dirty="0" err="1">
                <a:ln>
                  <a:noFill/>
                </a:ln>
                <a:effectLst/>
                <a:latin typeface="Arial" charset="0"/>
              </a:rPr>
              <a:t>rivers</a:t>
            </a:r>
            <a:r>
              <a:rPr kumimoji="0" lang="de-DE" sz="1200" b="1" i="0" u="none" strike="noStrike" cap="none" normalizeH="0" baseline="0" dirty="0">
                <a:ln>
                  <a:noFill/>
                </a:ln>
                <a:effectLst/>
                <a:latin typeface="Arial" charset="0"/>
              </a:rPr>
              <a:t>: </a:t>
            </a:r>
            <a:r>
              <a:rPr lang="en-US" sz="1100" dirty="0">
                <a:latin typeface="Arial" charset="0"/>
              </a:rPr>
              <a:t>What are the most important sales drivers? Which ones have a strong dynamic? Which ones can be decisively influenced? (products, services, online shop, events, donations, …).</a:t>
            </a:r>
          </a:p>
          <a:p>
            <a:pPr algn="l" eaLnBrk="0" hangingPunct="0">
              <a:spcBef>
                <a:spcPct val="0"/>
              </a:spcBef>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24" name="Rechteck 23"/>
          <p:cNvSpPr/>
          <p:nvPr/>
        </p:nvSpPr>
        <p:spPr bwMode="auto">
          <a:xfrm>
            <a:off x="4572000" y="5605368"/>
            <a:ext cx="4549303" cy="77596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Indikator): </a:t>
            </a:r>
            <a:r>
              <a:rPr lang="en-US" sz="1100" dirty="0">
                <a:latin typeface="Arial" charset="0"/>
              </a:rPr>
              <a:t>With which key figures do you want to measure the success? Link them to your mission statement and value proposition as well as to different areas of the company (e.g. finance, customers, development, processes, resources). </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5023" y="5608455"/>
            <a:ext cx="4578486" cy="7728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 </a:t>
            </a: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way</a:t>
            </a:r>
            <a:r>
              <a:rPr kumimoji="0" lang="de-DE" sz="1100" i="0" u="none" strike="noStrike" cap="none" normalizeH="0" baseline="0" dirty="0">
                <a:ln>
                  <a:noFill/>
                </a:ln>
                <a:effectLst/>
                <a:latin typeface="Arial" charset="0"/>
              </a:rPr>
              <a:t> do </a:t>
            </a:r>
            <a:r>
              <a:rPr kumimoji="0" lang="de-DE" sz="1100" i="0" u="none" strike="noStrike" cap="none" normalizeH="0" baseline="0" dirty="0" err="1">
                <a:ln>
                  <a:noFill/>
                </a:ln>
                <a:effectLst/>
                <a:latin typeface="Arial" charset="0"/>
              </a:rPr>
              <a:t>customers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and</a:t>
            </a:r>
            <a:r>
              <a:rPr kumimoji="0" lang="de-DE" sz="1100" i="0" u="none" strike="noStrike" cap="none" normalizeH="0" baseline="0" dirty="0">
                <a:ln>
                  <a:noFill/>
                </a:ln>
                <a:effectLst/>
                <a:latin typeface="Arial" charset="0"/>
              </a:rPr>
              <a:t> / </a:t>
            </a:r>
            <a:r>
              <a:rPr kumimoji="0" lang="de-DE" sz="1100" i="0" u="none" strike="noStrike" cap="none" normalizeH="0" baseline="0" dirty="0" err="1">
                <a:ln>
                  <a:noFill/>
                </a:ln>
                <a:effectLst/>
                <a:latin typeface="Arial" charset="0"/>
              </a:rPr>
              <a:t>or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beneficiaries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contribute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to</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value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creation</a:t>
            </a:r>
            <a:r>
              <a:rPr lang="de-DE" sz="1100" dirty="0">
                <a:latin typeface="Arial" charset="0"/>
              </a:rPr>
              <a:t>? (</a:t>
            </a:r>
            <a:r>
              <a:rPr lang="de-DE" sz="1100" dirty="0" err="1">
                <a:latin typeface="Arial" charset="0"/>
              </a:rPr>
              <a:t>Examples</a:t>
            </a:r>
            <a:r>
              <a:rPr lang="de-DE" sz="1100" dirty="0">
                <a:latin typeface="Arial" charset="0"/>
              </a:rPr>
              <a:t>: </a:t>
            </a:r>
            <a:r>
              <a:rPr lang="de-DE" sz="1100" dirty="0" err="1">
                <a:latin typeface="Arial" charset="0"/>
              </a:rPr>
              <a:t>acceptance</a:t>
            </a:r>
            <a:r>
              <a:rPr lang="de-DE" sz="1100" dirty="0">
                <a:latin typeface="Arial" charset="0"/>
              </a:rPr>
              <a:t> </a:t>
            </a:r>
            <a:r>
              <a:rPr lang="de-DE" sz="1100" dirty="0" err="1">
                <a:latin typeface="Arial" charset="0"/>
              </a:rPr>
              <a:t>of</a:t>
            </a:r>
            <a:r>
              <a:rPr lang="de-DE" sz="1100" dirty="0">
                <a:latin typeface="Arial" charset="0"/>
              </a:rPr>
              <a:t> </a:t>
            </a:r>
            <a:r>
              <a:rPr lang="de-DE" sz="1100" dirty="0" err="1">
                <a:latin typeface="Arial" charset="0"/>
              </a:rPr>
              <a:t>higher</a:t>
            </a:r>
            <a:r>
              <a:rPr lang="de-DE" sz="1100" dirty="0">
                <a:latin typeface="Arial" charset="0"/>
              </a:rPr>
              <a:t> </a:t>
            </a:r>
            <a:r>
              <a:rPr lang="de-DE" sz="1100" dirty="0" err="1">
                <a:latin typeface="Arial" charset="0"/>
              </a:rPr>
              <a:t>prices</a:t>
            </a:r>
            <a:r>
              <a:rPr lang="de-DE" sz="1100" dirty="0">
                <a:latin typeface="Arial" charset="0"/>
              </a:rPr>
              <a:t> </a:t>
            </a:r>
            <a:r>
              <a:rPr lang="de-DE" sz="1100" dirty="0" err="1">
                <a:latin typeface="Arial" charset="0"/>
              </a:rPr>
              <a:t>or</a:t>
            </a:r>
            <a:r>
              <a:rPr lang="de-DE" sz="1100" dirty="0">
                <a:latin typeface="Arial" charset="0"/>
              </a:rPr>
              <a:t> </a:t>
            </a:r>
            <a:r>
              <a:rPr lang="de-DE" sz="1100" dirty="0" err="1">
                <a:latin typeface="Arial" charset="0"/>
              </a:rPr>
              <a:t>unconvenient</a:t>
            </a:r>
            <a:r>
              <a:rPr lang="de-DE" sz="1100" dirty="0">
                <a:latin typeface="Arial" charset="0"/>
              </a:rPr>
              <a:t> </a:t>
            </a:r>
            <a:r>
              <a:rPr lang="de-DE" sz="1100" dirty="0" err="1">
                <a:latin typeface="Arial" charset="0"/>
              </a:rPr>
              <a:t>processes</a:t>
            </a:r>
            <a:r>
              <a:rPr lang="de-DE" sz="1100" dirty="0">
                <a:latin typeface="Arial" charset="0"/>
              </a:rPr>
              <a:t>, </a:t>
            </a:r>
            <a:r>
              <a:rPr lang="de-DE" sz="1100" dirty="0" err="1">
                <a:latin typeface="Arial" charset="0"/>
              </a:rPr>
              <a:t>supporting</a:t>
            </a:r>
            <a:r>
              <a:rPr lang="de-DE" sz="1100" dirty="0">
                <a:latin typeface="Arial" charset="0"/>
              </a:rPr>
              <a:t> </a:t>
            </a:r>
            <a:r>
              <a:rPr lang="de-DE" sz="1100" dirty="0" err="1">
                <a:latin typeface="Arial" charset="0"/>
              </a:rPr>
              <a:t>compaigns</a:t>
            </a:r>
            <a:r>
              <a:rPr lang="de-DE" sz="1100" dirty="0">
                <a:latin typeface="Arial" charset="0"/>
              </a:rPr>
              <a:t>, ...)</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1628" y="6381327"/>
            <a:ext cx="9129299" cy="48627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a:ln>
                  <a:noFill/>
                </a:ln>
                <a:effectLst/>
                <a:latin typeface="Arial" charset="0"/>
              </a:rPr>
              <a:t> </a:t>
            </a:r>
            <a:r>
              <a:rPr kumimoji="0" lang="de-DE" sz="1200" b="1" i="0" u="none" strike="noStrike" cap="none" normalizeH="0" baseline="0" dirty="0" err="1">
                <a:ln>
                  <a:noFill/>
                </a:ln>
                <a:effectLst/>
                <a:latin typeface="Arial" charset="0"/>
              </a:rPr>
              <a:t>Beneficiaries</a:t>
            </a:r>
            <a:r>
              <a:rPr kumimoji="0" lang="de-DE" sz="1200" b="1" i="0" u="none" strike="noStrike" cap="none" normalizeH="0" baseline="0" dirty="0">
                <a:ln>
                  <a:noFill/>
                </a:ln>
                <a:effectLst/>
                <a:latin typeface="Arial" charset="0"/>
              </a:rPr>
              <a:t>: </a:t>
            </a:r>
            <a:r>
              <a:rPr lang="de-DE" sz="1100" dirty="0" err="1">
                <a:latin typeface="Arial" charset="0"/>
              </a:rPr>
              <a:t>Which</a:t>
            </a:r>
            <a:r>
              <a:rPr lang="de-DE" sz="1100" dirty="0">
                <a:latin typeface="Arial" charset="0"/>
              </a:rPr>
              <a:t> </a:t>
            </a:r>
            <a:r>
              <a:rPr lang="de-DE" sz="1100" dirty="0" err="1">
                <a:latin typeface="Arial" charset="0"/>
              </a:rPr>
              <a:t>effects</a:t>
            </a:r>
            <a:r>
              <a:rPr lang="de-DE" sz="1100" dirty="0">
                <a:latin typeface="Arial" charset="0"/>
              </a:rPr>
              <a:t> </a:t>
            </a:r>
            <a:r>
              <a:rPr lang="de-DE" sz="1100" dirty="0" err="1">
                <a:latin typeface="Arial" charset="0"/>
              </a:rPr>
              <a:t>does</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companies</a:t>
            </a:r>
            <a:r>
              <a:rPr lang="de-DE" sz="1100" dirty="0">
                <a:latin typeface="Arial" charset="0"/>
              </a:rPr>
              <a:t> </a:t>
            </a:r>
            <a:r>
              <a:rPr lang="de-DE" sz="1100" dirty="0" err="1">
                <a:latin typeface="Arial" charset="0"/>
              </a:rPr>
              <a:t>work</a:t>
            </a:r>
            <a:r>
              <a:rPr lang="de-DE" sz="1100" dirty="0">
                <a:latin typeface="Arial" charset="0"/>
              </a:rPr>
              <a:t> </a:t>
            </a:r>
            <a:r>
              <a:rPr lang="de-DE" sz="1100" dirty="0" err="1">
                <a:latin typeface="Arial" charset="0"/>
              </a:rPr>
              <a:t>have</a:t>
            </a:r>
            <a:r>
              <a:rPr lang="de-DE" sz="1100" dirty="0">
                <a:latin typeface="Arial" charset="0"/>
              </a:rPr>
              <a:t> on </a:t>
            </a:r>
            <a:r>
              <a:rPr lang="de-DE" sz="1100" dirty="0" err="1">
                <a:latin typeface="Arial" charset="0"/>
              </a:rPr>
              <a:t>the</a:t>
            </a:r>
            <a:r>
              <a:rPr lang="de-DE" sz="1100" dirty="0">
                <a:latin typeface="Arial" charset="0"/>
              </a:rPr>
              <a:t> </a:t>
            </a:r>
            <a:r>
              <a:rPr lang="de-DE" sz="1100" dirty="0" err="1">
                <a:latin typeface="Arial" charset="0"/>
              </a:rPr>
              <a:t>Sustainable</a:t>
            </a:r>
            <a:r>
              <a:rPr lang="de-DE" sz="1100" dirty="0">
                <a:latin typeface="Arial" charset="0"/>
              </a:rPr>
              <a:t> Development </a:t>
            </a:r>
            <a:r>
              <a:rPr lang="de-DE" sz="1100" dirty="0" err="1">
                <a:latin typeface="Arial" charset="0"/>
              </a:rPr>
              <a:t>according</a:t>
            </a:r>
            <a:r>
              <a:rPr lang="de-DE" sz="1100" dirty="0">
                <a:latin typeface="Arial" charset="0"/>
              </a:rPr>
              <a:t> </a:t>
            </a:r>
            <a:r>
              <a:rPr lang="de-DE" sz="1100" dirty="0" err="1">
                <a:latin typeface="Arial" charset="0"/>
              </a:rPr>
              <a:t>to</a:t>
            </a:r>
            <a:r>
              <a:rPr lang="de-DE" sz="1100" dirty="0">
                <a:latin typeface="Arial" charset="0"/>
              </a:rPr>
              <a:t> UN SDG </a:t>
            </a:r>
            <a:r>
              <a:rPr lang="de-DE" sz="1100" dirty="0" err="1">
                <a:latin typeface="Arial" charset="0"/>
              </a:rPr>
              <a:t>and</a:t>
            </a:r>
            <a:r>
              <a:rPr lang="de-DE" sz="1100" dirty="0">
                <a:latin typeface="Arial" charset="0"/>
              </a:rPr>
              <a:t> </a:t>
            </a:r>
            <a:r>
              <a:rPr lang="de-DE" sz="1100" dirty="0" err="1">
                <a:latin typeface="Arial" charset="0"/>
              </a:rPr>
              <a:t>with</a:t>
            </a:r>
            <a:r>
              <a:rPr lang="de-DE" sz="1100" dirty="0">
                <a:latin typeface="Arial" charset="0"/>
              </a:rPr>
              <a:t> </a:t>
            </a:r>
            <a:r>
              <a:rPr lang="de-DE" sz="1100" dirty="0" err="1">
                <a:latin typeface="Arial" charset="0"/>
              </a:rPr>
              <a:t>regard</a:t>
            </a:r>
            <a:r>
              <a:rPr lang="de-DE" sz="1100" dirty="0">
                <a:latin typeface="Arial" charset="0"/>
              </a:rPr>
              <a:t> </a:t>
            </a:r>
            <a:r>
              <a:rPr lang="de-DE" sz="1100" dirty="0" err="1">
                <a:latin typeface="Arial" charset="0"/>
              </a:rPr>
              <a:t>to</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beficiaries</a:t>
            </a:r>
            <a:r>
              <a:rPr lang="de-DE" sz="1100" dirty="0">
                <a:latin typeface="Arial" charset="0"/>
              </a:rPr>
              <a:t> </a:t>
            </a:r>
            <a:r>
              <a:rPr lang="de-DE" sz="1100" dirty="0" err="1">
                <a:latin typeface="Arial" charset="0"/>
              </a:rPr>
              <a:t>needs</a:t>
            </a:r>
            <a:r>
              <a:rPr lang="de-DE" sz="1100" dirty="0">
                <a:latin typeface="Arial" charset="0"/>
              </a:rPr>
              <a:t> (payment, </a:t>
            </a:r>
            <a:r>
              <a:rPr lang="de-DE" sz="1100" dirty="0" err="1">
                <a:latin typeface="Arial" charset="0"/>
              </a:rPr>
              <a:t>education</a:t>
            </a:r>
            <a:r>
              <a:rPr lang="de-DE" sz="1100" dirty="0">
                <a:latin typeface="Arial" charset="0"/>
              </a:rPr>
              <a:t>, </a:t>
            </a:r>
            <a:r>
              <a:rPr lang="de-DE" sz="1100" dirty="0" err="1">
                <a:latin typeface="Arial" charset="0"/>
              </a:rPr>
              <a:t>health</a:t>
            </a:r>
            <a:r>
              <a:rPr lang="de-DE" sz="1100" dirty="0">
                <a:latin typeface="Arial" charset="0"/>
              </a:rPr>
              <a:t>, </a:t>
            </a:r>
            <a:r>
              <a:rPr lang="de-DE" sz="1100" dirty="0" err="1">
                <a:latin typeface="Arial" charset="0"/>
              </a:rPr>
              <a:t>quality</a:t>
            </a:r>
            <a:r>
              <a:rPr lang="de-DE" sz="1100" dirty="0">
                <a:latin typeface="Arial" charset="0"/>
              </a:rPr>
              <a:t> </a:t>
            </a:r>
            <a:r>
              <a:rPr lang="de-DE" sz="1100" dirty="0" err="1">
                <a:latin typeface="Arial" charset="0"/>
              </a:rPr>
              <a:t>of</a:t>
            </a:r>
            <a:r>
              <a:rPr lang="de-DE" sz="1100" dirty="0">
                <a:latin typeface="Arial" charset="0"/>
              </a:rPr>
              <a:t> live, </a:t>
            </a:r>
            <a:r>
              <a:rPr lang="de-DE" sz="1100" dirty="0" err="1">
                <a:latin typeface="Arial" charset="0"/>
              </a:rPr>
              <a:t>participation</a:t>
            </a:r>
            <a:r>
              <a:rPr lang="de-DE" sz="1100" dirty="0">
                <a:latin typeface="Arial" charset="0"/>
              </a:rPr>
              <a:t>, …)</a:t>
            </a:r>
            <a:endParaRPr kumimoji="0" lang="de-DE" sz="1100" b="1" i="0" u="none" strike="noStrike" cap="none" normalizeH="0" baseline="0" dirty="0">
              <a:ln>
                <a:noFill/>
              </a:ln>
              <a:effectLst/>
              <a:latin typeface="Arial" charset="0"/>
            </a:endParaRPr>
          </a:p>
        </p:txBody>
      </p:sp>
      <p:sp>
        <p:nvSpPr>
          <p:cNvPr id="21" name="Rechteck 20"/>
          <p:cNvSpPr/>
          <p:nvPr/>
        </p:nvSpPr>
        <p:spPr bwMode="auto">
          <a:xfrm>
            <a:off x="-7997" y="623933"/>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(Social) Enterprise or charity / community based organizations</a:t>
            </a:r>
            <a:r>
              <a:rPr kumimoji="0" lang="de-DE" sz="1200" b="1" i="0" u="none" strike="noStrike" cap="none" normalizeH="0" baseline="0" dirty="0">
                <a:ln>
                  <a:noFill/>
                </a:ln>
                <a:effectLst/>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name</a:t>
            </a:r>
            <a:r>
              <a:rPr lang="de-DE" sz="1200" dirty="0">
                <a:latin typeface="Arial" charset="0"/>
              </a:rPr>
              <a:t>“, „legal form“,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location</a:t>
            </a:r>
            <a:r>
              <a:rPr kumimoji="0" lang="de-DE" sz="1200" i="0" u="none" strike="noStrike" cap="none" normalizeH="0" baseline="0" dirty="0">
                <a:ln>
                  <a:noFill/>
                </a:ln>
                <a:effectLst/>
                <a:latin typeface="Arial" charset="0"/>
              </a:rPr>
              <a:t>“, „</a:t>
            </a:r>
            <a:r>
              <a:rPr lang="de-DE" sz="1200" dirty="0" err="1">
                <a:latin typeface="Arial" charset="0"/>
              </a:rPr>
              <a:t>f</a:t>
            </a:r>
            <a:r>
              <a:rPr kumimoji="0" lang="de-DE" sz="1200" i="0" u="none" strike="noStrike" cap="none" normalizeH="0" baseline="0" dirty="0" err="1">
                <a:ln>
                  <a:noFill/>
                </a:ln>
                <a:effectLst/>
                <a:latin typeface="Arial" charset="0"/>
              </a:rPr>
              <a:t>ounding</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year</a:t>
            </a:r>
            <a:r>
              <a:rPr kumimoji="0" lang="de-DE" sz="1200" i="0" u="none" strike="noStrike" cap="none" normalizeH="0" baseline="0" dirty="0">
                <a:ln>
                  <a:noFill/>
                </a:ln>
                <a:effectLst/>
                <a:latin typeface="Arial" charset="0"/>
              </a:rPr>
              <a:t>“, </a:t>
            </a:r>
            <a:r>
              <a:rPr lang="de-DE" sz="1200" dirty="0">
                <a:latin typeface="Arial" charset="0"/>
              </a:rPr>
              <a:t>„</a:t>
            </a:r>
            <a:r>
              <a:rPr lang="de-DE" sz="1200" dirty="0" err="1">
                <a:latin typeface="Arial" charset="0"/>
              </a:rPr>
              <a:t>founders</a:t>
            </a:r>
            <a:r>
              <a:rPr lang="de-DE" sz="1200" dirty="0">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main</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field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of</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activities</a:t>
            </a:r>
            <a:r>
              <a:rPr lang="de-DE" sz="1200" dirty="0">
                <a:latin typeface="Arial" charset="0"/>
              </a:rPr>
              <a:t>“„</a:t>
            </a:r>
            <a:r>
              <a:rPr lang="de-DE" sz="1200" dirty="0" err="1">
                <a:latin typeface="Arial" charset="0"/>
              </a:rPr>
              <a:t>no</a:t>
            </a:r>
            <a:r>
              <a:rPr lang="de-DE" sz="1200" dirty="0">
                <a:latin typeface="Arial" charset="0"/>
              </a:rPr>
              <a:t>. </a:t>
            </a:r>
            <a:r>
              <a:rPr lang="de-DE" sz="1200" dirty="0" err="1">
                <a:latin typeface="Arial" charset="0"/>
              </a:rPr>
              <a:t>of</a:t>
            </a:r>
            <a:r>
              <a:rPr lang="de-DE" sz="1200" dirty="0">
                <a:latin typeface="Arial" charset="0"/>
              </a:rPr>
              <a:t> </a:t>
            </a:r>
            <a:r>
              <a:rPr lang="de-DE" sz="1200" dirty="0" err="1">
                <a:latin typeface="Arial" charset="0"/>
              </a:rPr>
              <a:t>employees</a:t>
            </a:r>
            <a:r>
              <a:rPr lang="de-DE" sz="1200" dirty="0">
                <a:latin typeface="Arial" charset="0"/>
              </a:rPr>
              <a:t>“. </a:t>
            </a:r>
            <a:r>
              <a:rPr kumimoji="0" lang="de-DE" sz="1200" i="0" u="none" strike="noStrike" cap="none" normalizeH="0" baseline="0" dirty="0">
                <a:ln>
                  <a:noFill/>
                </a:ln>
                <a:effectLst/>
                <a:latin typeface="Arial" charset="0"/>
              </a:rPr>
              <a:t>Note: This </a:t>
            </a:r>
            <a:r>
              <a:rPr kumimoji="0" lang="de-DE" sz="1200" i="0" u="none" strike="noStrike" cap="none" normalizeH="0" baseline="0" dirty="0" err="1">
                <a:ln>
                  <a:noFill/>
                </a:ln>
                <a:effectLst/>
                <a:latin typeface="Arial" charset="0"/>
              </a:rPr>
              <a:t>canvas</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can</a:t>
            </a:r>
            <a:r>
              <a:rPr kumimoji="0" lang="de-DE" sz="1200" i="0" u="none" strike="noStrike" cap="none" normalizeH="0" baseline="0" dirty="0">
                <a:ln>
                  <a:noFill/>
                </a:ln>
                <a:effectLst/>
                <a:latin typeface="Arial" charset="0"/>
              </a:rPr>
              <a:t> also </a:t>
            </a:r>
            <a:r>
              <a:rPr kumimoji="0" lang="de-DE" sz="1200" i="0" u="none" strike="noStrike" cap="none" normalizeH="0" baseline="0" dirty="0" err="1">
                <a:ln>
                  <a:noFill/>
                </a:ln>
                <a:effectLst/>
                <a:latin typeface="Arial" charset="0"/>
              </a:rPr>
              <a:t>be</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used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describing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analysing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developping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business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modells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more</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charity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community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based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orgainsations</a:t>
            </a:r>
            <a:r>
              <a:rPr lang="de-DE" sz="1200" dirty="0">
                <a:latin typeface="Arial" charset="0"/>
              </a:rPr>
              <a:t> </a:t>
            </a:r>
            <a:r>
              <a:rPr lang="de-DE" sz="1200" dirty="0" err="1">
                <a:latin typeface="Arial" charset="0"/>
              </a:rPr>
              <a:t>as</a:t>
            </a:r>
            <a:r>
              <a:rPr lang="de-DE" sz="1200" dirty="0">
                <a:latin typeface="Arial" charset="0"/>
              </a:rPr>
              <a:t> </a:t>
            </a:r>
            <a:r>
              <a:rPr lang="de-DE" sz="1200" dirty="0" err="1">
                <a:latin typeface="Arial" charset="0"/>
              </a:rPr>
              <a:t>long</a:t>
            </a:r>
            <a:r>
              <a:rPr lang="de-DE" sz="1200" dirty="0">
                <a:latin typeface="Arial" charset="0"/>
              </a:rPr>
              <a:t> </a:t>
            </a:r>
            <a:r>
              <a:rPr lang="de-DE" sz="1200" dirty="0" err="1">
                <a:latin typeface="Arial" charset="0"/>
              </a:rPr>
              <a:t>there</a:t>
            </a:r>
            <a:r>
              <a:rPr lang="de-DE" sz="1200" dirty="0">
                <a:latin typeface="Arial" charset="0"/>
              </a:rPr>
              <a:t> </a:t>
            </a:r>
            <a:r>
              <a:rPr lang="de-DE" sz="1200" dirty="0" err="1">
                <a:latin typeface="Arial" charset="0"/>
              </a:rPr>
              <a:t>are</a:t>
            </a:r>
            <a:r>
              <a:rPr lang="de-DE" sz="1200" dirty="0">
                <a:latin typeface="Arial" charset="0"/>
              </a:rPr>
              <a:t> </a:t>
            </a:r>
            <a:r>
              <a:rPr lang="de-DE" sz="1200" dirty="0" err="1">
                <a:latin typeface="Arial" charset="0"/>
              </a:rPr>
              <a:t>costs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cover</a:t>
            </a:r>
            <a:r>
              <a:rPr lang="de-DE" sz="1200" dirty="0">
                <a:latin typeface="Arial" charset="0"/>
              </a:rPr>
              <a:t> </a:t>
            </a:r>
            <a:r>
              <a:rPr lang="de-DE" sz="1200" dirty="0" err="1">
                <a:latin typeface="Arial" charset="0"/>
              </a:rPr>
              <a:t>and</a:t>
            </a:r>
            <a:r>
              <a:rPr lang="de-DE" sz="1200" dirty="0">
                <a:latin typeface="Arial" charset="0"/>
              </a:rPr>
              <a:t> </a:t>
            </a:r>
            <a:r>
              <a:rPr lang="de-DE" sz="1200" dirty="0" err="1">
                <a:latin typeface="Arial" charset="0"/>
              </a:rPr>
              <a:t>revenue</a:t>
            </a:r>
            <a:r>
              <a:rPr lang="de-DE" sz="1200" dirty="0">
                <a:latin typeface="Arial" charset="0"/>
              </a:rPr>
              <a:t> </a:t>
            </a:r>
            <a:r>
              <a:rPr lang="de-DE" sz="1200" dirty="0" err="1">
                <a:latin typeface="Arial" charset="0"/>
              </a:rPr>
              <a:t>streams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secure</a:t>
            </a:r>
            <a:r>
              <a:rPr lang="de-DE" sz="1200" dirty="0">
                <a:latin typeface="Arial" charset="0"/>
              </a:rPr>
              <a:t>.</a:t>
            </a:r>
            <a:endParaRPr kumimoji="0" lang="de-DE" sz="1200" i="0" u="none" strike="noStrike" cap="none" normalizeH="0" baseline="0" dirty="0">
              <a:ln>
                <a:noFill/>
              </a:ln>
              <a:effectLst/>
              <a:latin typeface="Arial" charset="0"/>
            </a:endParaRPr>
          </a:p>
        </p:txBody>
      </p:sp>
      <p:sp>
        <p:nvSpPr>
          <p:cNvPr id="3" name="Textfeld 2"/>
          <p:cNvSpPr txBox="1"/>
          <p:nvPr/>
        </p:nvSpPr>
        <p:spPr>
          <a:xfrm>
            <a:off x="-7997" y="91507"/>
            <a:ext cx="7748349" cy="461665"/>
          </a:xfrm>
          <a:prstGeom prst="rect">
            <a:avLst/>
          </a:prstGeom>
          <a:noFill/>
        </p:spPr>
        <p:txBody>
          <a:bodyPr wrap="square" rtlCol="0">
            <a:spAutoFit/>
          </a:bodyPr>
          <a:lstStyle/>
          <a:p>
            <a:r>
              <a:rPr lang="de-DE" sz="2400" b="1" dirty="0"/>
              <a:t>Guideline </a:t>
            </a:r>
            <a:r>
              <a:rPr lang="de-DE" sz="2400" b="1" dirty="0" err="1"/>
              <a:t>for</a:t>
            </a:r>
            <a:r>
              <a:rPr lang="de-DE" sz="2400" b="1" dirty="0"/>
              <a:t> </a:t>
            </a:r>
            <a:r>
              <a:rPr lang="de-DE" sz="2400" b="1" dirty="0" err="1"/>
              <a:t>your</a:t>
            </a:r>
            <a:r>
              <a:rPr lang="de-DE" sz="2400" b="1" dirty="0"/>
              <a:t> </a:t>
            </a:r>
            <a:r>
              <a:rPr lang="de-DE" sz="2400" b="1" dirty="0" err="1"/>
              <a:t>Social</a:t>
            </a:r>
            <a:r>
              <a:rPr lang="de-DE" sz="2400" b="1" dirty="0"/>
              <a:t> Business Model </a:t>
            </a:r>
            <a:r>
              <a:rPr lang="de-DE" sz="2400" b="1" dirty="0" err="1"/>
              <a:t>Canvas</a:t>
            </a:r>
            <a:endParaRPr lang="en-US" sz="2400" b="1" dirty="0"/>
          </a:p>
        </p:txBody>
      </p:sp>
    </p:spTree>
    <p:extLst>
      <p:ext uri="{BB962C8B-B14F-4D97-AF65-F5344CB8AC3E}">
        <p14:creationId xmlns:p14="http://schemas.microsoft.com/office/powerpoint/2010/main" val="1110155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vision</a:t>
            </a:r>
            <a:r>
              <a:rPr lang="de-DE" dirty="0">
                <a:latin typeface="Arial" charset="0"/>
              </a:rPr>
              <a:t> and </a:t>
            </a:r>
            <a:r>
              <a:rPr lang="de-DE" dirty="0" err="1">
                <a:latin typeface="Arial" charset="0"/>
              </a:rPr>
              <a:t>mission</a:t>
            </a:r>
            <a:r>
              <a:rPr lang="de-DE" dirty="0">
                <a:latin typeface="Arial" charset="0"/>
              </a:rPr>
              <a:t> </a:t>
            </a:r>
            <a:r>
              <a:rPr lang="de-DE" dirty="0"/>
              <a:t>(1 </a:t>
            </a:r>
            <a:r>
              <a:rPr lang="de-DE" dirty="0" err="1"/>
              <a:t>chart</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want</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achieve</a:t>
            </a:r>
            <a:r>
              <a:rPr lang="de-DE" dirty="0">
                <a:cs typeface="Arial" panose="020B0604020202020204" pitchFamily="34" charset="0"/>
              </a:rPr>
              <a:t> (</a:t>
            </a:r>
            <a:r>
              <a:rPr lang="de-DE" dirty="0" err="1">
                <a:cs typeface="Arial" panose="020B0604020202020204" pitchFamily="34" charset="0"/>
              </a:rPr>
              <a:t>vision</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do and </a:t>
            </a:r>
            <a:r>
              <a:rPr lang="de-DE" dirty="0" err="1">
                <a:cs typeface="Arial" panose="020B0604020202020204" pitchFamily="34" charset="0"/>
              </a:rPr>
              <a:t>how</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do </a:t>
            </a:r>
            <a:r>
              <a:rPr lang="de-DE" dirty="0" err="1">
                <a:cs typeface="Arial" panose="020B0604020202020204" pitchFamily="34" charset="0"/>
              </a:rPr>
              <a:t>it</a:t>
            </a:r>
            <a:r>
              <a:rPr lang="de-DE" dirty="0">
                <a:cs typeface="Arial" panose="020B0604020202020204" pitchFamily="34" charset="0"/>
              </a:rPr>
              <a:t> (</a:t>
            </a:r>
            <a:r>
              <a:rPr lang="de-DE" dirty="0" err="1">
                <a:cs typeface="Arial" panose="020B0604020202020204" pitchFamily="34" charset="0"/>
              </a:rPr>
              <a:t>mission</a:t>
            </a:r>
            <a:r>
              <a:rPr lang="de-DE" dirty="0">
                <a:cs typeface="Arial" panose="020B0604020202020204" pitchFamily="34" charset="0"/>
              </a:rPr>
              <a:t>)</a:t>
            </a:r>
            <a:endParaRPr lang="en-US" dirty="0">
              <a:cs typeface="Arial" panose="020B0604020202020204" pitchFamily="34" charset="0"/>
            </a:endParaRPr>
          </a:p>
        </p:txBody>
      </p:sp>
      <p:sp>
        <p:nvSpPr>
          <p:cNvPr id="3" name="Foliennummernplatzhalter 2"/>
          <p:cNvSpPr>
            <a:spLocks noGrp="1"/>
          </p:cNvSpPr>
          <p:nvPr>
            <p:ph type="sldNum" sz="quarter" idx="12"/>
          </p:nvPr>
        </p:nvSpPr>
        <p:spPr/>
        <p:txBody>
          <a:bodyPr/>
          <a:lstStyle/>
          <a:p>
            <a:fld id="{3AABB519-2A53-4899-A7A5-AE02E6477770}" type="slidenum">
              <a:rPr lang="de-DE" smtClean="0"/>
              <a:t>6</a:t>
            </a:fld>
            <a:endParaRPr lang="de-DE"/>
          </a:p>
        </p:txBody>
      </p:sp>
    </p:spTree>
    <p:extLst>
      <p:ext uri="{BB962C8B-B14F-4D97-AF65-F5344CB8AC3E}">
        <p14:creationId xmlns:p14="http://schemas.microsoft.com/office/powerpoint/2010/main" val="2842347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86228"/>
            <a:ext cx="8229600" cy="418058"/>
          </a:xfrm>
        </p:spPr>
        <p:txBody>
          <a:bodyPr>
            <a:normAutofit fontScale="90000"/>
          </a:bodyPr>
          <a:lstStyle/>
          <a:p>
            <a:pPr algn="l"/>
            <a:r>
              <a:rPr lang="de-DE" dirty="0"/>
              <a:t>Value Proposition (1 </a:t>
            </a:r>
            <a:r>
              <a:rPr lang="de-DE" dirty="0" err="1"/>
              <a:t>chart</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r>
              <a:rPr lang="de-DE" dirty="0"/>
              <a:t>Use </a:t>
            </a:r>
            <a:r>
              <a:rPr lang="de-DE" dirty="0" err="1"/>
              <a:t>the</a:t>
            </a:r>
            <a:r>
              <a:rPr lang="de-DE" dirty="0"/>
              <a:t> </a:t>
            </a:r>
            <a:r>
              <a:rPr lang="de-DE" dirty="0" err="1"/>
              <a:t>value</a:t>
            </a:r>
            <a:r>
              <a:rPr lang="de-DE" dirty="0"/>
              <a:t> </a:t>
            </a:r>
            <a:r>
              <a:rPr lang="de-DE" dirty="0" err="1"/>
              <a:t>proposition</a:t>
            </a:r>
            <a:r>
              <a:rPr lang="de-DE" dirty="0"/>
              <a:t> </a:t>
            </a:r>
            <a:r>
              <a:rPr lang="de-DE" dirty="0" err="1"/>
              <a:t>canvas</a:t>
            </a:r>
            <a:r>
              <a:rPr lang="de-DE" dirty="0"/>
              <a:t> </a:t>
            </a:r>
            <a:r>
              <a:rPr lang="de-DE" dirty="0" err="1"/>
              <a:t>to</a:t>
            </a:r>
            <a:r>
              <a:rPr lang="de-DE" dirty="0"/>
              <a:t> </a:t>
            </a:r>
            <a:r>
              <a:rPr lang="de-DE" dirty="0" err="1"/>
              <a:t>explain</a:t>
            </a:r>
            <a:r>
              <a:rPr lang="de-DE" dirty="0"/>
              <a:t> </a:t>
            </a:r>
            <a:r>
              <a:rPr lang="de-DE" dirty="0" err="1"/>
              <a:t>what</a:t>
            </a:r>
            <a:r>
              <a:rPr lang="de-DE" dirty="0"/>
              <a:t> </a:t>
            </a:r>
            <a:r>
              <a:rPr lang="de-DE" dirty="0" err="1"/>
              <a:t>makes</a:t>
            </a:r>
            <a:r>
              <a:rPr lang="de-DE" dirty="0"/>
              <a:t> </a:t>
            </a:r>
            <a:r>
              <a:rPr lang="de-DE" dirty="0" err="1"/>
              <a:t>your</a:t>
            </a:r>
            <a:r>
              <a:rPr lang="de-DE" dirty="0"/>
              <a:t> </a:t>
            </a:r>
            <a:r>
              <a:rPr lang="de-DE" dirty="0" err="1"/>
              <a:t>business</a:t>
            </a:r>
            <a:r>
              <a:rPr lang="de-DE" dirty="0"/>
              <a:t> </a:t>
            </a:r>
            <a:r>
              <a:rPr lang="de-DE" dirty="0" err="1"/>
              <a:t>model</a:t>
            </a:r>
            <a:r>
              <a:rPr lang="de-DE" dirty="0"/>
              <a:t> </a:t>
            </a:r>
            <a:r>
              <a:rPr lang="de-DE" dirty="0" err="1"/>
              <a:t>unique</a:t>
            </a:r>
            <a:r>
              <a:rPr lang="de-DE" dirty="0"/>
              <a:t>.</a:t>
            </a:r>
          </a:p>
          <a:p>
            <a:r>
              <a:rPr lang="de-DE" dirty="0" err="1"/>
              <a:t>You</a:t>
            </a:r>
            <a:r>
              <a:rPr lang="de-DE" dirty="0"/>
              <a:t> </a:t>
            </a:r>
            <a:r>
              <a:rPr lang="de-DE" dirty="0" err="1"/>
              <a:t>can</a:t>
            </a:r>
            <a:r>
              <a:rPr lang="de-DE" dirty="0"/>
              <a:t> </a:t>
            </a:r>
            <a:r>
              <a:rPr lang="de-DE" dirty="0" err="1"/>
              <a:t>create</a:t>
            </a:r>
            <a:r>
              <a:rPr lang="de-DE" dirty="0"/>
              <a:t> </a:t>
            </a:r>
            <a:r>
              <a:rPr lang="de-DE" dirty="0" err="1"/>
              <a:t>you</a:t>
            </a:r>
            <a:r>
              <a:rPr lang="de-DE" dirty="0"/>
              <a:t> own </a:t>
            </a:r>
            <a:r>
              <a:rPr lang="de-DE" dirty="0" err="1"/>
              <a:t>visual</a:t>
            </a:r>
            <a:r>
              <a:rPr lang="de-DE" dirty="0"/>
              <a:t> </a:t>
            </a:r>
            <a:r>
              <a:rPr lang="de-DE" dirty="0" err="1"/>
              <a:t>interpretation</a:t>
            </a:r>
            <a:r>
              <a:rPr lang="de-DE" dirty="0"/>
              <a:t> of </a:t>
            </a:r>
            <a:r>
              <a:rPr lang="de-DE" dirty="0" err="1"/>
              <a:t>the</a:t>
            </a:r>
            <a:r>
              <a:rPr lang="de-DE" dirty="0"/>
              <a:t> </a:t>
            </a:r>
            <a:r>
              <a:rPr lang="de-DE" dirty="0" err="1"/>
              <a:t>canvas</a:t>
            </a:r>
            <a:endParaRPr lang="en-US" dirty="0"/>
          </a:p>
        </p:txBody>
      </p:sp>
      <p:sp>
        <p:nvSpPr>
          <p:cNvPr id="5" name="Foliennummernplatzhalter 4"/>
          <p:cNvSpPr>
            <a:spLocks noGrp="1"/>
          </p:cNvSpPr>
          <p:nvPr>
            <p:ph type="sldNum" sz="quarter" idx="12"/>
          </p:nvPr>
        </p:nvSpPr>
        <p:spPr/>
        <p:txBody>
          <a:bodyPr/>
          <a:lstStyle/>
          <a:p>
            <a:fld id="{3AABB519-2A53-4899-A7A5-AE02E6477770}" type="slidenum">
              <a:rPr lang="de-DE" smtClean="0"/>
              <a:t>7</a:t>
            </a:fld>
            <a:endParaRPr lang="de-DE"/>
          </a:p>
        </p:txBody>
      </p:sp>
      <p:pic>
        <p:nvPicPr>
          <p:cNvPr id="7" name="Grafik 6"/>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318233" y="1412776"/>
            <a:ext cx="8507533" cy="4212468"/>
          </a:xfrm>
          <a:prstGeom prst="rect">
            <a:avLst/>
          </a:prstGeom>
        </p:spPr>
      </p:pic>
      <p:sp>
        <p:nvSpPr>
          <p:cNvPr id="8" name="Textfeld 7"/>
          <p:cNvSpPr txBox="1"/>
          <p:nvPr/>
        </p:nvSpPr>
        <p:spPr>
          <a:xfrm>
            <a:off x="7720274" y="2684502"/>
            <a:ext cx="756084" cy="307777"/>
          </a:xfrm>
          <a:prstGeom prst="rect">
            <a:avLst/>
          </a:prstGeom>
          <a:solidFill>
            <a:schemeClr val="bg1"/>
          </a:solidFill>
        </p:spPr>
        <p:txBody>
          <a:bodyPr wrap="square" rtlCol="0">
            <a:spAutoFit/>
          </a:bodyPr>
          <a:lstStyle/>
          <a:p>
            <a:pPr algn="ctr"/>
            <a:r>
              <a:rPr lang="de-DE" sz="1400" dirty="0" err="1"/>
              <a:t>needs</a:t>
            </a:r>
            <a:endParaRPr lang="de-DE" sz="1400" dirty="0"/>
          </a:p>
        </p:txBody>
      </p:sp>
      <p:sp>
        <p:nvSpPr>
          <p:cNvPr id="9" name="Textfeld 8"/>
          <p:cNvSpPr txBox="1"/>
          <p:nvPr/>
        </p:nvSpPr>
        <p:spPr>
          <a:xfrm>
            <a:off x="6453404" y="4738267"/>
            <a:ext cx="648072" cy="307777"/>
          </a:xfrm>
          <a:prstGeom prst="rect">
            <a:avLst/>
          </a:prstGeom>
          <a:solidFill>
            <a:schemeClr val="bg1"/>
          </a:solidFill>
        </p:spPr>
        <p:txBody>
          <a:bodyPr wrap="square" rtlCol="0">
            <a:spAutoFit/>
          </a:bodyPr>
          <a:lstStyle/>
          <a:p>
            <a:pPr algn="ctr"/>
            <a:r>
              <a:rPr lang="de-DE" sz="1400" dirty="0"/>
              <a:t>time</a:t>
            </a:r>
          </a:p>
        </p:txBody>
      </p:sp>
      <p:sp>
        <p:nvSpPr>
          <p:cNvPr id="10" name="Textfeld 9"/>
          <p:cNvSpPr txBox="1"/>
          <p:nvPr/>
        </p:nvSpPr>
        <p:spPr>
          <a:xfrm>
            <a:off x="7101476" y="3519010"/>
            <a:ext cx="677380" cy="307777"/>
          </a:xfrm>
          <a:prstGeom prst="rect">
            <a:avLst/>
          </a:prstGeom>
          <a:solidFill>
            <a:schemeClr val="bg1"/>
          </a:solidFill>
        </p:spPr>
        <p:txBody>
          <a:bodyPr wrap="square" rtlCol="0">
            <a:spAutoFit/>
          </a:bodyPr>
          <a:lstStyle/>
          <a:p>
            <a:pPr algn="ctr"/>
            <a:r>
              <a:rPr lang="de-DE" sz="1400" dirty="0" err="1"/>
              <a:t>tasks</a:t>
            </a:r>
            <a:endParaRPr lang="de-DE" sz="1400" dirty="0"/>
          </a:p>
        </p:txBody>
      </p:sp>
      <p:sp>
        <p:nvSpPr>
          <p:cNvPr id="11" name="Textfeld 10"/>
          <p:cNvSpPr txBox="1"/>
          <p:nvPr/>
        </p:nvSpPr>
        <p:spPr>
          <a:xfrm>
            <a:off x="7527677" y="3921283"/>
            <a:ext cx="1028883" cy="307777"/>
          </a:xfrm>
          <a:prstGeom prst="rect">
            <a:avLst/>
          </a:prstGeom>
          <a:solidFill>
            <a:schemeClr val="bg1"/>
          </a:solidFill>
        </p:spPr>
        <p:txBody>
          <a:bodyPr wrap="square" rtlCol="0">
            <a:spAutoFit/>
          </a:bodyPr>
          <a:lstStyle/>
          <a:p>
            <a:pPr algn="ctr"/>
            <a:r>
              <a:rPr lang="de-DE" sz="1400" dirty="0" err="1"/>
              <a:t>problems</a:t>
            </a:r>
            <a:endParaRPr lang="de-DE" sz="1400" dirty="0"/>
          </a:p>
        </p:txBody>
      </p:sp>
      <p:sp>
        <p:nvSpPr>
          <p:cNvPr id="12" name="Textfeld 11"/>
          <p:cNvSpPr txBox="1"/>
          <p:nvPr/>
        </p:nvSpPr>
        <p:spPr>
          <a:xfrm>
            <a:off x="6458968" y="3999496"/>
            <a:ext cx="752655" cy="307777"/>
          </a:xfrm>
          <a:prstGeom prst="rect">
            <a:avLst/>
          </a:prstGeom>
          <a:solidFill>
            <a:schemeClr val="bg1"/>
          </a:solidFill>
        </p:spPr>
        <p:txBody>
          <a:bodyPr wrap="square" rtlCol="0">
            <a:spAutoFit/>
          </a:bodyPr>
          <a:lstStyle/>
          <a:p>
            <a:pPr algn="ctr"/>
            <a:r>
              <a:rPr lang="de-DE" sz="1400" dirty="0" err="1"/>
              <a:t>costs</a:t>
            </a:r>
            <a:endParaRPr lang="de-DE" sz="1400" dirty="0"/>
          </a:p>
        </p:txBody>
      </p:sp>
      <p:sp>
        <p:nvSpPr>
          <p:cNvPr id="13" name="Textfeld 12"/>
          <p:cNvSpPr txBox="1"/>
          <p:nvPr/>
        </p:nvSpPr>
        <p:spPr>
          <a:xfrm>
            <a:off x="5301911" y="3688287"/>
            <a:ext cx="752655" cy="307777"/>
          </a:xfrm>
          <a:prstGeom prst="rect">
            <a:avLst/>
          </a:prstGeom>
          <a:solidFill>
            <a:schemeClr val="bg1"/>
          </a:solidFill>
        </p:spPr>
        <p:txBody>
          <a:bodyPr wrap="square" rtlCol="0">
            <a:spAutoFit/>
          </a:bodyPr>
          <a:lstStyle/>
          <a:p>
            <a:pPr algn="ctr"/>
            <a:r>
              <a:rPr lang="de-DE" sz="1400" dirty="0" err="1"/>
              <a:t>risks</a:t>
            </a:r>
            <a:endParaRPr lang="de-DE" sz="1400" dirty="0"/>
          </a:p>
        </p:txBody>
      </p:sp>
      <p:sp>
        <p:nvSpPr>
          <p:cNvPr id="14" name="Textfeld 13"/>
          <p:cNvSpPr txBox="1"/>
          <p:nvPr/>
        </p:nvSpPr>
        <p:spPr>
          <a:xfrm>
            <a:off x="6511258" y="1879163"/>
            <a:ext cx="1152817" cy="307777"/>
          </a:xfrm>
          <a:prstGeom prst="rect">
            <a:avLst/>
          </a:prstGeom>
          <a:solidFill>
            <a:schemeClr val="bg1"/>
          </a:solidFill>
        </p:spPr>
        <p:txBody>
          <a:bodyPr wrap="square" rtlCol="0">
            <a:spAutoFit/>
          </a:bodyPr>
          <a:lstStyle/>
          <a:p>
            <a:pPr algn="ctr"/>
            <a:r>
              <a:rPr lang="de-DE" sz="1400" dirty="0" err="1"/>
              <a:t>outcomes</a:t>
            </a:r>
            <a:endParaRPr lang="de-DE" sz="1400" dirty="0"/>
          </a:p>
        </p:txBody>
      </p:sp>
      <p:sp>
        <p:nvSpPr>
          <p:cNvPr id="15" name="Textfeld 14"/>
          <p:cNvSpPr txBox="1"/>
          <p:nvPr/>
        </p:nvSpPr>
        <p:spPr>
          <a:xfrm>
            <a:off x="6300193" y="2482461"/>
            <a:ext cx="1011206" cy="307777"/>
          </a:xfrm>
          <a:prstGeom prst="rect">
            <a:avLst/>
          </a:prstGeom>
          <a:solidFill>
            <a:schemeClr val="bg1"/>
          </a:solidFill>
        </p:spPr>
        <p:txBody>
          <a:bodyPr wrap="square" rtlCol="0">
            <a:spAutoFit/>
          </a:bodyPr>
          <a:lstStyle/>
          <a:p>
            <a:pPr algn="ctr"/>
            <a:r>
              <a:rPr lang="de-DE" sz="1400" dirty="0" err="1"/>
              <a:t>benefits</a:t>
            </a:r>
            <a:endParaRPr lang="de-DE" sz="1400" dirty="0"/>
          </a:p>
        </p:txBody>
      </p:sp>
      <p:sp>
        <p:nvSpPr>
          <p:cNvPr id="16" name="Textfeld 15"/>
          <p:cNvSpPr txBox="1"/>
          <p:nvPr/>
        </p:nvSpPr>
        <p:spPr>
          <a:xfrm>
            <a:off x="5107222" y="2821015"/>
            <a:ext cx="907057" cy="307777"/>
          </a:xfrm>
          <a:prstGeom prst="rect">
            <a:avLst/>
          </a:prstGeom>
          <a:solidFill>
            <a:schemeClr val="bg1"/>
          </a:solidFill>
        </p:spPr>
        <p:txBody>
          <a:bodyPr wrap="square" rtlCol="0">
            <a:spAutoFit/>
          </a:bodyPr>
          <a:lstStyle/>
          <a:p>
            <a:pPr algn="ctr"/>
            <a:r>
              <a:rPr lang="de-DE" sz="1400" dirty="0" err="1"/>
              <a:t>desires</a:t>
            </a:r>
            <a:endParaRPr lang="de-DE" sz="1400" dirty="0"/>
          </a:p>
        </p:txBody>
      </p:sp>
      <p:sp>
        <p:nvSpPr>
          <p:cNvPr id="3" name="Textfeld 2"/>
          <p:cNvSpPr txBox="1"/>
          <p:nvPr/>
        </p:nvSpPr>
        <p:spPr>
          <a:xfrm>
            <a:off x="2319199" y="2132856"/>
            <a:ext cx="1123064" cy="307777"/>
          </a:xfrm>
          <a:prstGeom prst="rect">
            <a:avLst/>
          </a:prstGeom>
          <a:solidFill>
            <a:schemeClr val="bg1"/>
          </a:solidFill>
        </p:spPr>
        <p:txBody>
          <a:bodyPr wrap="none" rtlCol="0">
            <a:spAutoFit/>
          </a:bodyPr>
          <a:lstStyle/>
          <a:p>
            <a:r>
              <a:rPr lang="de-DE" sz="1400" dirty="0" err="1"/>
              <a:t>gain</a:t>
            </a:r>
            <a:r>
              <a:rPr lang="de-DE" sz="1400" dirty="0"/>
              <a:t> </a:t>
            </a:r>
            <a:r>
              <a:rPr lang="de-DE" sz="1400" dirty="0" err="1"/>
              <a:t>creators</a:t>
            </a:r>
            <a:endParaRPr lang="en-US" sz="1400" dirty="0"/>
          </a:p>
        </p:txBody>
      </p:sp>
      <p:sp>
        <p:nvSpPr>
          <p:cNvPr id="17" name="Textfeld 16"/>
          <p:cNvSpPr txBox="1"/>
          <p:nvPr/>
        </p:nvSpPr>
        <p:spPr>
          <a:xfrm>
            <a:off x="2319199" y="4107519"/>
            <a:ext cx="1206869" cy="307777"/>
          </a:xfrm>
          <a:prstGeom prst="rect">
            <a:avLst/>
          </a:prstGeom>
          <a:solidFill>
            <a:schemeClr val="bg1"/>
          </a:solidFill>
        </p:spPr>
        <p:txBody>
          <a:bodyPr wrap="none" rtlCol="0">
            <a:spAutoFit/>
          </a:bodyPr>
          <a:lstStyle/>
          <a:p>
            <a:r>
              <a:rPr lang="de-DE" sz="1400" dirty="0" err="1"/>
              <a:t>pain</a:t>
            </a:r>
            <a:r>
              <a:rPr lang="de-DE" sz="1400" dirty="0"/>
              <a:t> </a:t>
            </a:r>
            <a:r>
              <a:rPr lang="de-DE" sz="1400" dirty="0" err="1"/>
              <a:t>releavers</a:t>
            </a:r>
            <a:endParaRPr lang="en-US" sz="1400" dirty="0"/>
          </a:p>
        </p:txBody>
      </p:sp>
      <p:sp>
        <p:nvSpPr>
          <p:cNvPr id="18" name="Textfeld 17"/>
          <p:cNvSpPr txBox="1"/>
          <p:nvPr/>
        </p:nvSpPr>
        <p:spPr>
          <a:xfrm>
            <a:off x="611560" y="2995790"/>
            <a:ext cx="1031373" cy="523220"/>
          </a:xfrm>
          <a:prstGeom prst="rect">
            <a:avLst/>
          </a:prstGeom>
          <a:solidFill>
            <a:schemeClr val="bg1"/>
          </a:solidFill>
        </p:spPr>
        <p:txBody>
          <a:bodyPr wrap="none" rtlCol="0">
            <a:spAutoFit/>
          </a:bodyPr>
          <a:lstStyle/>
          <a:p>
            <a:r>
              <a:rPr lang="de-DE" sz="1400" dirty="0" err="1"/>
              <a:t>products</a:t>
            </a:r>
            <a:r>
              <a:rPr lang="de-DE" sz="1400" dirty="0"/>
              <a:t> &amp; </a:t>
            </a:r>
          </a:p>
          <a:p>
            <a:r>
              <a:rPr lang="de-DE" sz="1400" dirty="0" err="1"/>
              <a:t>services</a:t>
            </a:r>
            <a:endParaRPr lang="en-US" sz="1400" dirty="0"/>
          </a:p>
        </p:txBody>
      </p:sp>
      <p:sp>
        <p:nvSpPr>
          <p:cNvPr id="19" name="Textfeld 18"/>
          <p:cNvSpPr txBox="1"/>
          <p:nvPr/>
        </p:nvSpPr>
        <p:spPr>
          <a:xfrm>
            <a:off x="1331640" y="6107795"/>
            <a:ext cx="6699013" cy="646331"/>
          </a:xfrm>
          <a:prstGeom prst="rect">
            <a:avLst/>
          </a:prstGeom>
          <a:noFill/>
        </p:spPr>
        <p:txBody>
          <a:bodyPr wrap="none" rtlCol="0">
            <a:spAutoFit/>
          </a:bodyPr>
          <a:lstStyle/>
          <a:p>
            <a:r>
              <a:rPr lang="en-US" dirty="0"/>
              <a:t>Tutorial: </a:t>
            </a:r>
            <a:r>
              <a:rPr lang="en-US" dirty="0">
                <a:hlinkClick r:id="rId5"/>
              </a:rPr>
              <a:t>https://www.youtube.com/watch?v=D254suPMpwY&amp;t=192s</a:t>
            </a:r>
            <a:endParaRPr lang="en-US" dirty="0"/>
          </a:p>
          <a:p>
            <a:endParaRPr lang="en-US" dirty="0"/>
          </a:p>
        </p:txBody>
      </p:sp>
      <p:sp>
        <p:nvSpPr>
          <p:cNvPr id="20" name="Textfeld 19"/>
          <p:cNvSpPr txBox="1"/>
          <p:nvPr/>
        </p:nvSpPr>
        <p:spPr>
          <a:xfrm>
            <a:off x="5870717" y="2132856"/>
            <a:ext cx="559640" cy="307777"/>
          </a:xfrm>
          <a:prstGeom prst="rect">
            <a:avLst/>
          </a:prstGeom>
          <a:solidFill>
            <a:schemeClr val="bg1"/>
          </a:solidFill>
        </p:spPr>
        <p:txBody>
          <a:bodyPr wrap="none" rtlCol="0">
            <a:spAutoFit/>
          </a:bodyPr>
          <a:lstStyle/>
          <a:p>
            <a:r>
              <a:rPr lang="de-DE" sz="1400" dirty="0" err="1"/>
              <a:t>gains</a:t>
            </a:r>
            <a:endParaRPr lang="en-US" sz="1400" dirty="0"/>
          </a:p>
        </p:txBody>
      </p:sp>
      <p:sp>
        <p:nvSpPr>
          <p:cNvPr id="21" name="Textfeld 20"/>
          <p:cNvSpPr txBox="1"/>
          <p:nvPr/>
        </p:nvSpPr>
        <p:spPr>
          <a:xfrm>
            <a:off x="5857764" y="4170838"/>
            <a:ext cx="572593" cy="307777"/>
          </a:xfrm>
          <a:prstGeom prst="rect">
            <a:avLst/>
          </a:prstGeom>
          <a:solidFill>
            <a:schemeClr val="bg1"/>
          </a:solidFill>
        </p:spPr>
        <p:txBody>
          <a:bodyPr wrap="none" rtlCol="0">
            <a:spAutoFit/>
          </a:bodyPr>
          <a:lstStyle/>
          <a:p>
            <a:r>
              <a:rPr lang="de-DE" sz="1400" dirty="0" err="1"/>
              <a:t>pains</a:t>
            </a:r>
            <a:endParaRPr lang="en-US" sz="1400" dirty="0"/>
          </a:p>
        </p:txBody>
      </p:sp>
      <p:sp>
        <p:nvSpPr>
          <p:cNvPr id="22" name="Textfeld 21"/>
          <p:cNvSpPr txBox="1"/>
          <p:nvPr/>
        </p:nvSpPr>
        <p:spPr>
          <a:xfrm>
            <a:off x="7594732" y="3086775"/>
            <a:ext cx="871842" cy="523220"/>
          </a:xfrm>
          <a:prstGeom prst="rect">
            <a:avLst/>
          </a:prstGeom>
          <a:solidFill>
            <a:schemeClr val="bg1"/>
          </a:solidFill>
        </p:spPr>
        <p:txBody>
          <a:bodyPr wrap="none" rtlCol="0">
            <a:spAutoFit/>
          </a:bodyPr>
          <a:lstStyle/>
          <a:p>
            <a:pPr algn="ctr"/>
            <a:r>
              <a:rPr lang="de-DE" sz="1400" dirty="0" err="1"/>
              <a:t>customer</a:t>
            </a:r>
            <a:endParaRPr lang="de-DE" sz="1400" dirty="0"/>
          </a:p>
          <a:p>
            <a:pPr algn="ctr"/>
            <a:r>
              <a:rPr lang="de-DE" sz="1400" dirty="0" err="1"/>
              <a:t>jobs</a:t>
            </a:r>
            <a:endParaRPr lang="en-US" sz="1400" dirty="0"/>
          </a:p>
        </p:txBody>
      </p:sp>
    </p:spTree>
    <p:custDataLst>
      <p:tags r:id="rId1"/>
    </p:custDataLst>
    <p:extLst>
      <p:ext uri="{BB962C8B-B14F-4D97-AF65-F5344CB8AC3E}">
        <p14:creationId xmlns:p14="http://schemas.microsoft.com/office/powerpoint/2010/main" val="1604320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Customers</a:t>
            </a:r>
            <a:r>
              <a:rPr lang="de-DE" dirty="0">
                <a:latin typeface="Arial" panose="020B0604020202020204" pitchFamily="34" charset="0"/>
                <a:cs typeface="Arial" panose="020B0604020202020204" pitchFamily="34" charset="0"/>
              </a:rPr>
              <a:t> &amp; </a:t>
            </a:r>
            <a:r>
              <a:rPr lang="de-DE" dirty="0">
                <a:latin typeface="Arial" charset="0"/>
              </a:rPr>
              <a:t>Beneficiaries </a:t>
            </a:r>
            <a:r>
              <a:rPr lang="de-DE" dirty="0"/>
              <a:t>(2 </a:t>
            </a:r>
            <a:r>
              <a:rPr lang="de-DE" dirty="0" err="1"/>
              <a:t>charts</a:t>
            </a:r>
            <a:r>
              <a:rPr lang="de-DE" dirty="0"/>
              <a:t> </a:t>
            </a:r>
            <a:r>
              <a:rPr lang="de-DE" dirty="0" err="1"/>
              <a:t>one</a:t>
            </a:r>
            <a:r>
              <a:rPr lang="de-DE" dirty="0"/>
              <a:t> </a:t>
            </a:r>
            <a:r>
              <a:rPr lang="de-DE" dirty="0" err="1"/>
              <a:t>for</a:t>
            </a:r>
            <a:r>
              <a:rPr lang="de-DE" dirty="0"/>
              <a:t> </a:t>
            </a:r>
            <a:r>
              <a:rPr lang="de-DE" dirty="0" err="1"/>
              <a:t>each</a:t>
            </a:r>
            <a:r>
              <a:rPr lang="de-DE" dirty="0"/>
              <a:t> </a:t>
            </a:r>
            <a:r>
              <a:rPr lang="de-DE" dirty="0" err="1"/>
              <a:t>persona</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r>
              <a:rPr lang="de-DE" dirty="0" err="1"/>
              <a:t>Develop</a:t>
            </a:r>
            <a:r>
              <a:rPr lang="de-DE" dirty="0"/>
              <a:t> a </a:t>
            </a:r>
            <a:r>
              <a:rPr lang="de-DE" dirty="0" err="1"/>
              <a:t>persona</a:t>
            </a:r>
            <a:r>
              <a:rPr lang="de-DE" dirty="0"/>
              <a:t> </a:t>
            </a:r>
            <a:r>
              <a:rPr lang="de-DE" dirty="0" err="1"/>
              <a:t>for</a:t>
            </a:r>
            <a:r>
              <a:rPr lang="de-DE" dirty="0"/>
              <a:t> a </a:t>
            </a:r>
            <a:r>
              <a:rPr lang="de-DE" dirty="0" err="1"/>
              <a:t>typical</a:t>
            </a:r>
            <a:r>
              <a:rPr lang="de-DE" dirty="0"/>
              <a:t> </a:t>
            </a:r>
            <a:r>
              <a:rPr lang="de-DE" dirty="0" err="1"/>
              <a:t>customer</a:t>
            </a:r>
            <a:r>
              <a:rPr lang="de-DE" dirty="0"/>
              <a:t> </a:t>
            </a:r>
            <a:r>
              <a:rPr lang="de-DE" u="sng" dirty="0" err="1"/>
              <a:t>and</a:t>
            </a:r>
            <a:r>
              <a:rPr lang="de-DE" dirty="0"/>
              <a:t> a </a:t>
            </a:r>
            <a:r>
              <a:rPr lang="de-DE" dirty="0" err="1"/>
              <a:t>typical</a:t>
            </a:r>
            <a:r>
              <a:rPr lang="de-DE" dirty="0"/>
              <a:t> </a:t>
            </a:r>
            <a:r>
              <a:rPr lang="de-DE" dirty="0" err="1"/>
              <a:t>beneficiary</a:t>
            </a:r>
            <a:r>
              <a:rPr lang="de-DE" dirty="0"/>
              <a:t>.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8</a:t>
            </a:fld>
            <a:endParaRPr lang="de-DE"/>
          </a:p>
        </p:txBody>
      </p:sp>
      <p:pic>
        <p:nvPicPr>
          <p:cNvPr id="5" name="Grafik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23528" y="1165696"/>
            <a:ext cx="3741278" cy="5373216"/>
          </a:xfrm>
          <a:prstGeom prst="rect">
            <a:avLst/>
          </a:prstGeom>
        </p:spPr>
      </p:pic>
      <p:sp>
        <p:nvSpPr>
          <p:cNvPr id="6" name="Textfeld 5"/>
          <p:cNvSpPr txBox="1"/>
          <p:nvPr/>
        </p:nvSpPr>
        <p:spPr>
          <a:xfrm>
            <a:off x="4716016" y="2949762"/>
            <a:ext cx="4109587" cy="646331"/>
          </a:xfrm>
          <a:prstGeom prst="rect">
            <a:avLst/>
          </a:prstGeom>
          <a:noFill/>
        </p:spPr>
        <p:txBody>
          <a:bodyPr wrap="none" rtlCol="0">
            <a:spAutoFit/>
          </a:bodyPr>
          <a:lstStyle/>
          <a:p>
            <a:r>
              <a:rPr lang="de-DE" dirty="0"/>
              <a:t>This </a:t>
            </a:r>
            <a:r>
              <a:rPr lang="de-DE" dirty="0" err="1"/>
              <a:t>persona</a:t>
            </a:r>
            <a:r>
              <a:rPr lang="de-DE" dirty="0"/>
              <a:t> </a:t>
            </a:r>
            <a:r>
              <a:rPr lang="de-DE" dirty="0" err="1"/>
              <a:t>canvas</a:t>
            </a:r>
            <a:r>
              <a:rPr lang="de-DE" dirty="0"/>
              <a:t> </a:t>
            </a:r>
            <a:r>
              <a:rPr lang="de-DE" dirty="0" err="1"/>
              <a:t>is</a:t>
            </a:r>
            <a:r>
              <a:rPr lang="de-DE" dirty="0"/>
              <a:t> just an </a:t>
            </a:r>
            <a:r>
              <a:rPr lang="de-DE" dirty="0" err="1"/>
              <a:t>example</a:t>
            </a:r>
            <a:endParaRPr lang="de-DE" dirty="0"/>
          </a:p>
          <a:p>
            <a:r>
              <a:rPr lang="en-US" dirty="0"/>
              <a:t>You are also welcome to use another one.</a:t>
            </a:r>
          </a:p>
        </p:txBody>
      </p:sp>
    </p:spTree>
    <p:extLst>
      <p:ext uri="{BB962C8B-B14F-4D97-AF65-F5344CB8AC3E}">
        <p14:creationId xmlns:p14="http://schemas.microsoft.com/office/powerpoint/2010/main" val="932972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a:t>
            </a:r>
            <a:r>
              <a:rPr lang="de-DE" dirty="0" err="1">
                <a:latin typeface="Arial" charset="0"/>
              </a:rPr>
              <a:t>products</a:t>
            </a:r>
            <a:r>
              <a:rPr lang="de-DE" dirty="0">
                <a:latin typeface="Arial" charset="0"/>
              </a:rPr>
              <a:t> and  </a:t>
            </a:r>
            <a:r>
              <a:rPr lang="de-DE" dirty="0" err="1">
                <a:latin typeface="Arial" charset="0"/>
              </a:rPr>
              <a:t>key</a:t>
            </a:r>
            <a:r>
              <a:rPr lang="de-DE" dirty="0">
                <a:latin typeface="Arial" charset="0"/>
              </a:rPr>
              <a:t> </a:t>
            </a:r>
            <a:r>
              <a:rPr lang="de-DE" dirty="0" err="1">
                <a:latin typeface="Arial" charset="0"/>
              </a:rPr>
              <a:t>services</a:t>
            </a:r>
            <a:r>
              <a:rPr lang="de-DE" dirty="0">
                <a:latin typeface="Arial" charset="0"/>
              </a:rPr>
              <a:t> </a:t>
            </a:r>
            <a:r>
              <a:rPr lang="de-DE" dirty="0"/>
              <a:t>(1 </a:t>
            </a:r>
            <a:r>
              <a:rPr lang="de-DE" dirty="0" err="1"/>
              <a:t>chart</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most</a:t>
            </a:r>
            <a:r>
              <a:rPr lang="de-DE" dirty="0">
                <a:cs typeface="Arial" panose="020B0604020202020204" pitchFamily="34" charset="0"/>
              </a:rPr>
              <a:t> </a:t>
            </a:r>
            <a:r>
              <a:rPr lang="de-DE" dirty="0" err="1">
                <a:cs typeface="Arial" panose="020B0604020202020204" pitchFamily="34" charset="0"/>
              </a:rPr>
              <a:t>important</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en-US" dirty="0">
                <a:cs typeface="Arial" panose="020B0604020202020204" pitchFamily="34" charset="0"/>
              </a:rPr>
              <a:t>or services to inspire and win/retain customers. What is the particular benefit for your target group?</a:t>
            </a:r>
          </a:p>
        </p:txBody>
      </p:sp>
      <p:sp>
        <p:nvSpPr>
          <p:cNvPr id="3" name="Foliennummernplatzhalter 2"/>
          <p:cNvSpPr>
            <a:spLocks noGrp="1"/>
          </p:cNvSpPr>
          <p:nvPr>
            <p:ph type="sldNum" sz="quarter" idx="12"/>
          </p:nvPr>
        </p:nvSpPr>
        <p:spPr/>
        <p:txBody>
          <a:bodyPr/>
          <a:lstStyle/>
          <a:p>
            <a:fld id="{3AABB519-2A53-4899-A7A5-AE02E6477770}" type="slidenum">
              <a:rPr lang="de-DE" smtClean="0"/>
              <a:t>9</a:t>
            </a:fld>
            <a:endParaRPr lang="de-DE"/>
          </a:p>
        </p:txBody>
      </p:sp>
    </p:spTree>
    <p:extLst>
      <p:ext uri="{BB962C8B-B14F-4D97-AF65-F5344CB8AC3E}">
        <p14:creationId xmlns:p14="http://schemas.microsoft.com/office/powerpoint/2010/main" val="376917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7.3|0.5|0.3"/>
</p:tagLst>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1285</Words>
  <Application>Microsoft Office PowerPoint</Application>
  <PresentationFormat>Bildschirmpräsentation (4:3)</PresentationFormat>
  <Paragraphs>162</Paragraphs>
  <Slides>16</Slides>
  <Notes>15</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16</vt:i4>
      </vt:variant>
    </vt:vector>
  </HeadingPairs>
  <TitlesOfParts>
    <vt:vector size="19" baseType="lpstr">
      <vt:lpstr>Arial</vt:lpstr>
      <vt:lpstr>Calibri</vt:lpstr>
      <vt:lpstr>Larissa</vt:lpstr>
      <vt:lpstr>Social Entrepreneurship for Local Change Assignment 4 Presentation of your Business Model Canvas</vt:lpstr>
      <vt:lpstr>PowerPoint-Präsentation</vt:lpstr>
      <vt:lpstr>Recap &gt;&gt;&gt; How you have arrived at your challenge and your idea</vt:lpstr>
      <vt:lpstr>PowerPoint-Präsentation</vt:lpstr>
      <vt:lpstr>PowerPoint-Präsentation</vt:lpstr>
      <vt:lpstr>Your vision and mission (1 chart) </vt:lpstr>
      <vt:lpstr>Value Proposition (1 chart) </vt:lpstr>
      <vt:lpstr>Customers &amp; Beneficiaries (2 charts one for each persona) </vt:lpstr>
      <vt:lpstr>Key products and  key services (1 chart) </vt:lpstr>
      <vt:lpstr>Channels (1 chart) </vt:lpstr>
      <vt:lpstr>Key Processes (1 chart) </vt:lpstr>
      <vt:lpstr>Key Resources (1 chart) </vt:lpstr>
      <vt:lpstr>Key Partners (1 chart) </vt:lpstr>
      <vt:lpstr>KPI: Key Performance Indicators (1 chart) </vt:lpstr>
      <vt:lpstr>Social and/or Environmental Impact</vt:lpstr>
      <vt:lpstr>Your first step</vt:lpstr>
    </vt:vector>
  </TitlesOfParts>
  <Company>HfWU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Landscape and Democracy Interim Presentation</dc:title>
  <dc:creator>Fetzer, Ellen</dc:creator>
  <cp:lastModifiedBy>Fetzer, Ellen</cp:lastModifiedBy>
  <cp:revision>66</cp:revision>
  <cp:lastPrinted>2020-04-17T11:49:32Z</cp:lastPrinted>
  <dcterms:created xsi:type="dcterms:W3CDTF">2015-11-26T11:09:04Z</dcterms:created>
  <dcterms:modified xsi:type="dcterms:W3CDTF">2024-03-17T12:34:43Z</dcterms:modified>
</cp:coreProperties>
</file>