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ags/tag1.xml" ContentType="application/vnd.openxmlformats-officedocument.presentationml.tags+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62" r:id="rId3"/>
    <p:sldId id="277" r:id="rId4"/>
    <p:sldId id="279" r:id="rId5"/>
    <p:sldId id="263" r:id="rId6"/>
    <p:sldId id="273" r:id="rId7"/>
    <p:sldId id="275" r:id="rId8"/>
    <p:sldId id="265" r:id="rId9"/>
    <p:sldId id="264" r:id="rId10"/>
    <p:sldId id="266" r:id="rId11"/>
    <p:sldId id="267" r:id="rId12"/>
    <p:sldId id="268" r:id="rId13"/>
    <p:sldId id="269" r:id="rId14"/>
    <p:sldId id="270" r:id="rId15"/>
    <p:sldId id="272" r:id="rId16"/>
    <p:sldId id="274" r:id="rId17"/>
    <p:sldId id="276" r:id="rId18"/>
  </p:sldIdLst>
  <p:sldSz cx="9144000" cy="6858000" type="screen4x3"/>
  <p:notesSz cx="7099300" cy="10234613"/>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65" userDrawn="1">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452" autoAdjust="0"/>
    <p:restoredTop sz="96393" autoAdjust="0"/>
  </p:normalViewPr>
  <p:slideViewPr>
    <p:cSldViewPr>
      <p:cViewPr varScale="1">
        <p:scale>
          <a:sx n="82" d="100"/>
          <a:sy n="82" d="100"/>
        </p:scale>
        <p:origin x="1757" y="58"/>
      </p:cViewPr>
      <p:guideLst>
        <p:guide orient="horz" pos="4065"/>
        <p:guide pos="2880"/>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US"/>
          </a:p>
        </p:txBody>
      </p:sp>
      <p:sp>
        <p:nvSpPr>
          <p:cNvPr id="3" name="Datumsplatzhalter 2"/>
          <p:cNvSpPr>
            <a:spLocks noGrp="1"/>
          </p:cNvSpPr>
          <p:nvPr>
            <p:ph type="dt" idx="1"/>
          </p:nvPr>
        </p:nvSpPr>
        <p:spPr>
          <a:xfrm>
            <a:off x="4021294" y="0"/>
            <a:ext cx="3076363" cy="513508"/>
          </a:xfrm>
          <a:prstGeom prst="rect">
            <a:avLst/>
          </a:prstGeom>
        </p:spPr>
        <p:txBody>
          <a:bodyPr vert="horz" lIns="99048" tIns="49524" rIns="99048" bIns="49524" rtlCol="0"/>
          <a:lstStyle>
            <a:lvl1pPr algn="r">
              <a:defRPr sz="1300"/>
            </a:lvl1pPr>
          </a:lstStyle>
          <a:p>
            <a:fld id="{EFC702C1-6EE1-4B0B-A5A0-523B6519EBFD}" type="datetimeFigureOut">
              <a:rPr lang="en-US" smtClean="0"/>
              <a:t>1/23/2025</a:t>
            </a:fld>
            <a:endParaRPr lang="en-US"/>
          </a:p>
        </p:txBody>
      </p:sp>
      <p:sp>
        <p:nvSpPr>
          <p:cNvPr id="4" name="Folienbildplatzhalter 3"/>
          <p:cNvSpPr>
            <a:spLocks noGrp="1" noRot="1" noChangeAspect="1"/>
          </p:cNvSpPr>
          <p:nvPr>
            <p:ph type="sldImg" idx="2"/>
          </p:nvPr>
        </p:nvSpPr>
        <p:spPr>
          <a:xfrm>
            <a:off x="1247775" y="1279525"/>
            <a:ext cx="4603750" cy="3454400"/>
          </a:xfrm>
          <a:prstGeom prst="rect">
            <a:avLst/>
          </a:prstGeom>
          <a:noFill/>
          <a:ln w="12700">
            <a:solidFill>
              <a:prstClr val="black"/>
            </a:solidFill>
          </a:ln>
        </p:spPr>
        <p:txBody>
          <a:bodyPr vert="horz" lIns="99048" tIns="49524" rIns="99048" bIns="49524" rtlCol="0" anchor="ctr"/>
          <a:lstStyle/>
          <a:p>
            <a:endParaRPr lang="en-US"/>
          </a:p>
        </p:txBody>
      </p:sp>
      <p:sp>
        <p:nvSpPr>
          <p:cNvPr id="5" name="Notizenplatzhalter 4"/>
          <p:cNvSpPr>
            <a:spLocks noGrp="1"/>
          </p:cNvSpPr>
          <p:nvPr>
            <p:ph type="body" sz="quarter" idx="3"/>
          </p:nvPr>
        </p:nvSpPr>
        <p:spPr>
          <a:xfrm>
            <a:off x="709930" y="4925407"/>
            <a:ext cx="5679440" cy="4029879"/>
          </a:xfrm>
          <a:prstGeom prst="rect">
            <a:avLst/>
          </a:prstGeom>
        </p:spPr>
        <p:txBody>
          <a:bodyPr vert="horz" lIns="99048" tIns="49524" rIns="99048" bIns="49524" rtlCol="0"/>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6" name="Fußzeilenplatzhalter 5"/>
          <p:cNvSpPr>
            <a:spLocks noGrp="1"/>
          </p:cNvSpPr>
          <p:nvPr>
            <p:ph type="ftr" sz="quarter" idx="4"/>
          </p:nvPr>
        </p:nvSpPr>
        <p:spPr>
          <a:xfrm>
            <a:off x="0" y="9721107"/>
            <a:ext cx="3076363" cy="513507"/>
          </a:xfrm>
          <a:prstGeom prst="rect">
            <a:avLst/>
          </a:prstGeom>
        </p:spPr>
        <p:txBody>
          <a:bodyPr vert="horz" lIns="99048" tIns="49524" rIns="99048" bIns="49524" rtlCol="0" anchor="b"/>
          <a:lstStyle>
            <a:lvl1pPr algn="l">
              <a:defRPr sz="1300"/>
            </a:lvl1pPr>
          </a:lstStyle>
          <a:p>
            <a:endParaRPr lang="en-US"/>
          </a:p>
        </p:txBody>
      </p:sp>
      <p:sp>
        <p:nvSpPr>
          <p:cNvPr id="7" name="Foliennummernplatzhalter 6"/>
          <p:cNvSpPr>
            <a:spLocks noGrp="1"/>
          </p:cNvSpPr>
          <p:nvPr>
            <p:ph type="sldNum" sz="quarter" idx="5"/>
          </p:nvPr>
        </p:nvSpPr>
        <p:spPr>
          <a:xfrm>
            <a:off x="4021294" y="9721107"/>
            <a:ext cx="3076363" cy="513507"/>
          </a:xfrm>
          <a:prstGeom prst="rect">
            <a:avLst/>
          </a:prstGeom>
        </p:spPr>
        <p:txBody>
          <a:bodyPr vert="horz" lIns="99048" tIns="49524" rIns="99048" bIns="49524" rtlCol="0" anchor="b"/>
          <a:lstStyle>
            <a:lvl1pPr algn="r">
              <a:defRPr sz="1300"/>
            </a:lvl1pPr>
          </a:lstStyle>
          <a:p>
            <a:fld id="{A50303B1-BD6D-44C4-A642-6C4FC5D40696}" type="slidenum">
              <a:rPr lang="en-US" smtClean="0"/>
              <a:t>‹Nr.›</a:t>
            </a:fld>
            <a:endParaRPr lang="en-US"/>
          </a:p>
        </p:txBody>
      </p:sp>
    </p:spTree>
    <p:extLst>
      <p:ext uri="{BB962C8B-B14F-4D97-AF65-F5344CB8AC3E}">
        <p14:creationId xmlns:p14="http://schemas.microsoft.com/office/powerpoint/2010/main" val="2246738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A50303B1-BD6D-44C4-A642-6C4FC5D40696}" type="slidenum">
              <a:rPr lang="en-US" smtClean="0"/>
              <a:t>1</a:t>
            </a:fld>
            <a:endParaRPr lang="en-US"/>
          </a:p>
        </p:txBody>
      </p:sp>
    </p:spTree>
    <p:extLst>
      <p:ext uri="{BB962C8B-B14F-4D97-AF65-F5344CB8AC3E}">
        <p14:creationId xmlns:p14="http://schemas.microsoft.com/office/powerpoint/2010/main" val="10495022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A50303B1-BD6D-44C4-A642-6C4FC5D40696}" type="slidenum">
              <a:rPr lang="en-US" smtClean="0"/>
              <a:t>12</a:t>
            </a:fld>
            <a:endParaRPr lang="en-US"/>
          </a:p>
        </p:txBody>
      </p:sp>
    </p:spTree>
    <p:extLst>
      <p:ext uri="{BB962C8B-B14F-4D97-AF65-F5344CB8AC3E}">
        <p14:creationId xmlns:p14="http://schemas.microsoft.com/office/powerpoint/2010/main" val="21649235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a:p>
        </p:txBody>
      </p:sp>
      <p:sp>
        <p:nvSpPr>
          <p:cNvPr id="4" name="Foliennummernplatzhalter 3"/>
          <p:cNvSpPr>
            <a:spLocks noGrp="1"/>
          </p:cNvSpPr>
          <p:nvPr>
            <p:ph type="sldNum" sz="quarter" idx="10"/>
          </p:nvPr>
        </p:nvSpPr>
        <p:spPr/>
        <p:txBody>
          <a:bodyPr/>
          <a:lstStyle/>
          <a:p>
            <a:fld id="{A50303B1-BD6D-44C4-A642-6C4FC5D40696}" type="slidenum">
              <a:rPr lang="en-US" smtClean="0"/>
              <a:t>13</a:t>
            </a:fld>
            <a:endParaRPr lang="en-US"/>
          </a:p>
        </p:txBody>
      </p:sp>
    </p:spTree>
    <p:extLst>
      <p:ext uri="{BB962C8B-B14F-4D97-AF65-F5344CB8AC3E}">
        <p14:creationId xmlns:p14="http://schemas.microsoft.com/office/powerpoint/2010/main" val="41635948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a:p>
        </p:txBody>
      </p:sp>
      <p:sp>
        <p:nvSpPr>
          <p:cNvPr id="4" name="Foliennummernplatzhalter 3"/>
          <p:cNvSpPr>
            <a:spLocks noGrp="1"/>
          </p:cNvSpPr>
          <p:nvPr>
            <p:ph type="sldNum" sz="quarter" idx="10"/>
          </p:nvPr>
        </p:nvSpPr>
        <p:spPr/>
        <p:txBody>
          <a:bodyPr/>
          <a:lstStyle/>
          <a:p>
            <a:fld id="{A50303B1-BD6D-44C4-A642-6C4FC5D40696}" type="slidenum">
              <a:rPr lang="en-US" smtClean="0"/>
              <a:t>14</a:t>
            </a:fld>
            <a:endParaRPr lang="en-US"/>
          </a:p>
        </p:txBody>
      </p:sp>
    </p:spTree>
    <p:extLst>
      <p:ext uri="{BB962C8B-B14F-4D97-AF65-F5344CB8AC3E}">
        <p14:creationId xmlns:p14="http://schemas.microsoft.com/office/powerpoint/2010/main" val="10245336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a:p>
        </p:txBody>
      </p:sp>
      <p:sp>
        <p:nvSpPr>
          <p:cNvPr id="4" name="Foliennummernplatzhalter 3"/>
          <p:cNvSpPr>
            <a:spLocks noGrp="1"/>
          </p:cNvSpPr>
          <p:nvPr>
            <p:ph type="sldNum" sz="quarter" idx="10"/>
          </p:nvPr>
        </p:nvSpPr>
        <p:spPr/>
        <p:txBody>
          <a:bodyPr/>
          <a:lstStyle/>
          <a:p>
            <a:fld id="{A50303B1-BD6D-44C4-A642-6C4FC5D40696}" type="slidenum">
              <a:rPr lang="en-US" smtClean="0"/>
              <a:t>15</a:t>
            </a:fld>
            <a:endParaRPr lang="en-US"/>
          </a:p>
        </p:txBody>
      </p:sp>
    </p:spTree>
    <p:extLst>
      <p:ext uri="{BB962C8B-B14F-4D97-AF65-F5344CB8AC3E}">
        <p14:creationId xmlns:p14="http://schemas.microsoft.com/office/powerpoint/2010/main" val="14570908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a:p>
        </p:txBody>
      </p:sp>
      <p:sp>
        <p:nvSpPr>
          <p:cNvPr id="4" name="Foliennummernplatzhalter 3"/>
          <p:cNvSpPr>
            <a:spLocks noGrp="1"/>
          </p:cNvSpPr>
          <p:nvPr>
            <p:ph type="sldNum" sz="quarter" idx="10"/>
          </p:nvPr>
        </p:nvSpPr>
        <p:spPr/>
        <p:txBody>
          <a:bodyPr/>
          <a:lstStyle/>
          <a:p>
            <a:fld id="{A50303B1-BD6D-44C4-A642-6C4FC5D40696}" type="slidenum">
              <a:rPr lang="en-US" smtClean="0"/>
              <a:t>16</a:t>
            </a:fld>
            <a:endParaRPr lang="en-US"/>
          </a:p>
        </p:txBody>
      </p:sp>
    </p:spTree>
    <p:extLst>
      <p:ext uri="{BB962C8B-B14F-4D97-AF65-F5344CB8AC3E}">
        <p14:creationId xmlns:p14="http://schemas.microsoft.com/office/powerpoint/2010/main" val="16706545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a:p>
        </p:txBody>
      </p:sp>
      <p:sp>
        <p:nvSpPr>
          <p:cNvPr id="4" name="Foliennummernplatzhalter 3"/>
          <p:cNvSpPr>
            <a:spLocks noGrp="1"/>
          </p:cNvSpPr>
          <p:nvPr>
            <p:ph type="sldNum" sz="quarter" idx="10"/>
          </p:nvPr>
        </p:nvSpPr>
        <p:spPr/>
        <p:txBody>
          <a:bodyPr/>
          <a:lstStyle/>
          <a:p>
            <a:fld id="{A50303B1-BD6D-44C4-A642-6C4FC5D40696}" type="slidenum">
              <a:rPr lang="en-US" smtClean="0"/>
              <a:t>17</a:t>
            </a:fld>
            <a:endParaRPr lang="en-US"/>
          </a:p>
        </p:txBody>
      </p:sp>
    </p:spTree>
    <p:extLst>
      <p:ext uri="{BB962C8B-B14F-4D97-AF65-F5344CB8AC3E}">
        <p14:creationId xmlns:p14="http://schemas.microsoft.com/office/powerpoint/2010/main" val="17711182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baseline="0" dirty="0"/>
          </a:p>
        </p:txBody>
      </p:sp>
      <p:sp>
        <p:nvSpPr>
          <p:cNvPr id="4" name="Foliennummernplatzhalter 3"/>
          <p:cNvSpPr>
            <a:spLocks noGrp="1"/>
          </p:cNvSpPr>
          <p:nvPr>
            <p:ph type="sldNum" sz="quarter" idx="10"/>
          </p:nvPr>
        </p:nvSpPr>
        <p:spPr/>
        <p:txBody>
          <a:bodyPr/>
          <a:lstStyle/>
          <a:p>
            <a:fld id="{A50303B1-BD6D-44C4-A642-6C4FC5D40696}" type="slidenum">
              <a:rPr lang="en-US" smtClean="0"/>
              <a:t>2</a:t>
            </a:fld>
            <a:endParaRPr lang="en-US"/>
          </a:p>
        </p:txBody>
      </p:sp>
    </p:spTree>
    <p:extLst>
      <p:ext uri="{BB962C8B-B14F-4D97-AF65-F5344CB8AC3E}">
        <p14:creationId xmlns:p14="http://schemas.microsoft.com/office/powerpoint/2010/main" val="2498730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A50303B1-BD6D-44C4-A642-6C4FC5D40696}" type="slidenum">
              <a:rPr lang="en-US" smtClean="0"/>
              <a:t>5</a:t>
            </a:fld>
            <a:endParaRPr lang="en-US"/>
          </a:p>
        </p:txBody>
      </p:sp>
    </p:spTree>
    <p:extLst>
      <p:ext uri="{BB962C8B-B14F-4D97-AF65-F5344CB8AC3E}">
        <p14:creationId xmlns:p14="http://schemas.microsoft.com/office/powerpoint/2010/main" val="993378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A50303B1-BD6D-44C4-A642-6C4FC5D40696}" type="slidenum">
              <a:rPr lang="en-US" smtClean="0"/>
              <a:t>6</a:t>
            </a:fld>
            <a:endParaRPr lang="en-US"/>
          </a:p>
        </p:txBody>
      </p:sp>
    </p:spTree>
    <p:extLst>
      <p:ext uri="{BB962C8B-B14F-4D97-AF65-F5344CB8AC3E}">
        <p14:creationId xmlns:p14="http://schemas.microsoft.com/office/powerpoint/2010/main" val="29797424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A50303B1-BD6D-44C4-A642-6C4FC5D40696}" type="slidenum">
              <a:rPr lang="en-US" smtClean="0"/>
              <a:t>7</a:t>
            </a:fld>
            <a:endParaRPr lang="en-US"/>
          </a:p>
        </p:txBody>
      </p:sp>
    </p:spTree>
    <p:extLst>
      <p:ext uri="{BB962C8B-B14F-4D97-AF65-F5344CB8AC3E}">
        <p14:creationId xmlns:p14="http://schemas.microsoft.com/office/powerpoint/2010/main" val="41453257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A50303B1-BD6D-44C4-A642-6C4FC5D40696}" type="slidenum">
              <a:rPr lang="en-US" smtClean="0"/>
              <a:t>8</a:t>
            </a:fld>
            <a:endParaRPr lang="en-US"/>
          </a:p>
        </p:txBody>
      </p:sp>
    </p:spTree>
    <p:extLst>
      <p:ext uri="{BB962C8B-B14F-4D97-AF65-F5344CB8AC3E}">
        <p14:creationId xmlns:p14="http://schemas.microsoft.com/office/powerpoint/2010/main" val="22519044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A50303B1-BD6D-44C4-A642-6C4FC5D40696}" type="slidenum">
              <a:rPr lang="en-US" smtClean="0"/>
              <a:t>9</a:t>
            </a:fld>
            <a:endParaRPr lang="en-US"/>
          </a:p>
        </p:txBody>
      </p:sp>
    </p:spTree>
    <p:extLst>
      <p:ext uri="{BB962C8B-B14F-4D97-AF65-F5344CB8AC3E}">
        <p14:creationId xmlns:p14="http://schemas.microsoft.com/office/powerpoint/2010/main" val="38656578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A50303B1-BD6D-44C4-A642-6C4FC5D40696}" type="slidenum">
              <a:rPr lang="en-US" smtClean="0"/>
              <a:t>10</a:t>
            </a:fld>
            <a:endParaRPr lang="en-US"/>
          </a:p>
        </p:txBody>
      </p:sp>
    </p:spTree>
    <p:extLst>
      <p:ext uri="{BB962C8B-B14F-4D97-AF65-F5344CB8AC3E}">
        <p14:creationId xmlns:p14="http://schemas.microsoft.com/office/powerpoint/2010/main" val="11985984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A50303B1-BD6D-44C4-A642-6C4FC5D40696}" type="slidenum">
              <a:rPr lang="en-US" smtClean="0"/>
              <a:t>11</a:t>
            </a:fld>
            <a:endParaRPr lang="en-US"/>
          </a:p>
        </p:txBody>
      </p:sp>
    </p:spTree>
    <p:extLst>
      <p:ext uri="{BB962C8B-B14F-4D97-AF65-F5344CB8AC3E}">
        <p14:creationId xmlns:p14="http://schemas.microsoft.com/office/powerpoint/2010/main" val="5348094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D8208816-B6FD-4FED-8DE2-3CC45E2F8C97}" type="datetime1">
              <a:rPr lang="de-DE" smtClean="0"/>
              <a:t>23.01.2025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30524445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3DA145E2-6DF1-4989-9207-C5186D4596FF}" type="datetime1">
              <a:rPr lang="de-DE" smtClean="0"/>
              <a:t>23.01.2025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20209534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4DAE091B-E576-46FA-926F-7CCC33AEB0DB}" type="datetime1">
              <a:rPr lang="de-DE" smtClean="0"/>
              <a:t>23.01.2025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2733715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418058"/>
          </a:xfrm>
        </p:spPr>
        <p:txBody>
          <a:bodyPr>
            <a:normAutofit/>
          </a:bodyPr>
          <a:lstStyle>
            <a:lvl1pPr algn="l">
              <a:defRPr sz="2400" b="1">
                <a:solidFill>
                  <a:schemeClr val="tx1"/>
                </a:solidFill>
              </a:defRPr>
            </a:lvl1pPr>
          </a:lstStyle>
          <a:p>
            <a:r>
              <a:rPr lang="de-DE"/>
              <a:t>Titelmasterformat durch Klicken bearbeiten</a:t>
            </a:r>
          </a:p>
        </p:txBody>
      </p:sp>
      <p:sp>
        <p:nvSpPr>
          <p:cNvPr id="3" name="Inhaltsplatzhalter 2"/>
          <p:cNvSpPr>
            <a:spLocks noGrp="1"/>
          </p:cNvSpPr>
          <p:nvPr>
            <p:ph idx="1"/>
          </p:nvPr>
        </p:nvSpPr>
        <p:spPr>
          <a:xfrm>
            <a:off x="457200" y="836712"/>
            <a:ext cx="8229600" cy="5289451"/>
          </a:xfrm>
        </p:spPr>
        <p:txBody>
          <a:bodyPr>
            <a:normAutofit/>
          </a:bodyPr>
          <a:lstStyle>
            <a:lvl1pPr>
              <a:defRPr sz="1800"/>
            </a:lvl1pPr>
            <a:lvl2pPr>
              <a:defRPr sz="1600"/>
            </a:lvl2pPr>
            <a:lvl3pPr>
              <a:defRPr sz="1600"/>
            </a:lvl3pPr>
            <a:lvl4pPr>
              <a:defRPr sz="1600"/>
            </a:lvl4pPr>
            <a:lvl5pPr>
              <a:defRPr sz="1600"/>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p:cNvSpPr>
            <a:spLocks noGrp="1"/>
          </p:cNvSpPr>
          <p:nvPr>
            <p:ph type="dt" sz="half" idx="10"/>
          </p:nvPr>
        </p:nvSpPr>
        <p:spPr/>
        <p:txBody>
          <a:bodyPr/>
          <a:lstStyle/>
          <a:p>
            <a:fld id="{63526D70-AB24-48A2-A990-4B5453AE33CE}" type="datetime1">
              <a:rPr lang="de-DE" smtClean="0"/>
              <a:t>23.01.2025</a:t>
            </a:fld>
            <a:endParaRPr lang="de-DE"/>
          </a:p>
        </p:txBody>
      </p:sp>
      <p:sp>
        <p:nvSpPr>
          <p:cNvPr id="6" name="Foliennummernplatzhalter 5"/>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24091725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p:cNvSpPr>
            <a:spLocks noGrp="1"/>
          </p:cNvSpPr>
          <p:nvPr>
            <p:ph type="dt" sz="half" idx="10"/>
          </p:nvPr>
        </p:nvSpPr>
        <p:spPr/>
        <p:txBody>
          <a:bodyPr/>
          <a:lstStyle/>
          <a:p>
            <a:fld id="{DA84340F-BDF8-4634-9C52-C89739986B47}" type="datetime1">
              <a:rPr lang="de-DE" smtClean="0"/>
              <a:t>23.01.2025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7370832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4B8C947A-3852-46F1-8532-1E066E7ABDA2}" type="datetime1">
              <a:rPr lang="de-DE" smtClean="0"/>
              <a:t>23.01.2025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26020343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2217C941-8C32-4B40-B9D4-6CEC5E334595}" type="datetime1">
              <a:rPr lang="de-DE" smtClean="0"/>
              <a:t>23.01.2025</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7673460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1505307D-A95A-4540-BE07-5D0D0FECDE8A}" type="datetime1">
              <a:rPr lang="de-DE" smtClean="0"/>
              <a:t>23.01.2025</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8072031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90611190-CD9B-4BD2-8051-25753B874824}" type="datetime1">
              <a:rPr lang="de-DE" smtClean="0"/>
              <a:t>23.01.2025</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28530008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4"/>
          <p:cNvSpPr>
            <a:spLocks noGrp="1"/>
          </p:cNvSpPr>
          <p:nvPr>
            <p:ph type="dt" sz="half" idx="10"/>
          </p:nvPr>
        </p:nvSpPr>
        <p:spPr/>
        <p:txBody>
          <a:bodyPr/>
          <a:lstStyle/>
          <a:p>
            <a:fld id="{F66AD9A2-C534-4F88-AB64-BCABF89FB6B9}" type="datetime1">
              <a:rPr lang="de-DE" smtClean="0"/>
              <a:t>23.01.2025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10142211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4"/>
          <p:cNvSpPr>
            <a:spLocks noGrp="1"/>
          </p:cNvSpPr>
          <p:nvPr>
            <p:ph type="dt" sz="half" idx="10"/>
          </p:nvPr>
        </p:nvSpPr>
        <p:spPr/>
        <p:txBody>
          <a:bodyPr/>
          <a:lstStyle/>
          <a:p>
            <a:fld id="{BD65DC55-68DF-4407-B8B3-A017CD86076D}" type="datetime1">
              <a:rPr lang="de-DE" smtClean="0"/>
              <a:t>23.01.2025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31792239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B1B0AD-96FB-4952-9D35-319F938179B7}" type="datetime1">
              <a:rPr lang="de-DE" smtClean="0"/>
              <a:t>23.01.2025</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ABB519-2A53-4899-A7A5-AE02E6477770}" type="slidenum">
              <a:rPr lang="de-DE" smtClean="0"/>
              <a:t>‹Nr.›</a:t>
            </a:fld>
            <a:endParaRPr lang="de-DE"/>
          </a:p>
        </p:txBody>
      </p:sp>
    </p:spTree>
    <p:extLst>
      <p:ext uri="{BB962C8B-B14F-4D97-AF65-F5344CB8AC3E}">
        <p14:creationId xmlns:p14="http://schemas.microsoft.com/office/powerpoint/2010/main" val="36809783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ilias.hfwu.de/goto.php?target=exc_43903&amp;client_id=hfwu"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1.xml"/><Relationship Id="rId5" Type="http://schemas.openxmlformats.org/officeDocument/2006/relationships/hyperlink" Target="https://www.youtube.com/watch?v=D254suPMpwY&amp;t=192s" TargetMode="Externa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539552" y="476672"/>
            <a:ext cx="8352928" cy="1800200"/>
          </a:xfrm>
        </p:spPr>
        <p:txBody>
          <a:bodyPr>
            <a:normAutofit/>
          </a:bodyPr>
          <a:lstStyle/>
          <a:p>
            <a:r>
              <a:rPr lang="de-DE" sz="3200" dirty="0"/>
              <a:t>Social Entrepreneurship </a:t>
            </a:r>
            <a:r>
              <a:rPr lang="de-DE" sz="3200" dirty="0" err="1"/>
              <a:t>for</a:t>
            </a:r>
            <a:r>
              <a:rPr lang="de-DE" sz="3200" dirty="0"/>
              <a:t> </a:t>
            </a:r>
            <a:r>
              <a:rPr lang="de-DE" sz="3200" dirty="0" err="1"/>
              <a:t>Local</a:t>
            </a:r>
            <a:r>
              <a:rPr lang="de-DE" sz="3200" dirty="0"/>
              <a:t> Change</a:t>
            </a:r>
            <a:br>
              <a:rPr lang="de-DE" sz="3200" dirty="0"/>
            </a:br>
            <a:r>
              <a:rPr lang="de-DE" sz="3200" b="1" dirty="0" err="1"/>
              <a:t>Assignment</a:t>
            </a:r>
            <a:r>
              <a:rPr lang="de-DE" sz="3200" b="1" dirty="0"/>
              <a:t> 4</a:t>
            </a:r>
            <a:br>
              <a:rPr lang="de-DE" sz="3200" dirty="0"/>
            </a:br>
            <a:r>
              <a:rPr lang="de-DE" sz="3200" dirty="0" err="1"/>
              <a:t>Presentation</a:t>
            </a:r>
            <a:r>
              <a:rPr lang="de-DE" sz="3200" dirty="0"/>
              <a:t> of </a:t>
            </a:r>
            <a:r>
              <a:rPr lang="de-DE" sz="3200" dirty="0" err="1"/>
              <a:t>your</a:t>
            </a:r>
            <a:r>
              <a:rPr lang="de-DE" sz="3200" dirty="0"/>
              <a:t> Business Model Canvas</a:t>
            </a:r>
          </a:p>
        </p:txBody>
      </p:sp>
      <p:sp>
        <p:nvSpPr>
          <p:cNvPr id="3" name="Untertitel 2"/>
          <p:cNvSpPr>
            <a:spLocks noGrp="1"/>
          </p:cNvSpPr>
          <p:nvPr>
            <p:ph type="subTitle" idx="1"/>
          </p:nvPr>
        </p:nvSpPr>
        <p:spPr>
          <a:xfrm>
            <a:off x="1259632" y="2564904"/>
            <a:ext cx="6400800" cy="3312368"/>
          </a:xfrm>
        </p:spPr>
        <p:txBody>
          <a:bodyPr>
            <a:normAutofit fontScale="85000" lnSpcReduction="20000"/>
          </a:bodyPr>
          <a:lstStyle/>
          <a:p>
            <a:r>
              <a:rPr lang="de-DE" dirty="0"/>
              <a:t>Working Group: x</a:t>
            </a:r>
          </a:p>
          <a:p>
            <a:endParaRPr lang="de-DE" dirty="0"/>
          </a:p>
          <a:p>
            <a:r>
              <a:rPr lang="de-DE" dirty="0"/>
              <a:t>Group </a:t>
            </a:r>
            <a:r>
              <a:rPr lang="de-DE" dirty="0" err="1"/>
              <a:t>members</a:t>
            </a:r>
            <a:r>
              <a:rPr lang="de-DE" dirty="0"/>
              <a:t>:</a:t>
            </a:r>
          </a:p>
          <a:p>
            <a:r>
              <a:rPr lang="de-DE" dirty="0"/>
              <a:t>xxx</a:t>
            </a:r>
          </a:p>
          <a:p>
            <a:r>
              <a:rPr lang="de-DE" dirty="0"/>
              <a:t>xxx</a:t>
            </a:r>
          </a:p>
          <a:p>
            <a:r>
              <a:rPr lang="de-DE" dirty="0"/>
              <a:t>xxx</a:t>
            </a:r>
          </a:p>
          <a:p>
            <a:r>
              <a:rPr lang="de-DE" dirty="0"/>
              <a:t>xxx</a:t>
            </a:r>
          </a:p>
          <a:p>
            <a:r>
              <a:rPr lang="de-DE" dirty="0"/>
              <a:t>etc.</a:t>
            </a:r>
          </a:p>
        </p:txBody>
      </p:sp>
      <p:sp>
        <p:nvSpPr>
          <p:cNvPr id="4" name="Foliennummernplatzhalter 3"/>
          <p:cNvSpPr>
            <a:spLocks noGrp="1"/>
          </p:cNvSpPr>
          <p:nvPr>
            <p:ph type="sldNum" sz="quarter" idx="12"/>
          </p:nvPr>
        </p:nvSpPr>
        <p:spPr/>
        <p:txBody>
          <a:bodyPr/>
          <a:lstStyle/>
          <a:p>
            <a:fld id="{3AABB519-2A53-4899-A7A5-AE02E6477770}" type="slidenum">
              <a:rPr lang="de-DE" smtClean="0"/>
              <a:t>1</a:t>
            </a:fld>
            <a:endParaRPr lang="de-DE"/>
          </a:p>
        </p:txBody>
      </p:sp>
    </p:spTree>
    <p:extLst>
      <p:ext uri="{BB962C8B-B14F-4D97-AF65-F5344CB8AC3E}">
        <p14:creationId xmlns:p14="http://schemas.microsoft.com/office/powerpoint/2010/main" val="17681268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418058"/>
          </a:xfrm>
        </p:spPr>
        <p:txBody>
          <a:bodyPr>
            <a:normAutofit fontScale="90000"/>
          </a:bodyPr>
          <a:lstStyle/>
          <a:p>
            <a:pPr eaLnBrk="0" fontAlgn="base" hangingPunct="0">
              <a:spcAft>
                <a:spcPts val="200"/>
              </a:spcAft>
            </a:pPr>
            <a:r>
              <a:rPr lang="de-DE" dirty="0">
                <a:latin typeface="Arial" charset="0"/>
              </a:rPr>
              <a:t>Key </a:t>
            </a:r>
            <a:r>
              <a:rPr lang="de-DE" dirty="0" err="1">
                <a:latin typeface="Arial" charset="0"/>
              </a:rPr>
              <a:t>products</a:t>
            </a:r>
            <a:r>
              <a:rPr lang="de-DE" dirty="0">
                <a:latin typeface="Arial" charset="0"/>
              </a:rPr>
              <a:t> and  </a:t>
            </a:r>
            <a:r>
              <a:rPr lang="de-DE" dirty="0" err="1">
                <a:latin typeface="Arial" charset="0"/>
              </a:rPr>
              <a:t>key</a:t>
            </a:r>
            <a:r>
              <a:rPr lang="de-DE" dirty="0">
                <a:latin typeface="Arial" charset="0"/>
              </a:rPr>
              <a:t> </a:t>
            </a:r>
            <a:r>
              <a:rPr lang="de-DE" dirty="0" err="1">
                <a:latin typeface="Arial" charset="0"/>
              </a:rPr>
              <a:t>services</a:t>
            </a:r>
            <a:r>
              <a:rPr lang="de-DE" dirty="0">
                <a:latin typeface="Arial" charset="0"/>
              </a:rPr>
              <a:t> </a:t>
            </a:r>
            <a:r>
              <a:rPr lang="de-DE" dirty="0"/>
              <a:t>(1 </a:t>
            </a:r>
            <a:r>
              <a:rPr lang="de-DE" dirty="0" err="1"/>
              <a:t>slide</a:t>
            </a:r>
            <a:r>
              <a:rPr lang="de-DE" dirty="0"/>
              <a:t>) </a:t>
            </a:r>
            <a:endParaRPr lang="en-US" dirty="0"/>
          </a:p>
        </p:txBody>
      </p:sp>
      <p:sp>
        <p:nvSpPr>
          <p:cNvPr id="4" name="Textfeld 3"/>
          <p:cNvSpPr txBox="1"/>
          <p:nvPr/>
        </p:nvSpPr>
        <p:spPr>
          <a:xfrm>
            <a:off x="457200" y="764704"/>
            <a:ext cx="8265298" cy="646331"/>
          </a:xfrm>
          <a:prstGeom prst="rect">
            <a:avLst/>
          </a:prstGeom>
          <a:noFill/>
        </p:spPr>
        <p:txBody>
          <a:bodyPr wrap="square" rtlCol="0">
            <a:spAutoFit/>
          </a:bodyPr>
          <a:lstStyle/>
          <a:p>
            <a:pPr eaLnBrk="0" fontAlgn="base" hangingPunct="0">
              <a:spcBef>
                <a:spcPct val="0"/>
              </a:spcBef>
              <a:spcAft>
                <a:spcPts val="200"/>
              </a:spcAft>
            </a:pPr>
            <a:r>
              <a:rPr lang="de-DE" dirty="0" err="1">
                <a:cs typeface="Arial" panose="020B0604020202020204" pitchFamily="34" charset="0"/>
              </a:rPr>
              <a:t>Explain</a:t>
            </a:r>
            <a:r>
              <a:rPr lang="de-DE" dirty="0">
                <a:cs typeface="Arial" panose="020B0604020202020204" pitchFamily="34" charset="0"/>
              </a:rPr>
              <a:t> </a:t>
            </a:r>
            <a:r>
              <a:rPr lang="de-DE" dirty="0" err="1">
                <a:cs typeface="Arial" panose="020B0604020202020204" pitchFamily="34" charset="0"/>
              </a:rPr>
              <a:t>the</a:t>
            </a:r>
            <a:r>
              <a:rPr lang="de-DE" dirty="0">
                <a:cs typeface="Arial" panose="020B0604020202020204" pitchFamily="34" charset="0"/>
              </a:rPr>
              <a:t> </a:t>
            </a:r>
            <a:r>
              <a:rPr lang="de-DE" dirty="0" err="1">
                <a:cs typeface="Arial" panose="020B0604020202020204" pitchFamily="34" charset="0"/>
              </a:rPr>
              <a:t>most</a:t>
            </a:r>
            <a:r>
              <a:rPr lang="de-DE" dirty="0">
                <a:cs typeface="Arial" panose="020B0604020202020204" pitchFamily="34" charset="0"/>
              </a:rPr>
              <a:t> </a:t>
            </a:r>
            <a:r>
              <a:rPr lang="de-DE" dirty="0" err="1">
                <a:cs typeface="Arial" panose="020B0604020202020204" pitchFamily="34" charset="0"/>
              </a:rPr>
              <a:t>important</a:t>
            </a:r>
            <a:r>
              <a:rPr lang="de-DE" dirty="0">
                <a:cs typeface="Arial" panose="020B0604020202020204" pitchFamily="34" charset="0"/>
              </a:rPr>
              <a:t> </a:t>
            </a:r>
            <a:r>
              <a:rPr lang="de-DE" dirty="0" err="1">
                <a:cs typeface="Arial" panose="020B0604020202020204" pitchFamily="34" charset="0"/>
              </a:rPr>
              <a:t>products</a:t>
            </a:r>
            <a:r>
              <a:rPr lang="de-DE" dirty="0">
                <a:cs typeface="Arial" panose="020B0604020202020204" pitchFamily="34" charset="0"/>
              </a:rPr>
              <a:t> </a:t>
            </a:r>
            <a:r>
              <a:rPr lang="en-US" dirty="0">
                <a:cs typeface="Arial" panose="020B0604020202020204" pitchFamily="34" charset="0"/>
              </a:rPr>
              <a:t>or services to inspire and win/retain customers. What is the particular benefit for your target group?</a:t>
            </a:r>
          </a:p>
        </p:txBody>
      </p:sp>
      <p:sp>
        <p:nvSpPr>
          <p:cNvPr id="3" name="Foliennummernplatzhalter 2"/>
          <p:cNvSpPr>
            <a:spLocks noGrp="1"/>
          </p:cNvSpPr>
          <p:nvPr>
            <p:ph type="sldNum" sz="quarter" idx="12"/>
          </p:nvPr>
        </p:nvSpPr>
        <p:spPr/>
        <p:txBody>
          <a:bodyPr/>
          <a:lstStyle/>
          <a:p>
            <a:fld id="{3AABB519-2A53-4899-A7A5-AE02E6477770}" type="slidenum">
              <a:rPr lang="de-DE" smtClean="0"/>
              <a:t>10</a:t>
            </a:fld>
            <a:endParaRPr lang="de-DE"/>
          </a:p>
        </p:txBody>
      </p:sp>
    </p:spTree>
    <p:extLst>
      <p:ext uri="{BB962C8B-B14F-4D97-AF65-F5344CB8AC3E}">
        <p14:creationId xmlns:p14="http://schemas.microsoft.com/office/powerpoint/2010/main" val="376917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418058"/>
          </a:xfrm>
        </p:spPr>
        <p:txBody>
          <a:bodyPr>
            <a:normAutofit fontScale="90000"/>
          </a:bodyPr>
          <a:lstStyle/>
          <a:p>
            <a:pPr eaLnBrk="0" fontAlgn="base" hangingPunct="0">
              <a:spcAft>
                <a:spcPts val="200"/>
              </a:spcAft>
            </a:pPr>
            <a:r>
              <a:rPr lang="de-DE" dirty="0">
                <a:latin typeface="Arial" charset="0"/>
              </a:rPr>
              <a:t>Channels </a:t>
            </a:r>
            <a:r>
              <a:rPr lang="de-DE" dirty="0"/>
              <a:t>(1 </a:t>
            </a:r>
            <a:r>
              <a:rPr lang="de-DE" dirty="0" err="1"/>
              <a:t>slide</a:t>
            </a:r>
            <a:r>
              <a:rPr lang="de-DE" dirty="0"/>
              <a:t>) </a:t>
            </a:r>
            <a:endParaRPr lang="en-US" dirty="0"/>
          </a:p>
        </p:txBody>
      </p:sp>
      <p:sp>
        <p:nvSpPr>
          <p:cNvPr id="4" name="Textfeld 3"/>
          <p:cNvSpPr txBox="1"/>
          <p:nvPr/>
        </p:nvSpPr>
        <p:spPr>
          <a:xfrm>
            <a:off x="457200" y="764704"/>
            <a:ext cx="8265298" cy="646331"/>
          </a:xfrm>
          <a:prstGeom prst="rect">
            <a:avLst/>
          </a:prstGeom>
          <a:noFill/>
        </p:spPr>
        <p:txBody>
          <a:bodyPr wrap="square" rtlCol="0">
            <a:spAutoFit/>
          </a:bodyPr>
          <a:lstStyle/>
          <a:p>
            <a:pPr eaLnBrk="0" fontAlgn="base" hangingPunct="0">
              <a:spcBef>
                <a:spcPct val="0"/>
              </a:spcBef>
              <a:spcAft>
                <a:spcPts val="200"/>
              </a:spcAft>
            </a:pPr>
            <a:r>
              <a:rPr lang="de-DE" dirty="0" err="1">
                <a:cs typeface="Arial" panose="020B0604020202020204" pitchFamily="34" charset="0"/>
              </a:rPr>
              <a:t>Develop</a:t>
            </a:r>
            <a:r>
              <a:rPr lang="de-DE" dirty="0">
                <a:cs typeface="Arial" panose="020B0604020202020204" pitchFamily="34" charset="0"/>
              </a:rPr>
              <a:t> a </a:t>
            </a:r>
            <a:r>
              <a:rPr lang="de-DE" dirty="0" err="1">
                <a:cs typeface="Arial" panose="020B0604020202020204" pitchFamily="34" charset="0"/>
              </a:rPr>
              <a:t>diagram</a:t>
            </a:r>
            <a:r>
              <a:rPr lang="de-DE" dirty="0">
                <a:cs typeface="Arial" panose="020B0604020202020204" pitchFamily="34" charset="0"/>
              </a:rPr>
              <a:t> </a:t>
            </a:r>
            <a:r>
              <a:rPr lang="de-DE" dirty="0" err="1">
                <a:cs typeface="Arial" panose="020B0604020202020204" pitchFamily="34" charset="0"/>
              </a:rPr>
              <a:t>of</a:t>
            </a:r>
            <a:r>
              <a:rPr lang="de-DE" dirty="0">
                <a:cs typeface="Arial" panose="020B0604020202020204" pitchFamily="34" charset="0"/>
              </a:rPr>
              <a:t> </a:t>
            </a:r>
            <a:r>
              <a:rPr lang="de-DE" dirty="0" err="1">
                <a:cs typeface="Arial" panose="020B0604020202020204" pitchFamily="34" charset="0"/>
              </a:rPr>
              <a:t>your</a:t>
            </a:r>
            <a:r>
              <a:rPr lang="de-DE" dirty="0">
                <a:cs typeface="Arial" panose="020B0604020202020204" pitchFamily="34" charset="0"/>
              </a:rPr>
              <a:t> Multi-Channel-System </a:t>
            </a:r>
            <a:r>
              <a:rPr lang="de-DE" dirty="0" err="1">
                <a:cs typeface="Arial" panose="020B0604020202020204" pitchFamily="34" charset="0"/>
              </a:rPr>
              <a:t>to</a:t>
            </a:r>
            <a:r>
              <a:rPr lang="de-DE" dirty="0">
                <a:cs typeface="Arial" panose="020B0604020202020204" pitchFamily="34" charset="0"/>
              </a:rPr>
              <a:t> </a:t>
            </a:r>
            <a:r>
              <a:rPr lang="de-DE" dirty="0" err="1">
                <a:cs typeface="Arial" panose="020B0604020202020204" pitchFamily="34" charset="0"/>
              </a:rPr>
              <a:t>get</a:t>
            </a:r>
            <a:r>
              <a:rPr lang="de-DE" dirty="0">
                <a:cs typeface="Arial" panose="020B0604020202020204" pitchFamily="34" charset="0"/>
              </a:rPr>
              <a:t> in </a:t>
            </a:r>
            <a:r>
              <a:rPr lang="de-DE" dirty="0" err="1">
                <a:cs typeface="Arial" panose="020B0604020202020204" pitchFamily="34" charset="0"/>
              </a:rPr>
              <a:t>touch</a:t>
            </a:r>
            <a:r>
              <a:rPr lang="de-DE" dirty="0">
                <a:cs typeface="Arial" panose="020B0604020202020204" pitchFamily="34" charset="0"/>
              </a:rPr>
              <a:t> </a:t>
            </a:r>
            <a:r>
              <a:rPr lang="de-DE" dirty="0" err="1">
                <a:cs typeface="Arial" panose="020B0604020202020204" pitchFamily="34" charset="0"/>
              </a:rPr>
              <a:t>with</a:t>
            </a:r>
            <a:r>
              <a:rPr lang="de-DE" dirty="0">
                <a:cs typeface="Arial" panose="020B0604020202020204" pitchFamily="34" charset="0"/>
              </a:rPr>
              <a:t> </a:t>
            </a:r>
            <a:r>
              <a:rPr lang="de-DE" dirty="0" err="1">
                <a:cs typeface="Arial" panose="020B0604020202020204" pitchFamily="34" charset="0"/>
              </a:rPr>
              <a:t>your</a:t>
            </a:r>
            <a:r>
              <a:rPr lang="de-DE" dirty="0">
                <a:cs typeface="Arial" panose="020B0604020202020204" pitchFamily="34" charset="0"/>
              </a:rPr>
              <a:t> </a:t>
            </a:r>
            <a:r>
              <a:rPr lang="de-DE" dirty="0" err="1">
                <a:cs typeface="Arial" panose="020B0604020202020204" pitchFamily="34" charset="0"/>
              </a:rPr>
              <a:t>customers</a:t>
            </a:r>
            <a:r>
              <a:rPr lang="de-DE" dirty="0">
                <a:cs typeface="Arial" panose="020B0604020202020204" pitchFamily="34" charset="0"/>
              </a:rPr>
              <a:t> </a:t>
            </a:r>
            <a:r>
              <a:rPr lang="de-DE" dirty="0" err="1">
                <a:cs typeface="Arial" panose="020B0604020202020204" pitchFamily="34" charset="0"/>
              </a:rPr>
              <a:t>and</a:t>
            </a:r>
            <a:r>
              <a:rPr lang="de-DE" dirty="0">
                <a:cs typeface="Arial" panose="020B0604020202020204" pitchFamily="34" charset="0"/>
              </a:rPr>
              <a:t> </a:t>
            </a:r>
            <a:r>
              <a:rPr lang="de-DE" dirty="0" err="1">
                <a:cs typeface="Arial" panose="020B0604020202020204" pitchFamily="34" charset="0"/>
              </a:rPr>
              <a:t>to</a:t>
            </a:r>
            <a:r>
              <a:rPr lang="de-DE" dirty="0">
                <a:cs typeface="Arial" panose="020B0604020202020204" pitchFamily="34" charset="0"/>
              </a:rPr>
              <a:t> </a:t>
            </a:r>
            <a:r>
              <a:rPr lang="de-DE" dirty="0" err="1">
                <a:cs typeface="Arial" panose="020B0604020202020204" pitchFamily="34" charset="0"/>
              </a:rPr>
              <a:t>sell</a:t>
            </a:r>
            <a:r>
              <a:rPr lang="de-DE" dirty="0">
                <a:cs typeface="Arial" panose="020B0604020202020204" pitchFamily="34" charset="0"/>
              </a:rPr>
              <a:t> </a:t>
            </a:r>
            <a:r>
              <a:rPr lang="de-DE" dirty="0" err="1">
                <a:cs typeface="Arial" panose="020B0604020202020204" pitchFamily="34" charset="0"/>
              </a:rPr>
              <a:t>your</a:t>
            </a:r>
            <a:r>
              <a:rPr lang="de-DE" dirty="0">
                <a:cs typeface="Arial" panose="020B0604020202020204" pitchFamily="34" charset="0"/>
              </a:rPr>
              <a:t> </a:t>
            </a:r>
            <a:r>
              <a:rPr lang="de-DE" dirty="0" err="1">
                <a:cs typeface="Arial" panose="020B0604020202020204" pitchFamily="34" charset="0"/>
              </a:rPr>
              <a:t>products</a:t>
            </a:r>
            <a:r>
              <a:rPr lang="de-DE" dirty="0">
                <a:cs typeface="Arial" panose="020B0604020202020204" pitchFamily="34" charset="0"/>
              </a:rPr>
              <a:t> </a:t>
            </a:r>
            <a:r>
              <a:rPr lang="de-DE" dirty="0" err="1">
                <a:cs typeface="Arial" panose="020B0604020202020204" pitchFamily="34" charset="0"/>
              </a:rPr>
              <a:t>and</a:t>
            </a:r>
            <a:r>
              <a:rPr lang="de-DE" dirty="0">
                <a:cs typeface="Arial" panose="020B0604020202020204" pitchFamily="34" charset="0"/>
              </a:rPr>
              <a:t> </a:t>
            </a:r>
            <a:r>
              <a:rPr lang="de-DE" dirty="0" err="1">
                <a:cs typeface="Arial" panose="020B0604020202020204" pitchFamily="34" charset="0"/>
              </a:rPr>
              <a:t>services</a:t>
            </a:r>
            <a:r>
              <a:rPr lang="de-DE" dirty="0">
                <a:cs typeface="Arial" panose="020B0604020202020204" pitchFamily="34" charset="0"/>
              </a:rPr>
              <a:t>.</a:t>
            </a:r>
            <a:endParaRPr lang="en-US" dirty="0"/>
          </a:p>
        </p:txBody>
      </p:sp>
      <p:sp>
        <p:nvSpPr>
          <p:cNvPr id="3" name="Foliennummernplatzhalter 2"/>
          <p:cNvSpPr>
            <a:spLocks noGrp="1"/>
          </p:cNvSpPr>
          <p:nvPr>
            <p:ph type="sldNum" sz="quarter" idx="12"/>
          </p:nvPr>
        </p:nvSpPr>
        <p:spPr/>
        <p:txBody>
          <a:bodyPr/>
          <a:lstStyle/>
          <a:p>
            <a:fld id="{3AABB519-2A53-4899-A7A5-AE02E6477770}" type="slidenum">
              <a:rPr lang="de-DE" smtClean="0"/>
              <a:t>11</a:t>
            </a:fld>
            <a:endParaRPr lang="de-DE"/>
          </a:p>
        </p:txBody>
      </p:sp>
    </p:spTree>
    <p:extLst>
      <p:ext uri="{BB962C8B-B14F-4D97-AF65-F5344CB8AC3E}">
        <p14:creationId xmlns:p14="http://schemas.microsoft.com/office/powerpoint/2010/main" val="19954581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418058"/>
          </a:xfrm>
        </p:spPr>
        <p:txBody>
          <a:bodyPr>
            <a:normAutofit fontScale="90000"/>
          </a:bodyPr>
          <a:lstStyle/>
          <a:p>
            <a:pPr eaLnBrk="0" fontAlgn="base" hangingPunct="0">
              <a:spcAft>
                <a:spcPts val="200"/>
              </a:spcAft>
            </a:pPr>
            <a:r>
              <a:rPr lang="de-DE" dirty="0">
                <a:latin typeface="Arial" charset="0"/>
              </a:rPr>
              <a:t>Key </a:t>
            </a:r>
            <a:r>
              <a:rPr lang="de-DE" dirty="0" err="1">
                <a:latin typeface="Arial" charset="0"/>
              </a:rPr>
              <a:t>Processes</a:t>
            </a:r>
            <a:r>
              <a:rPr lang="de-DE" dirty="0">
                <a:latin typeface="Arial" charset="0"/>
              </a:rPr>
              <a:t> </a:t>
            </a:r>
            <a:r>
              <a:rPr lang="de-DE" dirty="0"/>
              <a:t>(1 </a:t>
            </a:r>
            <a:r>
              <a:rPr lang="de-DE" dirty="0" err="1"/>
              <a:t>slide</a:t>
            </a:r>
            <a:r>
              <a:rPr lang="de-DE" dirty="0"/>
              <a:t>) </a:t>
            </a:r>
            <a:endParaRPr lang="en-US" dirty="0"/>
          </a:p>
        </p:txBody>
      </p:sp>
      <p:sp>
        <p:nvSpPr>
          <p:cNvPr id="4" name="Textfeld 3"/>
          <p:cNvSpPr txBox="1"/>
          <p:nvPr/>
        </p:nvSpPr>
        <p:spPr>
          <a:xfrm>
            <a:off x="457200" y="764704"/>
            <a:ext cx="8265298" cy="369332"/>
          </a:xfrm>
          <a:prstGeom prst="rect">
            <a:avLst/>
          </a:prstGeom>
          <a:noFill/>
        </p:spPr>
        <p:txBody>
          <a:bodyPr wrap="square" rtlCol="0">
            <a:spAutoFit/>
          </a:bodyPr>
          <a:lstStyle/>
          <a:p>
            <a:pPr eaLnBrk="0" fontAlgn="base" hangingPunct="0">
              <a:spcBef>
                <a:spcPct val="0"/>
              </a:spcBef>
              <a:spcAft>
                <a:spcPts val="200"/>
              </a:spcAft>
            </a:pPr>
            <a:r>
              <a:rPr lang="de-DE" dirty="0" err="1">
                <a:cs typeface="Arial" panose="020B0604020202020204" pitchFamily="34" charset="0"/>
              </a:rPr>
              <a:t>Develop</a:t>
            </a:r>
            <a:r>
              <a:rPr lang="de-DE" dirty="0">
                <a:cs typeface="Arial" panose="020B0604020202020204" pitchFamily="34" charset="0"/>
              </a:rPr>
              <a:t> a </a:t>
            </a:r>
            <a:r>
              <a:rPr lang="de-DE" dirty="0" err="1">
                <a:cs typeface="Arial" panose="020B0604020202020204" pitchFamily="34" charset="0"/>
              </a:rPr>
              <a:t>diagram</a:t>
            </a:r>
            <a:r>
              <a:rPr lang="de-DE" dirty="0">
                <a:cs typeface="Arial" panose="020B0604020202020204" pitchFamily="34" charset="0"/>
              </a:rPr>
              <a:t> of </a:t>
            </a:r>
            <a:r>
              <a:rPr lang="de-DE" dirty="0" err="1">
                <a:cs typeface="Arial" panose="020B0604020202020204" pitchFamily="34" charset="0"/>
              </a:rPr>
              <a:t>one</a:t>
            </a:r>
            <a:r>
              <a:rPr lang="de-DE" dirty="0">
                <a:cs typeface="Arial" panose="020B0604020202020204" pitchFamily="34" charset="0"/>
              </a:rPr>
              <a:t> of </a:t>
            </a:r>
            <a:r>
              <a:rPr lang="de-DE" dirty="0" err="1">
                <a:cs typeface="Arial" panose="020B0604020202020204" pitchFamily="34" charset="0"/>
              </a:rPr>
              <a:t>the</a:t>
            </a:r>
            <a:r>
              <a:rPr lang="de-DE" dirty="0">
                <a:cs typeface="Arial" panose="020B0604020202020204" pitchFamily="34" charset="0"/>
              </a:rPr>
              <a:t> </a:t>
            </a:r>
            <a:r>
              <a:rPr lang="de-DE" dirty="0" err="1">
                <a:cs typeface="Arial" panose="020B0604020202020204" pitchFamily="34" charset="0"/>
              </a:rPr>
              <a:t>key</a:t>
            </a:r>
            <a:r>
              <a:rPr lang="de-DE" dirty="0">
                <a:cs typeface="Arial" panose="020B0604020202020204" pitchFamily="34" charset="0"/>
              </a:rPr>
              <a:t> </a:t>
            </a:r>
            <a:r>
              <a:rPr lang="de-DE" dirty="0" err="1">
                <a:cs typeface="Arial" panose="020B0604020202020204" pitchFamily="34" charset="0"/>
              </a:rPr>
              <a:t>processes</a:t>
            </a:r>
            <a:r>
              <a:rPr lang="de-DE" dirty="0">
                <a:cs typeface="Arial" panose="020B0604020202020204" pitchFamily="34" charset="0"/>
              </a:rPr>
              <a:t> of </a:t>
            </a:r>
            <a:r>
              <a:rPr lang="de-DE" dirty="0" err="1">
                <a:cs typeface="Arial" panose="020B0604020202020204" pitchFamily="34" charset="0"/>
              </a:rPr>
              <a:t>your</a:t>
            </a:r>
            <a:r>
              <a:rPr lang="de-DE" dirty="0">
                <a:cs typeface="Arial" panose="020B0604020202020204" pitchFamily="34" charset="0"/>
              </a:rPr>
              <a:t> </a:t>
            </a:r>
            <a:r>
              <a:rPr lang="de-DE" dirty="0" err="1">
                <a:cs typeface="Arial" panose="020B0604020202020204" pitchFamily="34" charset="0"/>
              </a:rPr>
              <a:t>business</a:t>
            </a:r>
            <a:r>
              <a:rPr lang="de-DE" dirty="0">
                <a:cs typeface="Arial" panose="020B0604020202020204" pitchFamily="34" charset="0"/>
              </a:rPr>
              <a:t> </a:t>
            </a:r>
            <a:r>
              <a:rPr lang="de-DE" dirty="0" err="1">
                <a:cs typeface="Arial" panose="020B0604020202020204" pitchFamily="34" charset="0"/>
              </a:rPr>
              <a:t>model</a:t>
            </a:r>
            <a:r>
              <a:rPr lang="de-DE" dirty="0">
                <a:cs typeface="Arial" panose="020B0604020202020204" pitchFamily="34" charset="0"/>
              </a:rPr>
              <a:t>.</a:t>
            </a:r>
            <a:endParaRPr lang="en-US" dirty="0"/>
          </a:p>
        </p:txBody>
      </p:sp>
      <p:sp>
        <p:nvSpPr>
          <p:cNvPr id="3" name="Foliennummernplatzhalter 2"/>
          <p:cNvSpPr>
            <a:spLocks noGrp="1"/>
          </p:cNvSpPr>
          <p:nvPr>
            <p:ph type="sldNum" sz="quarter" idx="12"/>
          </p:nvPr>
        </p:nvSpPr>
        <p:spPr/>
        <p:txBody>
          <a:bodyPr/>
          <a:lstStyle/>
          <a:p>
            <a:fld id="{3AABB519-2A53-4899-A7A5-AE02E6477770}" type="slidenum">
              <a:rPr lang="de-DE" smtClean="0"/>
              <a:t>12</a:t>
            </a:fld>
            <a:endParaRPr lang="de-DE"/>
          </a:p>
        </p:txBody>
      </p:sp>
    </p:spTree>
    <p:extLst>
      <p:ext uri="{BB962C8B-B14F-4D97-AF65-F5344CB8AC3E}">
        <p14:creationId xmlns:p14="http://schemas.microsoft.com/office/powerpoint/2010/main" val="1846165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418058"/>
          </a:xfrm>
        </p:spPr>
        <p:txBody>
          <a:bodyPr>
            <a:normAutofit fontScale="90000"/>
          </a:bodyPr>
          <a:lstStyle/>
          <a:p>
            <a:pPr eaLnBrk="0" fontAlgn="base" hangingPunct="0">
              <a:spcAft>
                <a:spcPts val="200"/>
              </a:spcAft>
            </a:pPr>
            <a:r>
              <a:rPr lang="de-DE" dirty="0">
                <a:latin typeface="Arial" charset="0"/>
              </a:rPr>
              <a:t>Key Resources </a:t>
            </a:r>
            <a:r>
              <a:rPr lang="de-DE" dirty="0"/>
              <a:t>(1 </a:t>
            </a:r>
            <a:r>
              <a:rPr lang="de-DE" dirty="0" err="1"/>
              <a:t>slide</a:t>
            </a:r>
            <a:r>
              <a:rPr lang="de-DE" dirty="0"/>
              <a:t>) </a:t>
            </a:r>
            <a:endParaRPr lang="en-US" dirty="0"/>
          </a:p>
        </p:txBody>
      </p:sp>
      <p:sp>
        <p:nvSpPr>
          <p:cNvPr id="4" name="Textfeld 3"/>
          <p:cNvSpPr txBox="1"/>
          <p:nvPr/>
        </p:nvSpPr>
        <p:spPr>
          <a:xfrm>
            <a:off x="457200" y="764704"/>
            <a:ext cx="8291264" cy="646331"/>
          </a:xfrm>
          <a:prstGeom prst="rect">
            <a:avLst/>
          </a:prstGeom>
          <a:noFill/>
        </p:spPr>
        <p:txBody>
          <a:bodyPr wrap="square" rtlCol="0">
            <a:spAutoFit/>
          </a:bodyPr>
          <a:lstStyle/>
          <a:p>
            <a:pPr eaLnBrk="0" fontAlgn="base" hangingPunct="0">
              <a:spcBef>
                <a:spcPct val="0"/>
              </a:spcBef>
              <a:spcAft>
                <a:spcPts val="200"/>
              </a:spcAft>
            </a:pPr>
            <a:r>
              <a:rPr lang="de-DE" dirty="0" err="1">
                <a:cs typeface="Arial" panose="020B0604020202020204" pitchFamily="34" charset="0"/>
              </a:rPr>
              <a:t>Describe</a:t>
            </a:r>
            <a:r>
              <a:rPr lang="de-DE" dirty="0">
                <a:cs typeface="Arial" panose="020B0604020202020204" pitchFamily="34" charset="0"/>
              </a:rPr>
              <a:t> </a:t>
            </a:r>
            <a:r>
              <a:rPr lang="de-DE" dirty="0" err="1">
                <a:cs typeface="Arial" panose="020B0604020202020204" pitchFamily="34" charset="0"/>
              </a:rPr>
              <a:t>one</a:t>
            </a:r>
            <a:r>
              <a:rPr lang="de-DE" dirty="0">
                <a:cs typeface="Arial" panose="020B0604020202020204" pitchFamily="34" charset="0"/>
              </a:rPr>
              <a:t> of </a:t>
            </a:r>
            <a:r>
              <a:rPr lang="de-DE" dirty="0" err="1">
                <a:cs typeface="Arial" panose="020B0604020202020204" pitchFamily="34" charset="0"/>
              </a:rPr>
              <a:t>the</a:t>
            </a:r>
            <a:r>
              <a:rPr lang="de-DE" dirty="0">
                <a:cs typeface="Arial" panose="020B0604020202020204" pitchFamily="34" charset="0"/>
              </a:rPr>
              <a:t> </a:t>
            </a:r>
            <a:r>
              <a:rPr lang="de-DE" dirty="0" err="1">
                <a:cs typeface="Arial" panose="020B0604020202020204" pitchFamily="34" charset="0"/>
              </a:rPr>
              <a:t>key</a:t>
            </a:r>
            <a:r>
              <a:rPr lang="de-DE" dirty="0">
                <a:cs typeface="Arial" panose="020B0604020202020204" pitchFamily="34" charset="0"/>
              </a:rPr>
              <a:t> </a:t>
            </a:r>
            <a:r>
              <a:rPr lang="de-DE" dirty="0" err="1">
                <a:cs typeface="Arial" panose="020B0604020202020204" pitchFamily="34" charset="0"/>
              </a:rPr>
              <a:t>resources</a:t>
            </a:r>
            <a:r>
              <a:rPr lang="de-DE" dirty="0">
                <a:cs typeface="Arial" panose="020B0604020202020204" pitchFamily="34" charset="0"/>
              </a:rPr>
              <a:t> of </a:t>
            </a:r>
            <a:r>
              <a:rPr lang="de-DE" dirty="0" err="1">
                <a:cs typeface="Arial" panose="020B0604020202020204" pitchFamily="34" charset="0"/>
              </a:rPr>
              <a:t>your</a:t>
            </a:r>
            <a:r>
              <a:rPr lang="de-DE" dirty="0">
                <a:cs typeface="Arial" panose="020B0604020202020204" pitchFamily="34" charset="0"/>
              </a:rPr>
              <a:t> </a:t>
            </a:r>
            <a:r>
              <a:rPr lang="de-DE" dirty="0" err="1">
                <a:cs typeface="Arial" panose="020B0604020202020204" pitchFamily="34" charset="0"/>
              </a:rPr>
              <a:t>business</a:t>
            </a:r>
            <a:r>
              <a:rPr lang="de-DE" dirty="0">
                <a:cs typeface="Arial" panose="020B0604020202020204" pitchFamily="34" charset="0"/>
              </a:rPr>
              <a:t> </a:t>
            </a:r>
            <a:r>
              <a:rPr lang="de-DE" dirty="0" err="1">
                <a:cs typeface="Arial" panose="020B0604020202020204" pitchFamily="34" charset="0"/>
              </a:rPr>
              <a:t>model</a:t>
            </a:r>
            <a:r>
              <a:rPr lang="de-DE" dirty="0">
                <a:cs typeface="Arial" panose="020B0604020202020204" pitchFamily="34" charset="0"/>
              </a:rPr>
              <a:t>. </a:t>
            </a:r>
            <a:r>
              <a:rPr lang="en-US" dirty="0">
                <a:cs typeface="Arial" panose="020B0604020202020204" pitchFamily="34" charset="0"/>
              </a:rPr>
              <a:t>How can you ensure that this resource is permanently available and will be developed further?</a:t>
            </a:r>
            <a:endParaRPr lang="en-US" dirty="0"/>
          </a:p>
        </p:txBody>
      </p:sp>
      <p:sp>
        <p:nvSpPr>
          <p:cNvPr id="3" name="Foliennummernplatzhalter 2"/>
          <p:cNvSpPr>
            <a:spLocks noGrp="1"/>
          </p:cNvSpPr>
          <p:nvPr>
            <p:ph type="sldNum" sz="quarter" idx="12"/>
          </p:nvPr>
        </p:nvSpPr>
        <p:spPr/>
        <p:txBody>
          <a:bodyPr/>
          <a:lstStyle/>
          <a:p>
            <a:fld id="{3AABB519-2A53-4899-A7A5-AE02E6477770}" type="slidenum">
              <a:rPr lang="de-DE" smtClean="0"/>
              <a:t>13</a:t>
            </a:fld>
            <a:endParaRPr lang="de-DE"/>
          </a:p>
        </p:txBody>
      </p:sp>
    </p:spTree>
    <p:extLst>
      <p:ext uri="{BB962C8B-B14F-4D97-AF65-F5344CB8AC3E}">
        <p14:creationId xmlns:p14="http://schemas.microsoft.com/office/powerpoint/2010/main" val="31964449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418058"/>
          </a:xfrm>
        </p:spPr>
        <p:txBody>
          <a:bodyPr>
            <a:normAutofit fontScale="90000"/>
          </a:bodyPr>
          <a:lstStyle/>
          <a:p>
            <a:pPr eaLnBrk="0" fontAlgn="base" hangingPunct="0">
              <a:spcAft>
                <a:spcPts val="200"/>
              </a:spcAft>
            </a:pPr>
            <a:r>
              <a:rPr lang="de-DE" dirty="0">
                <a:latin typeface="Arial" charset="0"/>
              </a:rPr>
              <a:t>Key Partners </a:t>
            </a:r>
            <a:r>
              <a:rPr lang="de-DE" dirty="0"/>
              <a:t>(1 </a:t>
            </a:r>
            <a:r>
              <a:rPr lang="de-DE" dirty="0" err="1"/>
              <a:t>slide</a:t>
            </a:r>
            <a:r>
              <a:rPr lang="de-DE" dirty="0"/>
              <a:t>) </a:t>
            </a:r>
            <a:endParaRPr lang="en-US" dirty="0"/>
          </a:p>
        </p:txBody>
      </p:sp>
      <p:sp>
        <p:nvSpPr>
          <p:cNvPr id="4" name="Textfeld 3"/>
          <p:cNvSpPr txBox="1"/>
          <p:nvPr/>
        </p:nvSpPr>
        <p:spPr>
          <a:xfrm>
            <a:off x="457200" y="764704"/>
            <a:ext cx="8265298" cy="646331"/>
          </a:xfrm>
          <a:prstGeom prst="rect">
            <a:avLst/>
          </a:prstGeom>
          <a:noFill/>
        </p:spPr>
        <p:txBody>
          <a:bodyPr wrap="square" rtlCol="0">
            <a:spAutoFit/>
          </a:bodyPr>
          <a:lstStyle/>
          <a:p>
            <a:pPr eaLnBrk="0" fontAlgn="base" hangingPunct="0">
              <a:spcBef>
                <a:spcPct val="0"/>
              </a:spcBef>
              <a:spcAft>
                <a:spcPts val="200"/>
              </a:spcAft>
            </a:pPr>
            <a:r>
              <a:rPr lang="de-DE" dirty="0" err="1">
                <a:cs typeface="Arial" panose="020B0604020202020204" pitchFamily="34" charset="0"/>
              </a:rPr>
              <a:t>Describe</a:t>
            </a:r>
            <a:r>
              <a:rPr lang="de-DE" dirty="0">
                <a:cs typeface="Arial" panose="020B0604020202020204" pitchFamily="34" charset="0"/>
              </a:rPr>
              <a:t> </a:t>
            </a:r>
            <a:r>
              <a:rPr lang="de-DE" dirty="0" err="1">
                <a:cs typeface="Arial" panose="020B0604020202020204" pitchFamily="34" charset="0"/>
              </a:rPr>
              <a:t>one</a:t>
            </a:r>
            <a:r>
              <a:rPr lang="de-DE" dirty="0">
                <a:cs typeface="Arial" panose="020B0604020202020204" pitchFamily="34" charset="0"/>
              </a:rPr>
              <a:t> of </a:t>
            </a:r>
            <a:r>
              <a:rPr lang="de-DE" dirty="0" err="1">
                <a:cs typeface="Arial" panose="020B0604020202020204" pitchFamily="34" charset="0"/>
              </a:rPr>
              <a:t>the</a:t>
            </a:r>
            <a:r>
              <a:rPr lang="de-DE" dirty="0">
                <a:cs typeface="Arial" panose="020B0604020202020204" pitchFamily="34" charset="0"/>
              </a:rPr>
              <a:t> </a:t>
            </a:r>
            <a:r>
              <a:rPr lang="de-DE" dirty="0" err="1">
                <a:cs typeface="Arial" panose="020B0604020202020204" pitchFamily="34" charset="0"/>
              </a:rPr>
              <a:t>key</a:t>
            </a:r>
            <a:r>
              <a:rPr lang="de-DE" dirty="0">
                <a:cs typeface="Arial" panose="020B0604020202020204" pitchFamily="34" charset="0"/>
              </a:rPr>
              <a:t> </a:t>
            </a:r>
            <a:r>
              <a:rPr lang="de-DE" dirty="0" err="1">
                <a:cs typeface="Arial" panose="020B0604020202020204" pitchFamily="34" charset="0"/>
              </a:rPr>
              <a:t>partners</a:t>
            </a:r>
            <a:r>
              <a:rPr lang="de-DE" dirty="0">
                <a:cs typeface="Arial" panose="020B0604020202020204" pitchFamily="34" charset="0"/>
              </a:rPr>
              <a:t> of </a:t>
            </a:r>
            <a:r>
              <a:rPr lang="de-DE" dirty="0" err="1">
                <a:cs typeface="Arial" panose="020B0604020202020204" pitchFamily="34" charset="0"/>
              </a:rPr>
              <a:t>your</a:t>
            </a:r>
            <a:r>
              <a:rPr lang="de-DE" dirty="0">
                <a:cs typeface="Arial" panose="020B0604020202020204" pitchFamily="34" charset="0"/>
              </a:rPr>
              <a:t> </a:t>
            </a:r>
            <a:r>
              <a:rPr lang="de-DE" dirty="0" err="1">
                <a:cs typeface="Arial" panose="020B0604020202020204" pitchFamily="34" charset="0"/>
              </a:rPr>
              <a:t>business</a:t>
            </a:r>
            <a:r>
              <a:rPr lang="de-DE" dirty="0">
                <a:cs typeface="Arial" panose="020B0604020202020204" pitchFamily="34" charset="0"/>
              </a:rPr>
              <a:t> </a:t>
            </a:r>
            <a:r>
              <a:rPr lang="de-DE" dirty="0" err="1">
                <a:cs typeface="Arial" panose="020B0604020202020204" pitchFamily="34" charset="0"/>
              </a:rPr>
              <a:t>model</a:t>
            </a:r>
            <a:r>
              <a:rPr lang="de-DE" dirty="0">
                <a:cs typeface="Arial" panose="020B0604020202020204" pitchFamily="34" charset="0"/>
              </a:rPr>
              <a:t>. </a:t>
            </a:r>
            <a:r>
              <a:rPr lang="en-US" dirty="0">
                <a:cs typeface="Arial" panose="020B0604020202020204" pitchFamily="34" charset="0"/>
              </a:rPr>
              <a:t>How can you ensure that this partner will cooperate with your organization? Which target conflicts might arise? </a:t>
            </a:r>
            <a:endParaRPr lang="en-US" dirty="0"/>
          </a:p>
        </p:txBody>
      </p:sp>
      <p:sp>
        <p:nvSpPr>
          <p:cNvPr id="3" name="Foliennummernplatzhalter 2"/>
          <p:cNvSpPr>
            <a:spLocks noGrp="1"/>
          </p:cNvSpPr>
          <p:nvPr>
            <p:ph type="sldNum" sz="quarter" idx="12"/>
          </p:nvPr>
        </p:nvSpPr>
        <p:spPr/>
        <p:txBody>
          <a:bodyPr/>
          <a:lstStyle/>
          <a:p>
            <a:fld id="{3AABB519-2A53-4899-A7A5-AE02E6477770}" type="slidenum">
              <a:rPr lang="de-DE" smtClean="0"/>
              <a:t>14</a:t>
            </a:fld>
            <a:endParaRPr lang="de-DE"/>
          </a:p>
        </p:txBody>
      </p:sp>
    </p:spTree>
    <p:extLst>
      <p:ext uri="{BB962C8B-B14F-4D97-AF65-F5344CB8AC3E}">
        <p14:creationId xmlns:p14="http://schemas.microsoft.com/office/powerpoint/2010/main" val="35503496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418058"/>
          </a:xfrm>
        </p:spPr>
        <p:txBody>
          <a:bodyPr>
            <a:normAutofit fontScale="90000"/>
          </a:bodyPr>
          <a:lstStyle/>
          <a:p>
            <a:pPr eaLnBrk="0" fontAlgn="base" hangingPunct="0">
              <a:spcAft>
                <a:spcPts val="200"/>
              </a:spcAft>
            </a:pPr>
            <a:r>
              <a:rPr lang="de-DE" dirty="0">
                <a:latin typeface="Arial" charset="0"/>
              </a:rPr>
              <a:t>KPI: Key Performance </a:t>
            </a:r>
            <a:r>
              <a:rPr lang="de-DE" dirty="0" err="1">
                <a:latin typeface="Arial" charset="0"/>
              </a:rPr>
              <a:t>Indicators</a:t>
            </a:r>
            <a:r>
              <a:rPr lang="de-DE" dirty="0">
                <a:latin typeface="Arial" charset="0"/>
              </a:rPr>
              <a:t> </a:t>
            </a:r>
            <a:r>
              <a:rPr lang="de-DE" dirty="0"/>
              <a:t>(1 </a:t>
            </a:r>
            <a:r>
              <a:rPr lang="de-DE" dirty="0" err="1"/>
              <a:t>slide</a:t>
            </a:r>
            <a:r>
              <a:rPr lang="de-DE" dirty="0"/>
              <a:t>) </a:t>
            </a:r>
            <a:endParaRPr lang="en-US" dirty="0"/>
          </a:p>
        </p:txBody>
      </p:sp>
      <p:sp>
        <p:nvSpPr>
          <p:cNvPr id="4" name="Textfeld 3"/>
          <p:cNvSpPr txBox="1"/>
          <p:nvPr/>
        </p:nvSpPr>
        <p:spPr>
          <a:xfrm>
            <a:off x="457200" y="764704"/>
            <a:ext cx="8265298" cy="646331"/>
          </a:xfrm>
          <a:prstGeom prst="rect">
            <a:avLst/>
          </a:prstGeom>
          <a:noFill/>
        </p:spPr>
        <p:txBody>
          <a:bodyPr wrap="square" rtlCol="0">
            <a:spAutoFit/>
          </a:bodyPr>
          <a:lstStyle/>
          <a:p>
            <a:pPr eaLnBrk="0" fontAlgn="base" hangingPunct="0">
              <a:spcBef>
                <a:spcPct val="0"/>
              </a:spcBef>
              <a:spcAft>
                <a:spcPts val="200"/>
              </a:spcAft>
            </a:pPr>
            <a:r>
              <a:rPr lang="de-DE" dirty="0" err="1">
                <a:cs typeface="Arial" panose="020B0604020202020204" pitchFamily="34" charset="0"/>
              </a:rPr>
              <a:t>Define</a:t>
            </a:r>
            <a:r>
              <a:rPr lang="de-DE" dirty="0">
                <a:cs typeface="Arial" panose="020B0604020202020204" pitchFamily="34" charset="0"/>
              </a:rPr>
              <a:t> </a:t>
            </a:r>
            <a:r>
              <a:rPr lang="de-DE" dirty="0" err="1">
                <a:cs typeface="Arial" panose="020B0604020202020204" pitchFamily="34" charset="0"/>
              </a:rPr>
              <a:t>and</a:t>
            </a:r>
            <a:r>
              <a:rPr lang="de-DE" dirty="0">
                <a:cs typeface="Arial" panose="020B0604020202020204" pitchFamily="34" charset="0"/>
              </a:rPr>
              <a:t> </a:t>
            </a:r>
            <a:r>
              <a:rPr lang="de-DE" dirty="0" err="1">
                <a:cs typeface="Arial" panose="020B0604020202020204" pitchFamily="34" charset="0"/>
              </a:rPr>
              <a:t>explain</a:t>
            </a:r>
            <a:r>
              <a:rPr lang="de-DE" dirty="0">
                <a:cs typeface="Arial" panose="020B0604020202020204" pitchFamily="34" charset="0"/>
              </a:rPr>
              <a:t> </a:t>
            </a:r>
            <a:r>
              <a:rPr lang="de-DE" dirty="0" err="1">
                <a:cs typeface="Arial" panose="020B0604020202020204" pitchFamily="34" charset="0"/>
              </a:rPr>
              <a:t>three</a:t>
            </a:r>
            <a:r>
              <a:rPr lang="de-DE" dirty="0">
                <a:cs typeface="Arial" panose="020B0604020202020204" pitchFamily="34" charset="0"/>
              </a:rPr>
              <a:t> KPI </a:t>
            </a:r>
            <a:r>
              <a:rPr lang="de-DE" dirty="0" err="1">
                <a:cs typeface="Arial" panose="020B0604020202020204" pitchFamily="34" charset="0"/>
              </a:rPr>
              <a:t>to</a:t>
            </a:r>
            <a:r>
              <a:rPr lang="de-DE" dirty="0">
                <a:cs typeface="Arial" panose="020B0604020202020204" pitchFamily="34" charset="0"/>
              </a:rPr>
              <a:t> </a:t>
            </a:r>
            <a:r>
              <a:rPr lang="de-DE" dirty="0" err="1">
                <a:cs typeface="Arial" panose="020B0604020202020204" pitchFamily="34" charset="0"/>
              </a:rPr>
              <a:t>measure</a:t>
            </a:r>
            <a:r>
              <a:rPr lang="de-DE" dirty="0">
                <a:cs typeface="Arial" panose="020B0604020202020204" pitchFamily="34" charset="0"/>
              </a:rPr>
              <a:t> </a:t>
            </a:r>
            <a:r>
              <a:rPr lang="de-DE" dirty="0" err="1">
                <a:cs typeface="Arial" panose="020B0604020202020204" pitchFamily="34" charset="0"/>
              </a:rPr>
              <a:t>the</a:t>
            </a:r>
            <a:r>
              <a:rPr lang="de-DE" dirty="0">
                <a:cs typeface="Arial" panose="020B0604020202020204" pitchFamily="34" charset="0"/>
              </a:rPr>
              <a:t> </a:t>
            </a:r>
            <a:r>
              <a:rPr lang="de-DE" dirty="0" err="1">
                <a:cs typeface="Arial" panose="020B0604020202020204" pitchFamily="34" charset="0"/>
              </a:rPr>
              <a:t>success</a:t>
            </a:r>
            <a:r>
              <a:rPr lang="de-DE" dirty="0">
                <a:cs typeface="Arial" panose="020B0604020202020204" pitchFamily="34" charset="0"/>
              </a:rPr>
              <a:t> </a:t>
            </a:r>
            <a:r>
              <a:rPr lang="de-DE" dirty="0" err="1">
                <a:cs typeface="Arial" panose="020B0604020202020204" pitchFamily="34" charset="0"/>
              </a:rPr>
              <a:t>of</a:t>
            </a:r>
            <a:r>
              <a:rPr lang="de-DE" dirty="0">
                <a:cs typeface="Arial" panose="020B0604020202020204" pitchFamily="34" charset="0"/>
              </a:rPr>
              <a:t> </a:t>
            </a:r>
            <a:r>
              <a:rPr lang="de-DE" dirty="0" err="1">
                <a:cs typeface="Arial" panose="020B0604020202020204" pitchFamily="34" charset="0"/>
              </a:rPr>
              <a:t>your</a:t>
            </a:r>
            <a:r>
              <a:rPr lang="de-DE" dirty="0">
                <a:cs typeface="Arial" panose="020B0604020202020204" pitchFamily="34" charset="0"/>
              </a:rPr>
              <a:t> </a:t>
            </a:r>
            <a:r>
              <a:rPr lang="de-DE" dirty="0" err="1">
                <a:cs typeface="Arial" panose="020B0604020202020204" pitchFamily="34" charset="0"/>
              </a:rPr>
              <a:t>business</a:t>
            </a:r>
            <a:r>
              <a:rPr lang="de-DE" dirty="0">
                <a:cs typeface="Arial" panose="020B0604020202020204" pitchFamily="34" charset="0"/>
              </a:rPr>
              <a:t> </a:t>
            </a:r>
            <a:r>
              <a:rPr lang="de-DE" dirty="0" err="1">
                <a:cs typeface="Arial" panose="020B0604020202020204" pitchFamily="34" charset="0"/>
              </a:rPr>
              <a:t>model</a:t>
            </a:r>
            <a:r>
              <a:rPr lang="de-DE" dirty="0">
                <a:cs typeface="Arial" panose="020B0604020202020204" pitchFamily="34" charset="0"/>
              </a:rPr>
              <a:t> </a:t>
            </a:r>
            <a:r>
              <a:rPr lang="en-US" dirty="0"/>
              <a:t>according to your mission statement and value proposition. </a:t>
            </a:r>
          </a:p>
        </p:txBody>
      </p:sp>
      <p:sp>
        <p:nvSpPr>
          <p:cNvPr id="3" name="Foliennummernplatzhalter 2"/>
          <p:cNvSpPr>
            <a:spLocks noGrp="1"/>
          </p:cNvSpPr>
          <p:nvPr>
            <p:ph type="sldNum" sz="quarter" idx="12"/>
          </p:nvPr>
        </p:nvSpPr>
        <p:spPr/>
        <p:txBody>
          <a:bodyPr/>
          <a:lstStyle/>
          <a:p>
            <a:fld id="{3AABB519-2A53-4899-A7A5-AE02E6477770}" type="slidenum">
              <a:rPr lang="de-DE" smtClean="0"/>
              <a:t>15</a:t>
            </a:fld>
            <a:endParaRPr lang="de-DE"/>
          </a:p>
        </p:txBody>
      </p:sp>
    </p:spTree>
    <p:extLst>
      <p:ext uri="{BB962C8B-B14F-4D97-AF65-F5344CB8AC3E}">
        <p14:creationId xmlns:p14="http://schemas.microsoft.com/office/powerpoint/2010/main" val="4879845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418058"/>
          </a:xfrm>
        </p:spPr>
        <p:txBody>
          <a:bodyPr>
            <a:normAutofit fontScale="90000"/>
          </a:bodyPr>
          <a:lstStyle/>
          <a:p>
            <a:pPr eaLnBrk="0" fontAlgn="base" hangingPunct="0">
              <a:spcAft>
                <a:spcPts val="200"/>
              </a:spcAft>
            </a:pPr>
            <a:r>
              <a:rPr lang="de-DE" dirty="0" err="1">
                <a:latin typeface="Arial" charset="0"/>
              </a:rPr>
              <a:t>Social</a:t>
            </a:r>
            <a:r>
              <a:rPr lang="de-DE" dirty="0">
                <a:latin typeface="Arial" charset="0"/>
              </a:rPr>
              <a:t> and/or Environmental Impact (1 </a:t>
            </a:r>
            <a:r>
              <a:rPr lang="de-DE" dirty="0" err="1">
                <a:latin typeface="Arial" charset="0"/>
              </a:rPr>
              <a:t>slide</a:t>
            </a:r>
            <a:r>
              <a:rPr lang="de-DE" dirty="0">
                <a:latin typeface="Arial" charset="0"/>
              </a:rPr>
              <a:t>)</a:t>
            </a:r>
            <a:endParaRPr lang="en-US" dirty="0"/>
          </a:p>
        </p:txBody>
      </p:sp>
      <p:sp>
        <p:nvSpPr>
          <p:cNvPr id="4" name="Textfeld 3"/>
          <p:cNvSpPr txBox="1"/>
          <p:nvPr/>
        </p:nvSpPr>
        <p:spPr>
          <a:xfrm>
            <a:off x="457200" y="764704"/>
            <a:ext cx="8265298" cy="948978"/>
          </a:xfrm>
          <a:prstGeom prst="rect">
            <a:avLst/>
          </a:prstGeom>
          <a:noFill/>
        </p:spPr>
        <p:txBody>
          <a:bodyPr wrap="square" rtlCol="0">
            <a:spAutoFit/>
          </a:bodyPr>
          <a:lstStyle/>
          <a:p>
            <a:pPr eaLnBrk="0" fontAlgn="base" hangingPunct="0">
              <a:spcBef>
                <a:spcPct val="0"/>
              </a:spcBef>
              <a:spcAft>
                <a:spcPts val="200"/>
              </a:spcAft>
            </a:pPr>
            <a:r>
              <a:rPr lang="de-DE" dirty="0">
                <a:cs typeface="Arial" panose="020B0604020202020204" pitchFamily="34" charset="0"/>
              </a:rPr>
              <a:t>Coming back </a:t>
            </a:r>
            <a:r>
              <a:rPr lang="de-DE" dirty="0" err="1">
                <a:cs typeface="Arial" panose="020B0604020202020204" pitchFamily="34" charset="0"/>
              </a:rPr>
              <a:t>to</a:t>
            </a:r>
            <a:r>
              <a:rPr lang="de-DE" dirty="0">
                <a:cs typeface="Arial" panose="020B0604020202020204" pitchFamily="34" charset="0"/>
              </a:rPr>
              <a:t> </a:t>
            </a:r>
            <a:r>
              <a:rPr lang="de-DE" dirty="0" err="1">
                <a:cs typeface="Arial" panose="020B0604020202020204" pitchFamily="34" charset="0"/>
              </a:rPr>
              <a:t>the</a:t>
            </a:r>
            <a:r>
              <a:rPr lang="de-DE" dirty="0">
                <a:cs typeface="Arial" panose="020B0604020202020204" pitchFamily="34" charset="0"/>
              </a:rPr>
              <a:t> </a:t>
            </a:r>
            <a:r>
              <a:rPr lang="de-DE" dirty="0" err="1">
                <a:cs typeface="Arial" panose="020B0604020202020204" pitchFamily="34" charset="0"/>
              </a:rPr>
              <a:t>sustainable</a:t>
            </a:r>
            <a:r>
              <a:rPr lang="de-DE" dirty="0">
                <a:cs typeface="Arial" panose="020B0604020202020204" pitchFamily="34" charset="0"/>
              </a:rPr>
              <a:t> </a:t>
            </a:r>
            <a:r>
              <a:rPr lang="de-DE" dirty="0" err="1">
                <a:cs typeface="Arial" panose="020B0604020202020204" pitchFamily="34" charset="0"/>
              </a:rPr>
              <a:t>development</a:t>
            </a:r>
            <a:r>
              <a:rPr lang="de-DE" dirty="0">
                <a:cs typeface="Arial" panose="020B0604020202020204" pitchFamily="34" charset="0"/>
              </a:rPr>
              <a:t> </a:t>
            </a:r>
            <a:r>
              <a:rPr lang="de-DE" dirty="0" err="1">
                <a:cs typeface="Arial" panose="020B0604020202020204" pitchFamily="34" charset="0"/>
              </a:rPr>
              <a:t>goals</a:t>
            </a:r>
            <a:r>
              <a:rPr lang="de-DE" dirty="0">
                <a:cs typeface="Arial" panose="020B0604020202020204" pitchFamily="34" charset="0"/>
              </a:rPr>
              <a:t>: </a:t>
            </a:r>
            <a:r>
              <a:rPr lang="de-DE" dirty="0" err="1">
                <a:cs typeface="Arial" panose="020B0604020202020204" pitchFamily="34" charset="0"/>
              </a:rPr>
              <a:t>What</a:t>
            </a:r>
            <a:r>
              <a:rPr lang="de-DE" dirty="0">
                <a:cs typeface="Arial" panose="020B0604020202020204" pitchFamily="34" charset="0"/>
              </a:rPr>
              <a:t> will </a:t>
            </a:r>
            <a:r>
              <a:rPr lang="de-DE" dirty="0" err="1">
                <a:cs typeface="Arial" panose="020B0604020202020204" pitchFamily="34" charset="0"/>
              </a:rPr>
              <a:t>be</a:t>
            </a:r>
            <a:r>
              <a:rPr lang="de-DE" dirty="0">
                <a:cs typeface="Arial" panose="020B0604020202020204" pitchFamily="34" charset="0"/>
              </a:rPr>
              <a:t> </a:t>
            </a:r>
            <a:r>
              <a:rPr lang="de-DE" dirty="0" err="1">
                <a:cs typeface="Arial" panose="020B0604020202020204" pitchFamily="34" charset="0"/>
              </a:rPr>
              <a:t>the</a:t>
            </a:r>
            <a:r>
              <a:rPr lang="de-DE" dirty="0">
                <a:cs typeface="Arial" panose="020B0604020202020204" pitchFamily="34" charset="0"/>
              </a:rPr>
              <a:t> </a:t>
            </a:r>
            <a:r>
              <a:rPr lang="de-DE" dirty="0" err="1">
                <a:cs typeface="Arial" panose="020B0604020202020204" pitchFamily="34" charset="0"/>
              </a:rPr>
              <a:t>long</a:t>
            </a:r>
            <a:r>
              <a:rPr lang="de-DE" dirty="0">
                <a:cs typeface="Arial" panose="020B0604020202020204" pitchFamily="34" charset="0"/>
              </a:rPr>
              <a:t> </a:t>
            </a:r>
            <a:r>
              <a:rPr lang="de-DE" dirty="0" err="1">
                <a:cs typeface="Arial" panose="020B0604020202020204" pitchFamily="34" charset="0"/>
              </a:rPr>
              <a:t>term</a:t>
            </a:r>
            <a:r>
              <a:rPr lang="de-DE" dirty="0">
                <a:cs typeface="Arial" panose="020B0604020202020204" pitchFamily="34" charset="0"/>
              </a:rPr>
              <a:t> </a:t>
            </a:r>
            <a:r>
              <a:rPr lang="de-DE" dirty="0" err="1">
                <a:cs typeface="Arial" panose="020B0604020202020204" pitchFamily="34" charset="0"/>
              </a:rPr>
              <a:t>impact</a:t>
            </a:r>
            <a:r>
              <a:rPr lang="de-DE" dirty="0">
                <a:cs typeface="Arial" panose="020B0604020202020204" pitchFamily="34" charset="0"/>
              </a:rPr>
              <a:t> </a:t>
            </a:r>
            <a:r>
              <a:rPr lang="de-DE" dirty="0" err="1">
                <a:cs typeface="Arial" panose="020B0604020202020204" pitchFamily="34" charset="0"/>
              </a:rPr>
              <a:t>of</a:t>
            </a:r>
            <a:r>
              <a:rPr lang="de-DE" dirty="0">
                <a:cs typeface="Arial" panose="020B0604020202020204" pitchFamily="34" charset="0"/>
              </a:rPr>
              <a:t> </a:t>
            </a:r>
            <a:r>
              <a:rPr lang="de-DE" dirty="0" err="1">
                <a:cs typeface="Arial" panose="020B0604020202020204" pitchFamily="34" charset="0"/>
              </a:rPr>
              <a:t>your</a:t>
            </a:r>
            <a:r>
              <a:rPr lang="de-DE" dirty="0">
                <a:cs typeface="Arial" panose="020B0604020202020204" pitchFamily="34" charset="0"/>
              </a:rPr>
              <a:t> initiative?</a:t>
            </a:r>
          </a:p>
          <a:p>
            <a:pPr eaLnBrk="0" fontAlgn="base" hangingPunct="0">
              <a:spcBef>
                <a:spcPct val="0"/>
              </a:spcBef>
              <a:spcAft>
                <a:spcPts val="200"/>
              </a:spcAft>
            </a:pPr>
            <a:r>
              <a:rPr lang="de-DE" dirty="0" err="1">
                <a:cs typeface="Arial" panose="020B0604020202020204" pitchFamily="34" charset="0"/>
              </a:rPr>
              <a:t>How</a:t>
            </a:r>
            <a:r>
              <a:rPr lang="de-DE" dirty="0">
                <a:cs typeface="Arial" panose="020B0604020202020204" pitchFamily="34" charset="0"/>
              </a:rPr>
              <a:t> do </a:t>
            </a:r>
            <a:r>
              <a:rPr lang="de-DE" dirty="0" err="1">
                <a:cs typeface="Arial" panose="020B0604020202020204" pitchFamily="34" charset="0"/>
              </a:rPr>
              <a:t>you</a:t>
            </a:r>
            <a:r>
              <a:rPr lang="de-DE" dirty="0">
                <a:cs typeface="Arial" panose="020B0604020202020204" pitchFamily="34" charset="0"/>
              </a:rPr>
              <a:t> plan </a:t>
            </a:r>
            <a:r>
              <a:rPr lang="de-DE" dirty="0" err="1">
                <a:cs typeface="Arial" panose="020B0604020202020204" pitchFamily="34" charset="0"/>
              </a:rPr>
              <a:t>to</a:t>
            </a:r>
            <a:r>
              <a:rPr lang="de-DE" dirty="0">
                <a:cs typeface="Arial" panose="020B0604020202020204" pitchFamily="34" charset="0"/>
              </a:rPr>
              <a:t> </a:t>
            </a:r>
            <a:r>
              <a:rPr lang="de-DE" dirty="0" err="1">
                <a:cs typeface="Arial" panose="020B0604020202020204" pitchFamily="34" charset="0"/>
              </a:rPr>
              <a:t>measure</a:t>
            </a:r>
            <a:r>
              <a:rPr lang="de-DE" dirty="0">
                <a:cs typeface="Arial" panose="020B0604020202020204" pitchFamily="34" charset="0"/>
              </a:rPr>
              <a:t> </a:t>
            </a:r>
            <a:r>
              <a:rPr lang="de-DE" dirty="0" err="1">
                <a:cs typeface="Arial" panose="020B0604020202020204" pitchFamily="34" charset="0"/>
              </a:rPr>
              <a:t>this</a:t>
            </a:r>
            <a:r>
              <a:rPr lang="de-DE" dirty="0">
                <a:cs typeface="Arial" panose="020B0604020202020204" pitchFamily="34" charset="0"/>
              </a:rPr>
              <a:t> </a:t>
            </a:r>
            <a:r>
              <a:rPr lang="de-DE" dirty="0" err="1">
                <a:cs typeface="Arial" panose="020B0604020202020204" pitchFamily="34" charset="0"/>
              </a:rPr>
              <a:t>impact</a:t>
            </a:r>
            <a:r>
              <a:rPr lang="de-DE" dirty="0">
                <a:cs typeface="Arial" panose="020B0604020202020204" pitchFamily="34" charset="0"/>
              </a:rPr>
              <a:t>? </a:t>
            </a:r>
            <a:r>
              <a:rPr lang="de-DE" dirty="0" err="1">
                <a:cs typeface="Arial" panose="020B0604020202020204" pitchFamily="34" charset="0"/>
              </a:rPr>
              <a:t>What</a:t>
            </a:r>
            <a:r>
              <a:rPr lang="de-DE" dirty="0">
                <a:cs typeface="Arial" panose="020B0604020202020204" pitchFamily="34" charset="0"/>
              </a:rPr>
              <a:t> </a:t>
            </a:r>
            <a:r>
              <a:rPr lang="de-DE" dirty="0" err="1">
                <a:cs typeface="Arial" panose="020B0604020202020204" pitchFamily="34" charset="0"/>
              </a:rPr>
              <a:t>are</a:t>
            </a:r>
            <a:r>
              <a:rPr lang="de-DE" dirty="0">
                <a:cs typeface="Arial" panose="020B0604020202020204" pitchFamily="34" charset="0"/>
              </a:rPr>
              <a:t> </a:t>
            </a:r>
            <a:r>
              <a:rPr lang="de-DE" dirty="0" err="1">
                <a:cs typeface="Arial" panose="020B0604020202020204" pitchFamily="34" charset="0"/>
              </a:rPr>
              <a:t>the</a:t>
            </a:r>
            <a:r>
              <a:rPr lang="de-DE" dirty="0">
                <a:cs typeface="Arial" panose="020B0604020202020204" pitchFamily="34" charset="0"/>
              </a:rPr>
              <a:t> </a:t>
            </a:r>
            <a:r>
              <a:rPr lang="de-DE" dirty="0" err="1">
                <a:cs typeface="Arial" panose="020B0604020202020204" pitchFamily="34" charset="0"/>
              </a:rPr>
              <a:t>indicators</a:t>
            </a:r>
            <a:r>
              <a:rPr lang="de-DE" dirty="0">
                <a:cs typeface="Arial" panose="020B0604020202020204" pitchFamily="34" charset="0"/>
              </a:rPr>
              <a:t>?</a:t>
            </a:r>
            <a:endParaRPr lang="en-US" dirty="0"/>
          </a:p>
        </p:txBody>
      </p:sp>
      <p:sp>
        <p:nvSpPr>
          <p:cNvPr id="3" name="Foliennummernplatzhalter 2"/>
          <p:cNvSpPr>
            <a:spLocks noGrp="1"/>
          </p:cNvSpPr>
          <p:nvPr>
            <p:ph type="sldNum" sz="quarter" idx="12"/>
          </p:nvPr>
        </p:nvSpPr>
        <p:spPr/>
        <p:txBody>
          <a:bodyPr/>
          <a:lstStyle/>
          <a:p>
            <a:fld id="{3AABB519-2A53-4899-A7A5-AE02E6477770}" type="slidenum">
              <a:rPr lang="de-DE" smtClean="0"/>
              <a:t>16</a:t>
            </a:fld>
            <a:endParaRPr lang="de-DE"/>
          </a:p>
        </p:txBody>
      </p:sp>
    </p:spTree>
    <p:extLst>
      <p:ext uri="{BB962C8B-B14F-4D97-AF65-F5344CB8AC3E}">
        <p14:creationId xmlns:p14="http://schemas.microsoft.com/office/powerpoint/2010/main" val="19098607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418058"/>
          </a:xfrm>
        </p:spPr>
        <p:txBody>
          <a:bodyPr>
            <a:normAutofit fontScale="90000"/>
          </a:bodyPr>
          <a:lstStyle/>
          <a:p>
            <a:pPr eaLnBrk="0" fontAlgn="base" hangingPunct="0">
              <a:spcAft>
                <a:spcPts val="200"/>
              </a:spcAft>
            </a:pPr>
            <a:r>
              <a:rPr lang="de-DE" dirty="0" err="1">
                <a:latin typeface="Arial" charset="0"/>
              </a:rPr>
              <a:t>Your</a:t>
            </a:r>
            <a:r>
              <a:rPr lang="de-DE" dirty="0">
                <a:latin typeface="Arial" charset="0"/>
              </a:rPr>
              <a:t> </a:t>
            </a:r>
            <a:r>
              <a:rPr lang="de-DE" dirty="0" err="1">
                <a:latin typeface="Arial" charset="0"/>
              </a:rPr>
              <a:t>first</a:t>
            </a:r>
            <a:r>
              <a:rPr lang="de-DE" dirty="0">
                <a:latin typeface="Arial" charset="0"/>
              </a:rPr>
              <a:t> </a:t>
            </a:r>
            <a:r>
              <a:rPr lang="de-DE" dirty="0" err="1">
                <a:latin typeface="Arial" charset="0"/>
              </a:rPr>
              <a:t>step</a:t>
            </a:r>
            <a:r>
              <a:rPr lang="de-DE" dirty="0">
                <a:latin typeface="Arial" charset="0"/>
              </a:rPr>
              <a:t>  (1 </a:t>
            </a:r>
            <a:r>
              <a:rPr lang="de-DE" dirty="0" err="1">
                <a:latin typeface="Arial" charset="0"/>
              </a:rPr>
              <a:t>slide</a:t>
            </a:r>
            <a:r>
              <a:rPr lang="de-DE" dirty="0">
                <a:latin typeface="Arial" charset="0"/>
              </a:rPr>
              <a:t>)</a:t>
            </a:r>
            <a:endParaRPr lang="en-US" dirty="0"/>
          </a:p>
        </p:txBody>
      </p:sp>
      <p:sp>
        <p:nvSpPr>
          <p:cNvPr id="4" name="Textfeld 3"/>
          <p:cNvSpPr txBox="1"/>
          <p:nvPr/>
        </p:nvSpPr>
        <p:spPr>
          <a:xfrm>
            <a:off x="457200" y="764704"/>
            <a:ext cx="8265298" cy="369332"/>
          </a:xfrm>
          <a:prstGeom prst="rect">
            <a:avLst/>
          </a:prstGeom>
          <a:noFill/>
        </p:spPr>
        <p:txBody>
          <a:bodyPr wrap="square" rtlCol="0">
            <a:spAutoFit/>
          </a:bodyPr>
          <a:lstStyle/>
          <a:p>
            <a:pPr eaLnBrk="0" fontAlgn="base" hangingPunct="0">
              <a:spcBef>
                <a:spcPct val="0"/>
              </a:spcBef>
              <a:spcAft>
                <a:spcPts val="200"/>
              </a:spcAft>
            </a:pPr>
            <a:r>
              <a:rPr lang="de-DE" dirty="0" err="1">
                <a:cs typeface="Arial" panose="020B0604020202020204" pitchFamily="34" charset="0"/>
              </a:rPr>
              <a:t>How</a:t>
            </a:r>
            <a:r>
              <a:rPr lang="de-DE" dirty="0">
                <a:cs typeface="Arial" panose="020B0604020202020204" pitchFamily="34" charset="0"/>
              </a:rPr>
              <a:t> will </a:t>
            </a:r>
            <a:r>
              <a:rPr lang="de-DE" dirty="0" err="1">
                <a:cs typeface="Arial" panose="020B0604020202020204" pitchFamily="34" charset="0"/>
              </a:rPr>
              <a:t>you</a:t>
            </a:r>
            <a:r>
              <a:rPr lang="de-DE" dirty="0">
                <a:cs typeface="Arial" panose="020B0604020202020204" pitchFamily="34" charset="0"/>
              </a:rPr>
              <a:t> </a:t>
            </a:r>
            <a:r>
              <a:rPr lang="de-DE" dirty="0" err="1">
                <a:cs typeface="Arial" panose="020B0604020202020204" pitchFamily="34" charset="0"/>
              </a:rPr>
              <a:t>start</a:t>
            </a:r>
            <a:r>
              <a:rPr lang="de-DE" dirty="0">
                <a:cs typeface="Arial" panose="020B0604020202020204" pitchFamily="34" charset="0"/>
              </a:rPr>
              <a:t> </a:t>
            </a:r>
            <a:r>
              <a:rPr lang="de-DE" dirty="0" err="1">
                <a:cs typeface="Arial" panose="020B0604020202020204" pitchFamily="34" charset="0"/>
              </a:rPr>
              <a:t>today</a:t>
            </a:r>
            <a:r>
              <a:rPr lang="de-DE" dirty="0">
                <a:cs typeface="Arial" panose="020B0604020202020204" pitchFamily="34" charset="0"/>
              </a:rPr>
              <a:t>?</a:t>
            </a:r>
            <a:endParaRPr lang="en-US" dirty="0"/>
          </a:p>
        </p:txBody>
      </p:sp>
      <p:sp>
        <p:nvSpPr>
          <p:cNvPr id="3" name="Foliennummernplatzhalter 2"/>
          <p:cNvSpPr>
            <a:spLocks noGrp="1"/>
          </p:cNvSpPr>
          <p:nvPr>
            <p:ph type="sldNum" sz="quarter" idx="12"/>
          </p:nvPr>
        </p:nvSpPr>
        <p:spPr/>
        <p:txBody>
          <a:bodyPr/>
          <a:lstStyle/>
          <a:p>
            <a:fld id="{3AABB519-2A53-4899-A7A5-AE02E6477770}" type="slidenum">
              <a:rPr lang="de-DE" smtClean="0"/>
              <a:t>17</a:t>
            </a:fld>
            <a:endParaRPr lang="de-DE"/>
          </a:p>
        </p:txBody>
      </p:sp>
    </p:spTree>
    <p:extLst>
      <p:ext uri="{BB962C8B-B14F-4D97-AF65-F5344CB8AC3E}">
        <p14:creationId xmlns:p14="http://schemas.microsoft.com/office/powerpoint/2010/main" val="1040594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tertitel 4"/>
          <p:cNvSpPr>
            <a:spLocks noGrp="1"/>
          </p:cNvSpPr>
          <p:nvPr>
            <p:ph type="subTitle" idx="1"/>
          </p:nvPr>
        </p:nvSpPr>
        <p:spPr>
          <a:xfrm>
            <a:off x="539552" y="322608"/>
            <a:ext cx="8064896" cy="5472608"/>
          </a:xfrm>
        </p:spPr>
        <p:txBody>
          <a:bodyPr>
            <a:normAutofit lnSpcReduction="10000"/>
          </a:bodyPr>
          <a:lstStyle/>
          <a:p>
            <a:pPr algn="l"/>
            <a:r>
              <a:rPr lang="en-US" sz="2000" b="1" dirty="0">
                <a:solidFill>
                  <a:schemeClr val="tx1"/>
                </a:solidFill>
              </a:rPr>
              <a:t>Template for Assignment 4 – Business Model Canvas</a:t>
            </a:r>
          </a:p>
          <a:p>
            <a:pPr algn="l"/>
            <a:endParaRPr lang="de-DE" sz="1800" dirty="0">
              <a:solidFill>
                <a:schemeClr val="tx1"/>
              </a:solidFill>
            </a:endParaRPr>
          </a:p>
          <a:p>
            <a:pPr algn="l"/>
            <a:r>
              <a:rPr lang="de-DE" sz="1800" b="1" dirty="0">
                <a:solidFill>
                  <a:schemeClr val="tx1"/>
                </a:solidFill>
              </a:rPr>
              <a:t>This </a:t>
            </a:r>
            <a:r>
              <a:rPr lang="de-DE" sz="1800" b="1" dirty="0" err="1">
                <a:solidFill>
                  <a:schemeClr val="tx1"/>
                </a:solidFill>
              </a:rPr>
              <a:t>assignment</a:t>
            </a:r>
            <a:r>
              <a:rPr lang="de-DE" sz="1800" b="1" dirty="0">
                <a:solidFill>
                  <a:schemeClr val="tx1"/>
                </a:solidFill>
              </a:rPr>
              <a:t> </a:t>
            </a:r>
            <a:r>
              <a:rPr lang="de-DE" sz="1800" b="1" dirty="0" err="1">
                <a:solidFill>
                  <a:schemeClr val="tx1"/>
                </a:solidFill>
              </a:rPr>
              <a:t>consists</a:t>
            </a:r>
            <a:r>
              <a:rPr lang="de-DE" sz="1800" b="1" dirty="0">
                <a:solidFill>
                  <a:schemeClr val="tx1"/>
                </a:solidFill>
              </a:rPr>
              <a:t> of a </a:t>
            </a:r>
            <a:r>
              <a:rPr lang="de-DE" sz="1800" b="1" dirty="0" err="1">
                <a:solidFill>
                  <a:schemeClr val="tx1"/>
                </a:solidFill>
              </a:rPr>
              <a:t>further</a:t>
            </a:r>
            <a:r>
              <a:rPr lang="de-DE" sz="1800" b="1" dirty="0">
                <a:solidFill>
                  <a:schemeClr val="tx1"/>
                </a:solidFill>
              </a:rPr>
              <a:t> </a:t>
            </a:r>
            <a:r>
              <a:rPr lang="de-DE" sz="1800" b="1" dirty="0" err="1">
                <a:solidFill>
                  <a:schemeClr val="tx1"/>
                </a:solidFill>
              </a:rPr>
              <a:t>developed</a:t>
            </a:r>
            <a:r>
              <a:rPr lang="de-DE" sz="1800" b="1" dirty="0">
                <a:solidFill>
                  <a:schemeClr val="tx1"/>
                </a:solidFill>
              </a:rPr>
              <a:t> </a:t>
            </a:r>
            <a:r>
              <a:rPr lang="de-DE" sz="1800" b="1" dirty="0" err="1">
                <a:solidFill>
                  <a:schemeClr val="tx1"/>
                </a:solidFill>
              </a:rPr>
              <a:t>business</a:t>
            </a:r>
            <a:r>
              <a:rPr lang="de-DE" sz="1800" b="1" dirty="0">
                <a:solidFill>
                  <a:schemeClr val="tx1"/>
                </a:solidFill>
              </a:rPr>
              <a:t> </a:t>
            </a:r>
            <a:r>
              <a:rPr lang="de-DE" sz="1800" b="1" dirty="0" err="1">
                <a:solidFill>
                  <a:schemeClr val="tx1"/>
                </a:solidFill>
              </a:rPr>
              <a:t>model</a:t>
            </a:r>
            <a:r>
              <a:rPr lang="de-DE" sz="1800" b="1" dirty="0">
                <a:solidFill>
                  <a:schemeClr val="tx1"/>
                </a:solidFill>
              </a:rPr>
              <a:t> </a:t>
            </a:r>
            <a:r>
              <a:rPr lang="de-DE" sz="1800" b="1" dirty="0" err="1">
                <a:solidFill>
                  <a:schemeClr val="tx1"/>
                </a:solidFill>
              </a:rPr>
              <a:t>for</a:t>
            </a:r>
            <a:r>
              <a:rPr lang="de-DE" sz="1800" b="1" dirty="0">
                <a:solidFill>
                  <a:schemeClr val="tx1"/>
                </a:solidFill>
              </a:rPr>
              <a:t> </a:t>
            </a:r>
            <a:r>
              <a:rPr lang="de-DE" sz="1800" b="1" dirty="0" err="1">
                <a:solidFill>
                  <a:schemeClr val="tx1"/>
                </a:solidFill>
              </a:rPr>
              <a:t>your</a:t>
            </a:r>
            <a:r>
              <a:rPr lang="de-DE" sz="1800" b="1" dirty="0">
                <a:solidFill>
                  <a:schemeClr val="tx1"/>
                </a:solidFill>
              </a:rPr>
              <a:t> </a:t>
            </a:r>
            <a:r>
              <a:rPr lang="de-DE" sz="1800" b="1" dirty="0" err="1">
                <a:solidFill>
                  <a:schemeClr val="tx1"/>
                </a:solidFill>
              </a:rPr>
              <a:t>innovation</a:t>
            </a:r>
            <a:r>
              <a:rPr lang="de-DE" sz="1800" b="1" dirty="0">
                <a:solidFill>
                  <a:schemeClr val="tx1"/>
                </a:solidFill>
              </a:rPr>
              <a:t> </a:t>
            </a:r>
            <a:r>
              <a:rPr lang="de-DE" sz="1800" b="1" dirty="0" err="1">
                <a:solidFill>
                  <a:schemeClr val="tx1"/>
                </a:solidFill>
              </a:rPr>
              <a:t>ideas</a:t>
            </a:r>
            <a:r>
              <a:rPr lang="de-DE" sz="1800" b="1" dirty="0">
                <a:solidFill>
                  <a:schemeClr val="tx1"/>
                </a:solidFill>
              </a:rPr>
              <a:t> from </a:t>
            </a:r>
            <a:r>
              <a:rPr lang="de-DE" sz="1800" b="1" dirty="0" err="1">
                <a:solidFill>
                  <a:schemeClr val="tx1"/>
                </a:solidFill>
              </a:rPr>
              <a:t>the</a:t>
            </a:r>
            <a:r>
              <a:rPr lang="de-DE" sz="1800" b="1" dirty="0">
                <a:solidFill>
                  <a:schemeClr val="tx1"/>
                </a:solidFill>
              </a:rPr>
              <a:t> </a:t>
            </a:r>
            <a:r>
              <a:rPr lang="de-DE" sz="1800" b="1" dirty="0" err="1">
                <a:solidFill>
                  <a:schemeClr val="tx1"/>
                </a:solidFill>
              </a:rPr>
              <a:t>workshops</a:t>
            </a:r>
            <a:r>
              <a:rPr lang="de-DE" sz="1800" b="1" dirty="0">
                <a:solidFill>
                  <a:schemeClr val="tx1"/>
                </a:solidFill>
              </a:rPr>
              <a:t> and </a:t>
            </a:r>
            <a:r>
              <a:rPr lang="de-DE" sz="1800" b="1" dirty="0" err="1">
                <a:solidFill>
                  <a:schemeClr val="tx1"/>
                </a:solidFill>
              </a:rPr>
              <a:t>is</a:t>
            </a:r>
            <a:r>
              <a:rPr lang="de-DE" sz="1800" b="1" dirty="0">
                <a:solidFill>
                  <a:schemeClr val="tx1"/>
                </a:solidFill>
              </a:rPr>
              <a:t> </a:t>
            </a:r>
            <a:r>
              <a:rPr lang="de-DE" sz="1800" b="1" dirty="0" err="1">
                <a:solidFill>
                  <a:schemeClr val="tx1"/>
                </a:solidFill>
              </a:rPr>
              <a:t>presented</a:t>
            </a:r>
            <a:r>
              <a:rPr lang="de-DE" sz="1800" b="1" dirty="0">
                <a:solidFill>
                  <a:schemeClr val="tx1"/>
                </a:solidFill>
              </a:rPr>
              <a:t> on May 27. </a:t>
            </a:r>
          </a:p>
          <a:p>
            <a:pPr algn="l">
              <a:spcBef>
                <a:spcPts val="1200"/>
              </a:spcBef>
            </a:pPr>
            <a:r>
              <a:rPr lang="de-DE" sz="1800" dirty="0" err="1">
                <a:solidFill>
                  <a:schemeClr val="tx1"/>
                </a:solidFill>
              </a:rPr>
              <a:t>We</a:t>
            </a:r>
            <a:r>
              <a:rPr lang="de-DE" sz="1800" dirty="0">
                <a:solidFill>
                  <a:schemeClr val="tx1"/>
                </a:solidFill>
              </a:rPr>
              <a:t> </a:t>
            </a:r>
            <a:r>
              <a:rPr lang="de-DE" sz="1800" dirty="0" err="1">
                <a:solidFill>
                  <a:schemeClr val="tx1"/>
                </a:solidFill>
              </a:rPr>
              <a:t>expect</a:t>
            </a:r>
            <a:r>
              <a:rPr lang="de-DE" sz="1800" dirty="0">
                <a:solidFill>
                  <a:schemeClr val="tx1"/>
                </a:solidFill>
              </a:rPr>
              <a:t> </a:t>
            </a:r>
            <a:r>
              <a:rPr lang="de-DE" sz="1800" dirty="0" err="1">
                <a:solidFill>
                  <a:schemeClr val="tx1"/>
                </a:solidFill>
              </a:rPr>
              <a:t>the</a:t>
            </a:r>
            <a:r>
              <a:rPr lang="de-DE" sz="1800" dirty="0">
                <a:solidFill>
                  <a:schemeClr val="tx1"/>
                </a:solidFill>
              </a:rPr>
              <a:t> </a:t>
            </a:r>
            <a:r>
              <a:rPr lang="de-DE" sz="1800" dirty="0" err="1">
                <a:solidFill>
                  <a:schemeClr val="tx1"/>
                </a:solidFill>
              </a:rPr>
              <a:t>following</a:t>
            </a:r>
            <a:r>
              <a:rPr lang="de-DE" sz="1800" dirty="0">
                <a:solidFill>
                  <a:schemeClr val="tx1"/>
                </a:solidFill>
              </a:rPr>
              <a:t> </a:t>
            </a:r>
            <a:r>
              <a:rPr lang="de-DE" sz="1800" dirty="0" err="1">
                <a:solidFill>
                  <a:schemeClr val="tx1"/>
                </a:solidFill>
              </a:rPr>
              <a:t>content</a:t>
            </a:r>
            <a:endParaRPr lang="de-DE" sz="1800" dirty="0">
              <a:solidFill>
                <a:schemeClr val="tx1"/>
              </a:solidFill>
            </a:endParaRPr>
          </a:p>
          <a:p>
            <a:pPr marL="285750" indent="-285750" algn="l">
              <a:spcBef>
                <a:spcPts val="0"/>
              </a:spcBef>
              <a:spcAft>
                <a:spcPts val="300"/>
              </a:spcAft>
              <a:buFont typeface="Arial" panose="020B0604020202020204" pitchFamily="34" charset="0"/>
              <a:buChar char="•"/>
            </a:pPr>
            <a:r>
              <a:rPr lang="de-DE" sz="1800" dirty="0">
                <a:solidFill>
                  <a:schemeClr val="tx1"/>
                </a:solidFill>
              </a:rPr>
              <a:t>A </a:t>
            </a:r>
            <a:r>
              <a:rPr lang="de-DE" sz="1800" dirty="0" err="1">
                <a:solidFill>
                  <a:schemeClr val="tx1"/>
                </a:solidFill>
              </a:rPr>
              <a:t>recap</a:t>
            </a:r>
            <a:r>
              <a:rPr lang="de-DE" sz="1800" dirty="0">
                <a:solidFill>
                  <a:schemeClr val="tx1"/>
                </a:solidFill>
              </a:rPr>
              <a:t> of </a:t>
            </a:r>
            <a:r>
              <a:rPr lang="de-DE" sz="1800" dirty="0" err="1">
                <a:solidFill>
                  <a:schemeClr val="tx1"/>
                </a:solidFill>
              </a:rPr>
              <a:t>your</a:t>
            </a:r>
            <a:r>
              <a:rPr lang="de-DE" sz="1800" dirty="0">
                <a:solidFill>
                  <a:schemeClr val="tx1"/>
                </a:solidFill>
              </a:rPr>
              <a:t> </a:t>
            </a:r>
            <a:r>
              <a:rPr lang="de-DE" sz="1800" dirty="0" err="1">
                <a:solidFill>
                  <a:schemeClr val="tx1"/>
                </a:solidFill>
              </a:rPr>
              <a:t>community</a:t>
            </a:r>
            <a:r>
              <a:rPr lang="de-DE" sz="1800" dirty="0">
                <a:solidFill>
                  <a:schemeClr val="tx1"/>
                </a:solidFill>
              </a:rPr>
              <a:t> </a:t>
            </a:r>
            <a:r>
              <a:rPr lang="de-DE" sz="1800" dirty="0" err="1">
                <a:solidFill>
                  <a:schemeClr val="tx1"/>
                </a:solidFill>
              </a:rPr>
              <a:t>map</a:t>
            </a:r>
            <a:r>
              <a:rPr lang="de-DE" sz="1800" dirty="0">
                <a:solidFill>
                  <a:schemeClr val="tx1"/>
                </a:solidFill>
              </a:rPr>
              <a:t> and </a:t>
            </a:r>
            <a:r>
              <a:rPr lang="de-DE" sz="1800" dirty="0" err="1">
                <a:solidFill>
                  <a:schemeClr val="tx1"/>
                </a:solidFill>
              </a:rPr>
              <a:t>theory</a:t>
            </a:r>
            <a:r>
              <a:rPr lang="de-DE" sz="1800" dirty="0">
                <a:solidFill>
                  <a:schemeClr val="tx1"/>
                </a:solidFill>
              </a:rPr>
              <a:t> of </a:t>
            </a:r>
            <a:r>
              <a:rPr lang="de-DE" sz="1800" dirty="0" err="1">
                <a:solidFill>
                  <a:schemeClr val="tx1"/>
                </a:solidFill>
              </a:rPr>
              <a:t>change</a:t>
            </a:r>
            <a:r>
              <a:rPr lang="de-DE" sz="1800" dirty="0">
                <a:solidFill>
                  <a:schemeClr val="tx1"/>
                </a:solidFill>
              </a:rPr>
              <a:t> (</a:t>
            </a:r>
            <a:r>
              <a:rPr lang="de-DE" sz="1800" dirty="0" err="1">
                <a:solidFill>
                  <a:schemeClr val="tx1"/>
                </a:solidFill>
              </a:rPr>
              <a:t>assignment</a:t>
            </a:r>
            <a:r>
              <a:rPr lang="de-DE" sz="1800" dirty="0">
                <a:solidFill>
                  <a:schemeClr val="tx1"/>
                </a:solidFill>
              </a:rPr>
              <a:t> 1)</a:t>
            </a:r>
          </a:p>
          <a:p>
            <a:pPr marL="285750" indent="-285750" algn="l">
              <a:spcBef>
                <a:spcPts val="0"/>
              </a:spcBef>
              <a:spcAft>
                <a:spcPts val="300"/>
              </a:spcAft>
              <a:buFont typeface="Arial" panose="020B0604020202020204" pitchFamily="34" charset="0"/>
              <a:buChar char="•"/>
            </a:pPr>
            <a:r>
              <a:rPr lang="de-DE" sz="1800" dirty="0">
                <a:solidFill>
                  <a:schemeClr val="tx1"/>
                </a:solidFill>
              </a:rPr>
              <a:t>Summary of </a:t>
            </a:r>
            <a:r>
              <a:rPr lang="de-DE" sz="1800" dirty="0" err="1">
                <a:solidFill>
                  <a:schemeClr val="tx1"/>
                </a:solidFill>
              </a:rPr>
              <a:t>the</a:t>
            </a:r>
            <a:r>
              <a:rPr lang="de-DE" sz="1800" dirty="0">
                <a:solidFill>
                  <a:schemeClr val="tx1"/>
                </a:solidFill>
              </a:rPr>
              <a:t> </a:t>
            </a:r>
            <a:r>
              <a:rPr lang="de-DE" sz="1800" dirty="0" err="1">
                <a:solidFill>
                  <a:schemeClr val="tx1"/>
                </a:solidFill>
              </a:rPr>
              <a:t>business</a:t>
            </a:r>
            <a:r>
              <a:rPr lang="de-DE" sz="1800" dirty="0">
                <a:solidFill>
                  <a:schemeClr val="tx1"/>
                </a:solidFill>
              </a:rPr>
              <a:t> </a:t>
            </a:r>
            <a:r>
              <a:rPr lang="de-DE" sz="1800" dirty="0" err="1">
                <a:solidFill>
                  <a:schemeClr val="tx1"/>
                </a:solidFill>
              </a:rPr>
              <a:t>model</a:t>
            </a:r>
            <a:r>
              <a:rPr lang="de-DE" sz="1800" dirty="0">
                <a:solidFill>
                  <a:schemeClr val="tx1"/>
                </a:solidFill>
              </a:rPr>
              <a:t> in </a:t>
            </a:r>
            <a:r>
              <a:rPr lang="de-DE" sz="1800" dirty="0" err="1">
                <a:solidFill>
                  <a:schemeClr val="tx1"/>
                </a:solidFill>
              </a:rPr>
              <a:t>the</a:t>
            </a:r>
            <a:r>
              <a:rPr lang="de-DE" sz="1800" dirty="0">
                <a:solidFill>
                  <a:schemeClr val="tx1"/>
                </a:solidFill>
              </a:rPr>
              <a:t> Business Model Canvas (</a:t>
            </a:r>
            <a:r>
              <a:rPr lang="de-DE" sz="1800" dirty="0" err="1">
                <a:solidFill>
                  <a:schemeClr val="tx1"/>
                </a:solidFill>
              </a:rPr>
              <a:t>one</a:t>
            </a:r>
            <a:r>
              <a:rPr lang="de-DE" sz="1800" dirty="0">
                <a:solidFill>
                  <a:schemeClr val="tx1"/>
                </a:solidFill>
              </a:rPr>
              <a:t> </a:t>
            </a:r>
            <a:r>
              <a:rPr lang="de-DE" sz="1800" dirty="0" err="1">
                <a:solidFill>
                  <a:schemeClr val="tx1"/>
                </a:solidFill>
              </a:rPr>
              <a:t>page</a:t>
            </a:r>
            <a:r>
              <a:rPr lang="de-DE" sz="1800" dirty="0">
                <a:solidFill>
                  <a:schemeClr val="tx1"/>
                </a:solidFill>
              </a:rPr>
              <a:t>).</a:t>
            </a:r>
          </a:p>
          <a:p>
            <a:pPr marL="285750" indent="-285750" algn="l">
              <a:spcBef>
                <a:spcPts val="0"/>
              </a:spcBef>
              <a:spcAft>
                <a:spcPts val="300"/>
              </a:spcAft>
              <a:buFont typeface="Arial" panose="020B0604020202020204" pitchFamily="34" charset="0"/>
              <a:buChar char="•"/>
            </a:pPr>
            <a:r>
              <a:rPr lang="de-DE" sz="1800" dirty="0">
                <a:solidFill>
                  <a:schemeClr val="tx1"/>
                </a:solidFill>
              </a:rPr>
              <a:t>In </a:t>
            </a:r>
            <a:r>
              <a:rPr lang="de-DE" sz="1800" dirty="0" err="1">
                <a:solidFill>
                  <a:schemeClr val="tx1"/>
                </a:solidFill>
              </a:rPr>
              <a:t>depth</a:t>
            </a:r>
            <a:r>
              <a:rPr lang="de-DE" sz="1800" dirty="0">
                <a:solidFill>
                  <a:schemeClr val="tx1"/>
                </a:solidFill>
              </a:rPr>
              <a:t> </a:t>
            </a:r>
            <a:r>
              <a:rPr lang="de-DE" sz="1800" dirty="0" err="1">
                <a:solidFill>
                  <a:schemeClr val="tx1"/>
                </a:solidFill>
              </a:rPr>
              <a:t>explanations</a:t>
            </a:r>
            <a:r>
              <a:rPr lang="de-DE" sz="1800" dirty="0">
                <a:solidFill>
                  <a:schemeClr val="tx1"/>
                </a:solidFill>
              </a:rPr>
              <a:t> </a:t>
            </a:r>
            <a:r>
              <a:rPr lang="de-DE" sz="1800" dirty="0" err="1">
                <a:solidFill>
                  <a:schemeClr val="tx1"/>
                </a:solidFill>
              </a:rPr>
              <a:t>of</a:t>
            </a:r>
            <a:r>
              <a:rPr lang="de-DE" sz="1800" dirty="0">
                <a:solidFill>
                  <a:schemeClr val="tx1"/>
                </a:solidFill>
              </a:rPr>
              <a:t> </a:t>
            </a:r>
            <a:r>
              <a:rPr lang="de-DE" sz="1800" dirty="0" err="1">
                <a:solidFill>
                  <a:schemeClr val="tx1"/>
                </a:solidFill>
              </a:rPr>
              <a:t>one</a:t>
            </a:r>
            <a:r>
              <a:rPr lang="de-DE" sz="1800" dirty="0">
                <a:solidFill>
                  <a:schemeClr val="tx1"/>
                </a:solidFill>
              </a:rPr>
              <a:t> </a:t>
            </a:r>
            <a:r>
              <a:rPr lang="de-DE" sz="1800" dirty="0" err="1">
                <a:solidFill>
                  <a:schemeClr val="tx1"/>
                </a:solidFill>
              </a:rPr>
              <a:t>example</a:t>
            </a:r>
            <a:r>
              <a:rPr lang="de-DE" sz="1800" dirty="0">
                <a:solidFill>
                  <a:schemeClr val="tx1"/>
                </a:solidFill>
              </a:rPr>
              <a:t> </a:t>
            </a:r>
            <a:r>
              <a:rPr lang="de-DE" sz="1800" dirty="0" err="1">
                <a:solidFill>
                  <a:schemeClr val="tx1"/>
                </a:solidFill>
              </a:rPr>
              <a:t>for</a:t>
            </a:r>
            <a:r>
              <a:rPr lang="de-DE" sz="1800" dirty="0">
                <a:solidFill>
                  <a:schemeClr val="tx1"/>
                </a:solidFill>
              </a:rPr>
              <a:t> </a:t>
            </a:r>
            <a:r>
              <a:rPr lang="de-DE" sz="1800" dirty="0" err="1">
                <a:solidFill>
                  <a:schemeClr val="tx1"/>
                </a:solidFill>
              </a:rPr>
              <a:t>each</a:t>
            </a:r>
            <a:r>
              <a:rPr lang="de-DE" sz="1800" dirty="0">
                <a:solidFill>
                  <a:schemeClr val="tx1"/>
                </a:solidFill>
              </a:rPr>
              <a:t> </a:t>
            </a:r>
            <a:r>
              <a:rPr lang="de-DE" sz="1800" dirty="0" err="1">
                <a:solidFill>
                  <a:schemeClr val="tx1"/>
                </a:solidFill>
              </a:rPr>
              <a:t>of</a:t>
            </a:r>
            <a:r>
              <a:rPr lang="de-DE" sz="1800" dirty="0">
                <a:solidFill>
                  <a:schemeClr val="tx1"/>
                </a:solidFill>
              </a:rPr>
              <a:t> </a:t>
            </a:r>
            <a:r>
              <a:rPr lang="de-DE" sz="1800" dirty="0" err="1">
                <a:solidFill>
                  <a:schemeClr val="tx1"/>
                </a:solidFill>
              </a:rPr>
              <a:t>the</a:t>
            </a:r>
            <a:r>
              <a:rPr lang="de-DE" sz="1800" dirty="0">
                <a:solidFill>
                  <a:schemeClr val="tx1"/>
                </a:solidFill>
              </a:rPr>
              <a:t> </a:t>
            </a:r>
            <a:r>
              <a:rPr lang="de-DE" sz="1800" dirty="0" err="1">
                <a:solidFill>
                  <a:schemeClr val="tx1"/>
                </a:solidFill>
              </a:rPr>
              <a:t>nine</a:t>
            </a:r>
            <a:r>
              <a:rPr lang="de-DE" sz="1800" dirty="0">
                <a:solidFill>
                  <a:schemeClr val="tx1"/>
                </a:solidFill>
              </a:rPr>
              <a:t> </a:t>
            </a:r>
            <a:r>
              <a:rPr lang="de-DE" sz="1800" dirty="0" err="1">
                <a:solidFill>
                  <a:schemeClr val="tx1"/>
                </a:solidFill>
              </a:rPr>
              <a:t>key</a:t>
            </a:r>
            <a:r>
              <a:rPr lang="de-DE" sz="1800" dirty="0">
                <a:solidFill>
                  <a:schemeClr val="tx1"/>
                </a:solidFill>
              </a:rPr>
              <a:t> </a:t>
            </a:r>
            <a:r>
              <a:rPr lang="de-DE" sz="1800" dirty="0" err="1">
                <a:solidFill>
                  <a:schemeClr val="tx1"/>
                </a:solidFill>
              </a:rPr>
              <a:t>elements</a:t>
            </a:r>
            <a:r>
              <a:rPr lang="de-DE" sz="1800" dirty="0">
                <a:solidFill>
                  <a:schemeClr val="tx1"/>
                </a:solidFill>
              </a:rPr>
              <a:t> </a:t>
            </a:r>
            <a:r>
              <a:rPr lang="de-DE" sz="1800" dirty="0" err="1">
                <a:solidFill>
                  <a:schemeClr val="tx1"/>
                </a:solidFill>
              </a:rPr>
              <a:t>of</a:t>
            </a:r>
            <a:r>
              <a:rPr lang="de-DE" sz="1800" dirty="0">
                <a:solidFill>
                  <a:schemeClr val="tx1"/>
                </a:solidFill>
              </a:rPr>
              <a:t> </a:t>
            </a:r>
            <a:r>
              <a:rPr lang="de-DE" sz="1800" dirty="0" err="1">
                <a:solidFill>
                  <a:schemeClr val="tx1"/>
                </a:solidFill>
              </a:rPr>
              <a:t>the</a:t>
            </a:r>
            <a:r>
              <a:rPr lang="de-DE" sz="1800" dirty="0">
                <a:solidFill>
                  <a:schemeClr val="tx1"/>
                </a:solidFill>
              </a:rPr>
              <a:t> </a:t>
            </a:r>
            <a:r>
              <a:rPr lang="de-DE" sz="1800" dirty="0" err="1">
                <a:solidFill>
                  <a:schemeClr val="tx1"/>
                </a:solidFill>
              </a:rPr>
              <a:t>canvas</a:t>
            </a:r>
            <a:r>
              <a:rPr lang="de-DE" sz="1800" dirty="0">
                <a:solidFill>
                  <a:schemeClr val="tx1"/>
                </a:solidFill>
              </a:rPr>
              <a:t> (</a:t>
            </a:r>
            <a:r>
              <a:rPr lang="de-DE" sz="1800" dirty="0" err="1">
                <a:solidFill>
                  <a:schemeClr val="tx1"/>
                </a:solidFill>
              </a:rPr>
              <a:t>one</a:t>
            </a:r>
            <a:r>
              <a:rPr lang="de-DE" sz="1800" dirty="0">
                <a:solidFill>
                  <a:schemeClr val="tx1"/>
                </a:solidFill>
              </a:rPr>
              <a:t> </a:t>
            </a:r>
            <a:r>
              <a:rPr lang="de-DE" sz="1800" dirty="0" err="1">
                <a:solidFill>
                  <a:schemeClr val="tx1"/>
                </a:solidFill>
              </a:rPr>
              <a:t>slide</a:t>
            </a:r>
            <a:r>
              <a:rPr lang="de-DE" sz="1800" dirty="0">
                <a:solidFill>
                  <a:schemeClr val="tx1"/>
                </a:solidFill>
              </a:rPr>
              <a:t> </a:t>
            </a:r>
            <a:r>
              <a:rPr lang="de-DE" sz="1800" dirty="0" err="1">
                <a:solidFill>
                  <a:schemeClr val="tx1"/>
                </a:solidFill>
              </a:rPr>
              <a:t>each</a:t>
            </a:r>
            <a:r>
              <a:rPr lang="de-DE" sz="1800" dirty="0">
                <a:solidFill>
                  <a:schemeClr val="tx1"/>
                </a:solidFill>
              </a:rPr>
              <a:t>)</a:t>
            </a:r>
          </a:p>
          <a:p>
            <a:pPr algn="l"/>
            <a:endParaRPr lang="en-US" sz="1800" dirty="0">
              <a:solidFill>
                <a:schemeClr val="tx1"/>
              </a:solidFill>
            </a:endParaRPr>
          </a:p>
          <a:p>
            <a:pPr algn="l"/>
            <a:r>
              <a:rPr lang="en-US" sz="1800" dirty="0">
                <a:solidFill>
                  <a:schemeClr val="tx1"/>
                </a:solidFill>
              </a:rPr>
              <a:t>Please use this template for your final presentation and submission. </a:t>
            </a:r>
          </a:p>
          <a:p>
            <a:pPr algn="l"/>
            <a:r>
              <a:rPr lang="en-US" sz="1800" dirty="0">
                <a:solidFill>
                  <a:schemeClr val="tx1"/>
                </a:solidFill>
              </a:rPr>
              <a:t>Date of submission: </a:t>
            </a:r>
            <a:r>
              <a:rPr lang="de-DE" sz="1800" dirty="0">
                <a:solidFill>
                  <a:srgbClr val="000000"/>
                </a:solidFill>
                <a:latin typeface="Calibri" panose="020F0502020204030204" pitchFamily="34" charset="0"/>
              </a:rPr>
              <a:t>27.05.2025 </a:t>
            </a:r>
            <a:r>
              <a:rPr lang="de-DE" sz="1800" dirty="0" err="1">
                <a:solidFill>
                  <a:srgbClr val="000000"/>
                </a:solidFill>
                <a:latin typeface="Calibri" panose="020F0502020204030204" pitchFamily="34" charset="0"/>
              </a:rPr>
              <a:t>always</a:t>
            </a:r>
            <a:r>
              <a:rPr lang="de-DE" sz="1800" dirty="0">
                <a:solidFill>
                  <a:srgbClr val="000000"/>
                </a:solidFill>
                <a:latin typeface="Calibri" panose="020F0502020204030204" pitchFamily="34" charset="0"/>
              </a:rPr>
              <a:t> 23:55 CET</a:t>
            </a:r>
          </a:p>
          <a:p>
            <a:pPr algn="l"/>
            <a:endParaRPr lang="de-DE" sz="1800" dirty="0">
              <a:solidFill>
                <a:srgbClr val="000000"/>
              </a:solidFill>
              <a:latin typeface="Calibri" panose="020F0502020204030204" pitchFamily="34" charset="0"/>
            </a:endParaRPr>
          </a:p>
          <a:p>
            <a:pPr algn="l"/>
            <a:r>
              <a:rPr lang="de-DE" sz="1800" dirty="0" err="1">
                <a:solidFill>
                  <a:srgbClr val="000000"/>
                </a:solidFill>
                <a:latin typeface="Calibri" panose="020F0502020204030204" pitchFamily="34" charset="0"/>
              </a:rPr>
              <a:t>Submit</a:t>
            </a:r>
            <a:r>
              <a:rPr lang="de-DE" sz="1800" dirty="0">
                <a:solidFill>
                  <a:srgbClr val="000000"/>
                </a:solidFill>
                <a:latin typeface="Calibri" panose="020F0502020204030204" pitchFamily="34" charset="0"/>
              </a:rPr>
              <a:t> online via: </a:t>
            </a:r>
            <a:r>
              <a:rPr lang="de-DE" sz="1800" dirty="0">
                <a:solidFill>
                  <a:srgbClr val="000000"/>
                </a:solidFill>
                <a:latin typeface="Calibri" panose="020F0502020204030204" pitchFamily="34" charset="0"/>
                <a:hlinkClick r:id="rId3"/>
              </a:rPr>
              <a:t>https://ilias.hfwu.de/goto.php?target=exc_43903&amp;client_id=hfwu</a:t>
            </a:r>
            <a:endParaRPr lang="de-DE" sz="1800" dirty="0">
              <a:solidFill>
                <a:srgbClr val="000000"/>
              </a:solidFill>
              <a:latin typeface="Calibri" panose="020F0502020204030204" pitchFamily="34" charset="0"/>
            </a:endParaRPr>
          </a:p>
          <a:p>
            <a:pPr algn="l"/>
            <a:endParaRPr lang="en-US" sz="1800" dirty="0">
              <a:solidFill>
                <a:schemeClr val="tx1"/>
              </a:solidFill>
            </a:endParaRPr>
          </a:p>
          <a:p>
            <a:pPr algn="l"/>
            <a:r>
              <a:rPr lang="en-US" sz="1800" dirty="0">
                <a:solidFill>
                  <a:schemeClr val="tx1"/>
                </a:solidFill>
              </a:rPr>
              <a:t>This is just a content framework. Feel free to give it your personal touch. Graphs, </a:t>
            </a:r>
            <a:r>
              <a:rPr lang="en-US" sz="1800" dirty="0" err="1">
                <a:solidFill>
                  <a:schemeClr val="tx1"/>
                </a:solidFill>
              </a:rPr>
              <a:t>fotos</a:t>
            </a:r>
            <a:r>
              <a:rPr lang="en-US" sz="1800" dirty="0">
                <a:solidFill>
                  <a:schemeClr val="tx1"/>
                </a:solidFill>
              </a:rPr>
              <a:t>, pictograms etc. are most welcome. Make them as much related and original to the context of your work and avoid generic material.</a:t>
            </a:r>
          </a:p>
        </p:txBody>
      </p:sp>
      <p:sp>
        <p:nvSpPr>
          <p:cNvPr id="2" name="Foliennummernplatzhalter 1"/>
          <p:cNvSpPr>
            <a:spLocks noGrp="1"/>
          </p:cNvSpPr>
          <p:nvPr>
            <p:ph type="sldNum" sz="quarter" idx="12"/>
          </p:nvPr>
        </p:nvSpPr>
        <p:spPr/>
        <p:txBody>
          <a:bodyPr/>
          <a:lstStyle/>
          <a:p>
            <a:fld id="{3AABB519-2A53-4899-A7A5-AE02E6477770}" type="slidenum">
              <a:rPr lang="de-DE" smtClean="0"/>
              <a:t>2</a:t>
            </a:fld>
            <a:endParaRPr lang="de-DE"/>
          </a:p>
        </p:txBody>
      </p:sp>
    </p:spTree>
    <p:extLst>
      <p:ext uri="{BB962C8B-B14F-4D97-AF65-F5344CB8AC3E}">
        <p14:creationId xmlns:p14="http://schemas.microsoft.com/office/powerpoint/2010/main" val="10428043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79EAB8-E5CC-4131-AE09-54D1F988F2CD}"/>
              </a:ext>
            </a:extLst>
          </p:cNvPr>
          <p:cNvSpPr>
            <a:spLocks noGrp="1"/>
          </p:cNvSpPr>
          <p:nvPr>
            <p:ph type="title"/>
          </p:nvPr>
        </p:nvSpPr>
        <p:spPr/>
        <p:txBody>
          <a:bodyPr>
            <a:normAutofit fontScale="90000"/>
          </a:bodyPr>
          <a:lstStyle/>
          <a:p>
            <a:r>
              <a:rPr lang="de-DE" dirty="0" err="1"/>
              <a:t>Recap</a:t>
            </a:r>
            <a:r>
              <a:rPr lang="de-DE" dirty="0"/>
              <a:t> &gt;&gt;&gt; </a:t>
            </a:r>
            <a:r>
              <a:rPr lang="de-DE" dirty="0" err="1"/>
              <a:t>How</a:t>
            </a:r>
            <a:r>
              <a:rPr lang="de-DE" dirty="0"/>
              <a:t> </a:t>
            </a:r>
            <a:r>
              <a:rPr lang="de-DE" dirty="0" err="1"/>
              <a:t>you</a:t>
            </a:r>
            <a:r>
              <a:rPr lang="de-DE" dirty="0"/>
              <a:t> </a:t>
            </a:r>
            <a:r>
              <a:rPr lang="de-DE" dirty="0" err="1"/>
              <a:t>have</a:t>
            </a:r>
            <a:r>
              <a:rPr lang="de-DE" dirty="0"/>
              <a:t> </a:t>
            </a:r>
            <a:r>
              <a:rPr lang="de-DE" dirty="0" err="1"/>
              <a:t>arrived</a:t>
            </a:r>
            <a:r>
              <a:rPr lang="de-DE" dirty="0"/>
              <a:t> at </a:t>
            </a:r>
            <a:r>
              <a:rPr lang="de-DE" dirty="0" err="1"/>
              <a:t>your</a:t>
            </a:r>
            <a:r>
              <a:rPr lang="de-DE" dirty="0"/>
              <a:t> </a:t>
            </a:r>
            <a:r>
              <a:rPr lang="de-DE" dirty="0" err="1"/>
              <a:t>challenge</a:t>
            </a:r>
            <a:r>
              <a:rPr lang="de-DE" dirty="0"/>
              <a:t> and </a:t>
            </a:r>
            <a:r>
              <a:rPr lang="de-DE" dirty="0" err="1"/>
              <a:t>your</a:t>
            </a:r>
            <a:r>
              <a:rPr lang="de-DE" dirty="0"/>
              <a:t> </a:t>
            </a:r>
            <a:r>
              <a:rPr lang="de-DE" dirty="0" err="1"/>
              <a:t>idea</a:t>
            </a:r>
            <a:r>
              <a:rPr lang="de-DE" dirty="0"/>
              <a:t>?</a:t>
            </a:r>
          </a:p>
        </p:txBody>
      </p:sp>
      <p:sp>
        <p:nvSpPr>
          <p:cNvPr id="3" name="Inhaltsplatzhalter 2">
            <a:extLst>
              <a:ext uri="{FF2B5EF4-FFF2-40B4-BE49-F238E27FC236}">
                <a16:creationId xmlns:a16="http://schemas.microsoft.com/office/drawing/2014/main" id="{B4C7A728-22E0-408E-921B-077A1AF8B1C7}"/>
              </a:ext>
            </a:extLst>
          </p:cNvPr>
          <p:cNvSpPr>
            <a:spLocks noGrp="1"/>
          </p:cNvSpPr>
          <p:nvPr>
            <p:ph idx="1"/>
          </p:nvPr>
        </p:nvSpPr>
        <p:spPr/>
        <p:txBody>
          <a:bodyPr/>
          <a:lstStyle/>
          <a:p>
            <a:pPr marL="0" indent="0">
              <a:buNone/>
            </a:pPr>
            <a:r>
              <a:rPr lang="de-DE" dirty="0"/>
              <a:t>Start </a:t>
            </a:r>
            <a:r>
              <a:rPr lang="de-DE" dirty="0" err="1"/>
              <a:t>with</a:t>
            </a:r>
            <a:r>
              <a:rPr lang="de-DE" dirty="0"/>
              <a:t> a </a:t>
            </a:r>
            <a:r>
              <a:rPr lang="de-DE" dirty="0" err="1"/>
              <a:t>brief</a:t>
            </a:r>
            <a:r>
              <a:rPr lang="de-DE" dirty="0"/>
              <a:t> </a:t>
            </a:r>
            <a:r>
              <a:rPr lang="de-DE" dirty="0" err="1"/>
              <a:t>recap</a:t>
            </a:r>
            <a:r>
              <a:rPr lang="de-DE" dirty="0"/>
              <a:t> of </a:t>
            </a:r>
            <a:r>
              <a:rPr lang="de-DE" dirty="0" err="1"/>
              <a:t>your</a:t>
            </a:r>
            <a:r>
              <a:rPr lang="de-DE" dirty="0"/>
              <a:t> </a:t>
            </a:r>
            <a:r>
              <a:rPr lang="de-DE" dirty="0" err="1"/>
              <a:t>community</a:t>
            </a:r>
            <a:r>
              <a:rPr lang="de-DE" dirty="0"/>
              <a:t> </a:t>
            </a:r>
            <a:r>
              <a:rPr lang="de-DE" dirty="0" err="1"/>
              <a:t>mapping</a:t>
            </a:r>
            <a:r>
              <a:rPr lang="de-DE" dirty="0"/>
              <a:t>, </a:t>
            </a:r>
            <a:r>
              <a:rPr lang="de-DE" dirty="0" err="1"/>
              <a:t>your</a:t>
            </a:r>
            <a:r>
              <a:rPr lang="de-DE" dirty="0"/>
              <a:t> </a:t>
            </a:r>
            <a:r>
              <a:rPr lang="de-DE" dirty="0" err="1"/>
              <a:t>problem</a:t>
            </a:r>
            <a:r>
              <a:rPr lang="de-DE" dirty="0"/>
              <a:t> </a:t>
            </a:r>
            <a:r>
              <a:rPr lang="de-DE" dirty="0" err="1"/>
              <a:t>statement</a:t>
            </a:r>
            <a:r>
              <a:rPr lang="de-DE" dirty="0"/>
              <a:t> and </a:t>
            </a:r>
            <a:r>
              <a:rPr lang="de-DE" dirty="0" err="1"/>
              <a:t>your</a:t>
            </a:r>
            <a:r>
              <a:rPr lang="de-DE" dirty="0"/>
              <a:t> Theory of Change, </a:t>
            </a:r>
            <a:r>
              <a:rPr lang="de-DE" dirty="0" err="1"/>
              <a:t>focussing</a:t>
            </a:r>
            <a:r>
              <a:rPr lang="de-DE" dirty="0"/>
              <a:t> on </a:t>
            </a:r>
            <a:r>
              <a:rPr lang="de-DE" dirty="0" err="1"/>
              <a:t>the</a:t>
            </a:r>
            <a:r>
              <a:rPr lang="de-DE" dirty="0"/>
              <a:t> </a:t>
            </a:r>
            <a:r>
              <a:rPr lang="de-DE" dirty="0" err="1"/>
              <a:t>main</a:t>
            </a:r>
            <a:r>
              <a:rPr lang="de-DE" dirty="0"/>
              <a:t> </a:t>
            </a:r>
            <a:r>
              <a:rPr lang="de-DE" dirty="0" err="1"/>
              <a:t>aspects</a:t>
            </a:r>
            <a:r>
              <a:rPr lang="de-DE" dirty="0"/>
              <a:t> </a:t>
            </a:r>
            <a:r>
              <a:rPr lang="de-DE" dirty="0" err="1"/>
              <a:t>only</a:t>
            </a:r>
            <a:r>
              <a:rPr lang="de-DE" dirty="0"/>
              <a:t> (2-3 </a:t>
            </a:r>
            <a:r>
              <a:rPr lang="de-DE" dirty="0" err="1"/>
              <a:t>slides</a:t>
            </a:r>
            <a:r>
              <a:rPr lang="de-DE" dirty="0"/>
              <a:t> max)</a:t>
            </a:r>
          </a:p>
        </p:txBody>
      </p:sp>
      <p:sp>
        <p:nvSpPr>
          <p:cNvPr id="4" name="Foliennummernplatzhalter 3">
            <a:extLst>
              <a:ext uri="{FF2B5EF4-FFF2-40B4-BE49-F238E27FC236}">
                <a16:creationId xmlns:a16="http://schemas.microsoft.com/office/drawing/2014/main" id="{055360C2-3998-48FF-A916-EF91966ABDBF}"/>
              </a:ext>
            </a:extLst>
          </p:cNvPr>
          <p:cNvSpPr>
            <a:spLocks noGrp="1"/>
          </p:cNvSpPr>
          <p:nvPr>
            <p:ph type="sldNum" sz="quarter" idx="12"/>
          </p:nvPr>
        </p:nvSpPr>
        <p:spPr/>
        <p:txBody>
          <a:bodyPr/>
          <a:lstStyle/>
          <a:p>
            <a:fld id="{3AABB519-2A53-4899-A7A5-AE02E6477770}" type="slidenum">
              <a:rPr lang="de-DE" smtClean="0"/>
              <a:t>3</a:t>
            </a:fld>
            <a:endParaRPr lang="de-DE"/>
          </a:p>
        </p:txBody>
      </p:sp>
    </p:spTree>
    <p:extLst>
      <p:ext uri="{BB962C8B-B14F-4D97-AF65-F5344CB8AC3E}">
        <p14:creationId xmlns:p14="http://schemas.microsoft.com/office/powerpoint/2010/main" val="3627894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79EAB8-E5CC-4131-AE09-54D1F988F2CD}"/>
              </a:ext>
            </a:extLst>
          </p:cNvPr>
          <p:cNvSpPr>
            <a:spLocks noGrp="1"/>
          </p:cNvSpPr>
          <p:nvPr>
            <p:ph type="title"/>
          </p:nvPr>
        </p:nvSpPr>
        <p:spPr/>
        <p:txBody>
          <a:bodyPr>
            <a:normAutofit fontScale="90000"/>
          </a:bodyPr>
          <a:lstStyle/>
          <a:p>
            <a:r>
              <a:rPr lang="de-DE" dirty="0" err="1"/>
              <a:t>Social</a:t>
            </a:r>
            <a:r>
              <a:rPr lang="de-DE" dirty="0"/>
              <a:t> Business Model Canvas</a:t>
            </a:r>
          </a:p>
        </p:txBody>
      </p:sp>
      <p:sp>
        <p:nvSpPr>
          <p:cNvPr id="3" name="Inhaltsplatzhalter 2">
            <a:extLst>
              <a:ext uri="{FF2B5EF4-FFF2-40B4-BE49-F238E27FC236}">
                <a16:creationId xmlns:a16="http://schemas.microsoft.com/office/drawing/2014/main" id="{B4C7A728-22E0-408E-921B-077A1AF8B1C7}"/>
              </a:ext>
            </a:extLst>
          </p:cNvPr>
          <p:cNvSpPr>
            <a:spLocks noGrp="1"/>
          </p:cNvSpPr>
          <p:nvPr>
            <p:ph idx="1"/>
          </p:nvPr>
        </p:nvSpPr>
        <p:spPr/>
        <p:txBody>
          <a:bodyPr/>
          <a:lstStyle/>
          <a:p>
            <a:pPr marL="0" indent="0">
              <a:buNone/>
            </a:pPr>
            <a:r>
              <a:rPr lang="de-DE" dirty="0"/>
              <a:t>On </a:t>
            </a:r>
            <a:r>
              <a:rPr lang="de-DE" dirty="0" err="1"/>
              <a:t>the</a:t>
            </a:r>
            <a:r>
              <a:rPr lang="de-DE" dirty="0"/>
              <a:t> </a:t>
            </a:r>
            <a:r>
              <a:rPr lang="de-DE" dirty="0" err="1"/>
              <a:t>following</a:t>
            </a:r>
            <a:r>
              <a:rPr lang="de-DE" dirty="0"/>
              <a:t> </a:t>
            </a:r>
            <a:r>
              <a:rPr lang="de-DE" dirty="0" err="1"/>
              <a:t>slides</a:t>
            </a:r>
            <a:r>
              <a:rPr lang="de-DE" dirty="0"/>
              <a:t>, </a:t>
            </a:r>
            <a:r>
              <a:rPr lang="de-DE" dirty="0" err="1"/>
              <a:t>you</a:t>
            </a:r>
            <a:r>
              <a:rPr lang="de-DE" dirty="0"/>
              <a:t> </a:t>
            </a:r>
            <a:r>
              <a:rPr lang="de-DE" dirty="0" err="1"/>
              <a:t>see</a:t>
            </a:r>
            <a:r>
              <a:rPr lang="de-DE" dirty="0"/>
              <a:t> </a:t>
            </a:r>
            <a:r>
              <a:rPr lang="de-DE" dirty="0" err="1"/>
              <a:t>the</a:t>
            </a:r>
            <a:r>
              <a:rPr lang="de-DE" dirty="0"/>
              <a:t> social </a:t>
            </a:r>
            <a:r>
              <a:rPr lang="de-DE" dirty="0" err="1"/>
              <a:t>busines</a:t>
            </a:r>
            <a:r>
              <a:rPr lang="de-DE" dirty="0"/>
              <a:t> </a:t>
            </a:r>
            <a:r>
              <a:rPr lang="de-DE" dirty="0" err="1"/>
              <a:t>model</a:t>
            </a:r>
            <a:r>
              <a:rPr lang="de-DE" dirty="0"/>
              <a:t> </a:t>
            </a:r>
            <a:r>
              <a:rPr lang="de-DE" dirty="0" err="1"/>
              <a:t>canvas</a:t>
            </a:r>
            <a:r>
              <a:rPr lang="de-DE" dirty="0"/>
              <a:t> – </a:t>
            </a:r>
            <a:r>
              <a:rPr lang="de-DE" dirty="0" err="1"/>
              <a:t>one</a:t>
            </a:r>
            <a:r>
              <a:rPr lang="de-DE" dirty="0"/>
              <a:t> blank and </a:t>
            </a:r>
            <a:r>
              <a:rPr lang="de-DE" dirty="0" err="1"/>
              <a:t>one</a:t>
            </a:r>
            <a:r>
              <a:rPr lang="de-DE" dirty="0"/>
              <a:t> </a:t>
            </a:r>
            <a:r>
              <a:rPr lang="de-DE" dirty="0" err="1"/>
              <a:t>completed</a:t>
            </a:r>
            <a:r>
              <a:rPr lang="de-DE" dirty="0"/>
              <a:t> </a:t>
            </a:r>
            <a:r>
              <a:rPr lang="de-DE" dirty="0" err="1"/>
              <a:t>as</a:t>
            </a:r>
            <a:r>
              <a:rPr lang="de-DE" dirty="0"/>
              <a:t> an </a:t>
            </a:r>
            <a:r>
              <a:rPr lang="de-DE" dirty="0" err="1"/>
              <a:t>example</a:t>
            </a:r>
            <a:r>
              <a:rPr lang="de-DE" dirty="0"/>
              <a:t>. </a:t>
            </a:r>
            <a:r>
              <a:rPr lang="de-DE" dirty="0" err="1"/>
              <a:t>For</a:t>
            </a:r>
            <a:r>
              <a:rPr lang="de-DE" dirty="0"/>
              <a:t> </a:t>
            </a:r>
            <a:r>
              <a:rPr lang="de-DE" dirty="0" err="1"/>
              <a:t>the</a:t>
            </a:r>
            <a:r>
              <a:rPr lang="de-DE" dirty="0"/>
              <a:t> </a:t>
            </a:r>
            <a:r>
              <a:rPr lang="de-DE" dirty="0" err="1"/>
              <a:t>submission</a:t>
            </a:r>
            <a:r>
              <a:rPr lang="de-DE" dirty="0"/>
              <a:t>, </a:t>
            </a:r>
            <a:r>
              <a:rPr lang="de-DE" dirty="0" err="1"/>
              <a:t>complete</a:t>
            </a:r>
            <a:r>
              <a:rPr lang="de-DE" dirty="0"/>
              <a:t> </a:t>
            </a:r>
            <a:r>
              <a:rPr lang="de-DE" dirty="0" err="1"/>
              <a:t>the</a:t>
            </a:r>
            <a:r>
              <a:rPr lang="de-DE" dirty="0"/>
              <a:t> blank </a:t>
            </a:r>
            <a:r>
              <a:rPr lang="de-DE" dirty="0" err="1"/>
              <a:t>canvas</a:t>
            </a:r>
            <a:r>
              <a:rPr lang="de-DE" dirty="0"/>
              <a:t> </a:t>
            </a:r>
            <a:r>
              <a:rPr lang="de-DE" dirty="0" err="1"/>
              <a:t>as</a:t>
            </a:r>
            <a:r>
              <a:rPr lang="de-DE" dirty="0"/>
              <a:t> </a:t>
            </a:r>
            <a:r>
              <a:rPr lang="de-DE" dirty="0" err="1"/>
              <a:t>detailed</a:t>
            </a:r>
            <a:r>
              <a:rPr lang="de-DE" dirty="0"/>
              <a:t> </a:t>
            </a:r>
            <a:r>
              <a:rPr lang="de-DE" dirty="0" err="1"/>
              <a:t>as</a:t>
            </a:r>
            <a:r>
              <a:rPr lang="de-DE" dirty="0"/>
              <a:t> possible. </a:t>
            </a:r>
          </a:p>
          <a:p>
            <a:pPr marL="0" indent="0">
              <a:buNone/>
            </a:pPr>
            <a:endParaRPr lang="de-DE" dirty="0"/>
          </a:p>
          <a:p>
            <a:pPr marL="0" indent="0">
              <a:buNone/>
            </a:pPr>
            <a:r>
              <a:rPr lang="de-DE" dirty="0" err="1"/>
              <a:t>For</a:t>
            </a:r>
            <a:r>
              <a:rPr lang="de-DE" dirty="0"/>
              <a:t> </a:t>
            </a:r>
            <a:r>
              <a:rPr lang="de-DE" dirty="0" err="1"/>
              <a:t>the</a:t>
            </a:r>
            <a:r>
              <a:rPr lang="de-DE" dirty="0"/>
              <a:t> </a:t>
            </a:r>
            <a:r>
              <a:rPr lang="de-DE" dirty="0" err="1"/>
              <a:t>presentation</a:t>
            </a:r>
            <a:r>
              <a:rPr lang="de-DE" dirty="0"/>
              <a:t>, </a:t>
            </a:r>
            <a:r>
              <a:rPr lang="de-DE" dirty="0" err="1"/>
              <a:t>you</a:t>
            </a:r>
            <a:r>
              <a:rPr lang="de-DE" dirty="0"/>
              <a:t> do not </a:t>
            </a:r>
            <a:r>
              <a:rPr lang="de-DE" dirty="0" err="1"/>
              <a:t>need</a:t>
            </a:r>
            <a:r>
              <a:rPr lang="de-DE" dirty="0"/>
              <a:t> </a:t>
            </a:r>
            <a:r>
              <a:rPr lang="de-DE" dirty="0" err="1"/>
              <a:t>to</a:t>
            </a:r>
            <a:r>
              <a:rPr lang="de-DE" dirty="0"/>
              <a:t> </a:t>
            </a:r>
            <a:r>
              <a:rPr lang="de-DE" dirty="0" err="1"/>
              <a:t>present</a:t>
            </a:r>
            <a:r>
              <a:rPr lang="de-DE" dirty="0"/>
              <a:t> </a:t>
            </a:r>
            <a:r>
              <a:rPr lang="de-DE" dirty="0" err="1"/>
              <a:t>it</a:t>
            </a:r>
            <a:r>
              <a:rPr lang="de-DE" dirty="0"/>
              <a:t> in </a:t>
            </a:r>
            <a:r>
              <a:rPr lang="de-DE" dirty="0" err="1"/>
              <a:t>detail</a:t>
            </a:r>
            <a:r>
              <a:rPr lang="de-DE" dirty="0"/>
              <a:t>, </a:t>
            </a:r>
            <a:r>
              <a:rPr lang="de-DE" dirty="0" err="1"/>
              <a:t>only</a:t>
            </a:r>
            <a:r>
              <a:rPr lang="de-DE" dirty="0"/>
              <a:t> </a:t>
            </a:r>
            <a:r>
              <a:rPr lang="de-DE" b="1" dirty="0" err="1"/>
              <a:t>focus</a:t>
            </a:r>
            <a:r>
              <a:rPr lang="de-DE" b="1" dirty="0"/>
              <a:t> on </a:t>
            </a:r>
            <a:r>
              <a:rPr lang="de-DE" b="1" dirty="0" err="1"/>
              <a:t>the</a:t>
            </a:r>
            <a:r>
              <a:rPr lang="de-DE" b="1" dirty="0"/>
              <a:t> </a:t>
            </a:r>
            <a:r>
              <a:rPr lang="de-DE" b="1" dirty="0" err="1"/>
              <a:t>most</a:t>
            </a:r>
            <a:r>
              <a:rPr lang="de-DE" b="1" dirty="0"/>
              <a:t> relevant </a:t>
            </a:r>
            <a:r>
              <a:rPr lang="de-DE" b="1" dirty="0" err="1"/>
              <a:t>elements</a:t>
            </a:r>
            <a:r>
              <a:rPr lang="de-DE" b="1" dirty="0"/>
              <a:t> </a:t>
            </a:r>
            <a:r>
              <a:rPr lang="de-DE" b="1" dirty="0" err="1"/>
              <a:t>briefly</a:t>
            </a:r>
            <a:r>
              <a:rPr lang="de-DE" b="1" dirty="0"/>
              <a:t> </a:t>
            </a:r>
            <a:r>
              <a:rPr lang="de-DE" dirty="0"/>
              <a:t>and </a:t>
            </a:r>
            <a:r>
              <a:rPr lang="de-DE" dirty="0" err="1"/>
              <a:t>then</a:t>
            </a:r>
            <a:r>
              <a:rPr lang="de-DE" dirty="0"/>
              <a:t> </a:t>
            </a:r>
            <a:r>
              <a:rPr lang="de-DE" dirty="0" err="1"/>
              <a:t>move</a:t>
            </a:r>
            <a:r>
              <a:rPr lang="de-DE" dirty="0"/>
              <a:t> on </a:t>
            </a:r>
            <a:r>
              <a:rPr lang="de-DE" dirty="0" err="1"/>
              <a:t>through</a:t>
            </a:r>
            <a:r>
              <a:rPr lang="de-DE" dirty="0"/>
              <a:t> </a:t>
            </a:r>
            <a:r>
              <a:rPr lang="de-DE" dirty="0" err="1"/>
              <a:t>the</a:t>
            </a:r>
            <a:r>
              <a:rPr lang="de-DE" dirty="0"/>
              <a:t> </a:t>
            </a:r>
            <a:r>
              <a:rPr lang="de-DE" dirty="0" err="1"/>
              <a:t>remaining</a:t>
            </a:r>
            <a:r>
              <a:rPr lang="de-DE" dirty="0"/>
              <a:t> </a:t>
            </a:r>
            <a:r>
              <a:rPr lang="de-DE" dirty="0" err="1"/>
              <a:t>slides</a:t>
            </a:r>
            <a:r>
              <a:rPr lang="de-DE" dirty="0"/>
              <a:t> of </a:t>
            </a:r>
            <a:r>
              <a:rPr lang="de-DE" dirty="0" err="1"/>
              <a:t>the</a:t>
            </a:r>
            <a:r>
              <a:rPr lang="de-DE" dirty="0"/>
              <a:t> </a:t>
            </a:r>
            <a:r>
              <a:rPr lang="de-DE" dirty="0" err="1"/>
              <a:t>presentation</a:t>
            </a:r>
            <a:r>
              <a:rPr lang="de-DE" dirty="0"/>
              <a:t>. </a:t>
            </a:r>
            <a:r>
              <a:rPr lang="de-DE" dirty="0" err="1"/>
              <a:t>Otherwise</a:t>
            </a:r>
            <a:r>
              <a:rPr lang="de-DE" dirty="0"/>
              <a:t> </a:t>
            </a:r>
            <a:r>
              <a:rPr lang="de-DE" dirty="0" err="1"/>
              <a:t>you</a:t>
            </a:r>
            <a:r>
              <a:rPr lang="de-DE" dirty="0"/>
              <a:t> will lose </a:t>
            </a:r>
            <a:r>
              <a:rPr lang="de-DE" dirty="0" err="1"/>
              <a:t>attention</a:t>
            </a:r>
            <a:r>
              <a:rPr lang="de-DE" dirty="0"/>
              <a:t> and time.</a:t>
            </a:r>
          </a:p>
        </p:txBody>
      </p:sp>
      <p:sp>
        <p:nvSpPr>
          <p:cNvPr id="4" name="Foliennummernplatzhalter 3">
            <a:extLst>
              <a:ext uri="{FF2B5EF4-FFF2-40B4-BE49-F238E27FC236}">
                <a16:creationId xmlns:a16="http://schemas.microsoft.com/office/drawing/2014/main" id="{055360C2-3998-48FF-A916-EF91966ABDBF}"/>
              </a:ext>
            </a:extLst>
          </p:cNvPr>
          <p:cNvSpPr>
            <a:spLocks noGrp="1"/>
          </p:cNvSpPr>
          <p:nvPr>
            <p:ph type="sldNum" sz="quarter" idx="12"/>
          </p:nvPr>
        </p:nvSpPr>
        <p:spPr/>
        <p:txBody>
          <a:bodyPr/>
          <a:lstStyle/>
          <a:p>
            <a:fld id="{3AABB519-2A53-4899-A7A5-AE02E6477770}" type="slidenum">
              <a:rPr lang="de-DE" smtClean="0"/>
              <a:t>4</a:t>
            </a:fld>
            <a:endParaRPr lang="de-DE"/>
          </a:p>
        </p:txBody>
      </p:sp>
    </p:spTree>
    <p:extLst>
      <p:ext uri="{BB962C8B-B14F-4D97-AF65-F5344CB8AC3E}">
        <p14:creationId xmlns:p14="http://schemas.microsoft.com/office/powerpoint/2010/main" val="19387175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7"/>
          <p:cNvSpPr>
            <a:spLocks noGrp="1"/>
          </p:cNvSpPr>
          <p:nvPr>
            <p:ph type="ctrTitle"/>
          </p:nvPr>
        </p:nvSpPr>
        <p:spPr/>
        <p:txBody>
          <a:bodyPr/>
          <a:lstStyle/>
          <a:p>
            <a:endParaRPr lang="en-US"/>
          </a:p>
        </p:txBody>
      </p:sp>
      <p:sp>
        <p:nvSpPr>
          <p:cNvPr id="9" name="Untertitel 8"/>
          <p:cNvSpPr>
            <a:spLocks noGrp="1"/>
          </p:cNvSpPr>
          <p:nvPr>
            <p:ph type="subTitle" idx="1"/>
          </p:nvPr>
        </p:nvSpPr>
        <p:spPr/>
        <p:txBody>
          <a:bodyPr/>
          <a:lstStyle/>
          <a:p>
            <a:endParaRPr lang="en-US"/>
          </a:p>
        </p:txBody>
      </p:sp>
      <p:sp>
        <p:nvSpPr>
          <p:cNvPr id="2" name="Foliennummernplatzhalter 1"/>
          <p:cNvSpPr>
            <a:spLocks noGrp="1"/>
          </p:cNvSpPr>
          <p:nvPr>
            <p:ph type="sldNum" sz="quarter" idx="12"/>
          </p:nvPr>
        </p:nvSpPr>
        <p:spPr/>
        <p:txBody>
          <a:bodyPr/>
          <a:lstStyle/>
          <a:p>
            <a:pPr>
              <a:defRPr/>
            </a:pPr>
            <a:fld id="{AB925277-EFAA-41EC-88DB-4E4C4F2333A4}" type="slidenum">
              <a:rPr lang="de-DE" smtClean="0"/>
              <a:pPr>
                <a:defRPr/>
              </a:pPr>
              <a:t>5</a:t>
            </a:fld>
            <a:endParaRPr lang="de-DE" dirty="0"/>
          </a:p>
        </p:txBody>
      </p:sp>
      <p:sp>
        <p:nvSpPr>
          <p:cNvPr id="5" name="Rechteck 4"/>
          <p:cNvSpPr/>
          <p:nvPr/>
        </p:nvSpPr>
        <p:spPr bwMode="auto">
          <a:xfrm>
            <a:off x="0" y="653166"/>
            <a:ext cx="9129300" cy="631672"/>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kumimoji="0" lang="de-DE" sz="1200" b="1" i="0" u="none" strike="noStrike" cap="none" normalizeH="0" baseline="0" dirty="0">
                <a:ln>
                  <a:noFill/>
                </a:ln>
                <a:effectLst/>
                <a:latin typeface="Arial" charset="0"/>
              </a:rPr>
              <a:t>Mission Statement</a:t>
            </a:r>
            <a:endParaRPr kumimoji="0" lang="de-DE" sz="1100" i="0" u="none" strike="noStrike" cap="none" normalizeH="0" baseline="0" dirty="0">
              <a:ln>
                <a:noFill/>
              </a:ln>
              <a:effectLst/>
              <a:latin typeface="Arial" charset="0"/>
            </a:endParaRPr>
          </a:p>
        </p:txBody>
      </p:sp>
      <p:sp>
        <p:nvSpPr>
          <p:cNvPr id="6" name="Rechteck 5"/>
          <p:cNvSpPr/>
          <p:nvPr/>
        </p:nvSpPr>
        <p:spPr bwMode="auto">
          <a:xfrm>
            <a:off x="0" y="1289830"/>
            <a:ext cx="1656895" cy="3523983"/>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ts val="0"/>
              </a:spcBef>
              <a:spcAft>
                <a:spcPts val="200"/>
              </a:spcAft>
              <a:buClrTx/>
              <a:buSzTx/>
              <a:buFontTx/>
              <a:buNone/>
              <a:tabLst/>
            </a:pPr>
            <a:r>
              <a:rPr lang="de-DE" sz="1200" b="1" dirty="0">
                <a:latin typeface="Arial" charset="0"/>
              </a:rPr>
              <a:t>Key-Partners</a:t>
            </a:r>
          </a:p>
          <a:p>
            <a:pPr marL="0" marR="0" indent="0" algn="l" defTabSz="914400" rtl="0" eaLnBrk="0" fontAlgn="base" latinLnBrk="0" hangingPunct="0">
              <a:lnSpc>
                <a:spcPct val="100000"/>
              </a:lnSpc>
              <a:spcBef>
                <a:spcPts val="0"/>
              </a:spcBef>
              <a:spcAft>
                <a:spcPts val="0"/>
              </a:spcAft>
              <a:buClrTx/>
              <a:buSzTx/>
              <a:buFontTx/>
              <a:buNone/>
              <a:tabLst/>
            </a:pPr>
            <a:endParaRPr lang="de-DE" sz="1200" b="1" dirty="0">
              <a:latin typeface="Arial" charset="0"/>
            </a:endParaRPr>
          </a:p>
          <a:p>
            <a:pPr marL="0" marR="0" indent="0" algn="l" defTabSz="914400" rtl="0" eaLnBrk="0" fontAlgn="base" latinLnBrk="0" hangingPunct="0">
              <a:lnSpc>
                <a:spcPct val="100000"/>
              </a:lnSpc>
              <a:spcBef>
                <a:spcPts val="0"/>
              </a:spcBef>
              <a:spcAft>
                <a:spcPts val="0"/>
              </a:spcAft>
              <a:buClrTx/>
              <a:buSzTx/>
              <a:buFontTx/>
              <a:buNone/>
              <a:tabLst/>
            </a:pPr>
            <a:endParaRPr lang="de-DE" sz="1200" b="1" dirty="0">
              <a:latin typeface="Arial" charset="0"/>
            </a:endParaRPr>
          </a:p>
          <a:p>
            <a:pPr marL="0" marR="0" indent="0" algn="l" defTabSz="914400" rtl="0" eaLnBrk="0" fontAlgn="base" latinLnBrk="0" hangingPunct="0">
              <a:lnSpc>
                <a:spcPct val="100000"/>
              </a:lnSpc>
              <a:spcBef>
                <a:spcPts val="0"/>
              </a:spcBef>
              <a:spcAft>
                <a:spcPts val="0"/>
              </a:spcAft>
              <a:buClrTx/>
              <a:buSzTx/>
              <a:buFontTx/>
              <a:buNone/>
              <a:tabLst/>
            </a:pPr>
            <a:endParaRPr lang="de-DE" sz="1200" b="1" dirty="0">
              <a:latin typeface="Arial" charset="0"/>
            </a:endParaRPr>
          </a:p>
          <a:p>
            <a:pPr marL="0" marR="0" indent="0" algn="l" defTabSz="914400" rtl="0" eaLnBrk="0" fontAlgn="base" latinLnBrk="0" hangingPunct="0">
              <a:lnSpc>
                <a:spcPct val="100000"/>
              </a:lnSpc>
              <a:spcBef>
                <a:spcPts val="0"/>
              </a:spcBef>
              <a:spcAft>
                <a:spcPts val="0"/>
              </a:spcAft>
              <a:buClrTx/>
              <a:buSzTx/>
              <a:buFontTx/>
              <a:buNone/>
              <a:tabLst/>
            </a:pPr>
            <a:endParaRPr lang="de-DE" sz="1200" b="1" dirty="0">
              <a:latin typeface="Arial" charset="0"/>
            </a:endParaRPr>
          </a:p>
          <a:p>
            <a:pPr marL="0" marR="0" indent="0" algn="l" defTabSz="914400" rtl="0" eaLnBrk="0" fontAlgn="base" latinLnBrk="0" hangingPunct="0">
              <a:lnSpc>
                <a:spcPct val="100000"/>
              </a:lnSpc>
              <a:spcBef>
                <a:spcPts val="0"/>
              </a:spcBef>
              <a:spcAft>
                <a:spcPts val="0"/>
              </a:spcAft>
              <a:buClrTx/>
              <a:buSzTx/>
              <a:buFontTx/>
              <a:buNone/>
              <a:tabLst/>
            </a:pPr>
            <a:endParaRPr lang="de-DE" sz="1200" b="1" dirty="0">
              <a:latin typeface="Arial" charset="0"/>
            </a:endParaRPr>
          </a:p>
          <a:p>
            <a:pPr marL="0" marR="0" indent="0" algn="l" defTabSz="914400" rtl="0" eaLnBrk="0" fontAlgn="base" latinLnBrk="0" hangingPunct="0">
              <a:lnSpc>
                <a:spcPct val="100000"/>
              </a:lnSpc>
              <a:spcBef>
                <a:spcPts val="0"/>
              </a:spcBef>
              <a:spcAft>
                <a:spcPts val="0"/>
              </a:spcAft>
              <a:buClrTx/>
              <a:buSzTx/>
              <a:buFontTx/>
              <a:buNone/>
              <a:tabLst/>
            </a:pPr>
            <a:endParaRPr lang="de-DE" sz="1200" b="1" dirty="0">
              <a:latin typeface="Arial" charset="0"/>
            </a:endParaRPr>
          </a:p>
        </p:txBody>
      </p:sp>
      <p:sp>
        <p:nvSpPr>
          <p:cNvPr id="7" name="Rechteck 6"/>
          <p:cNvSpPr/>
          <p:nvPr/>
        </p:nvSpPr>
        <p:spPr bwMode="auto">
          <a:xfrm>
            <a:off x="1661595" y="1289833"/>
            <a:ext cx="1817141" cy="1825126"/>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ts val="600"/>
              </a:spcAft>
              <a:buClrTx/>
              <a:buSzTx/>
              <a:buFontTx/>
              <a:buNone/>
              <a:tabLst/>
            </a:pPr>
            <a:r>
              <a:rPr kumimoji="0" lang="de-DE" sz="1200" b="1" i="0" u="none" strike="noStrike" cap="none" normalizeH="0" baseline="0" dirty="0">
                <a:ln>
                  <a:noFill/>
                </a:ln>
                <a:effectLst/>
                <a:latin typeface="Arial" charset="0"/>
              </a:rPr>
              <a:t>Key </a:t>
            </a:r>
            <a:r>
              <a:rPr kumimoji="0" lang="de-DE" sz="1200" b="1" i="0" u="none" strike="noStrike" cap="none" normalizeH="0" baseline="0" dirty="0" err="1">
                <a:ln>
                  <a:noFill/>
                </a:ln>
                <a:effectLst/>
                <a:latin typeface="Arial" charset="0"/>
              </a:rPr>
              <a:t>Processes</a:t>
            </a:r>
            <a:r>
              <a:rPr kumimoji="0" lang="de-DE" sz="1200" b="1" i="0" u="none" strike="noStrike" cap="none" normalizeH="0" baseline="0" dirty="0">
                <a:ln>
                  <a:noFill/>
                </a:ln>
                <a:effectLst/>
                <a:latin typeface="Arial" charset="0"/>
              </a:rPr>
              <a:t> </a:t>
            </a:r>
          </a:p>
        </p:txBody>
      </p:sp>
      <p:sp>
        <p:nvSpPr>
          <p:cNvPr id="11" name="Rechteck 10"/>
          <p:cNvSpPr/>
          <p:nvPr/>
        </p:nvSpPr>
        <p:spPr bwMode="auto">
          <a:xfrm>
            <a:off x="-6486" y="4798208"/>
            <a:ext cx="4578486" cy="608072"/>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kumimoji="0" lang="de-DE" sz="1100" b="1" i="0" u="none" strike="noStrike" cap="none" normalizeH="0" baseline="0" dirty="0" err="1">
                <a:ln>
                  <a:noFill/>
                </a:ln>
                <a:effectLst/>
                <a:latin typeface="Arial" charset="0"/>
              </a:rPr>
              <a:t>Cost</a:t>
            </a:r>
            <a:r>
              <a:rPr kumimoji="0" lang="de-DE" sz="1100" b="1" i="0" u="none" strike="noStrike" cap="none" normalizeH="0" baseline="0" dirty="0">
                <a:ln>
                  <a:noFill/>
                </a:ln>
                <a:effectLst/>
                <a:latin typeface="Arial" charset="0"/>
              </a:rPr>
              <a:t> Driver</a:t>
            </a:r>
            <a:endParaRPr kumimoji="0" lang="de-DE" sz="1100" i="0" u="none" strike="noStrike" cap="none" normalizeH="0" baseline="0" dirty="0">
              <a:ln>
                <a:noFill/>
              </a:ln>
              <a:effectLst/>
              <a:latin typeface="Arial" charset="0"/>
            </a:endParaRPr>
          </a:p>
        </p:txBody>
      </p:sp>
      <p:sp>
        <p:nvSpPr>
          <p:cNvPr id="12" name="Rechteck 11"/>
          <p:cNvSpPr/>
          <p:nvPr/>
        </p:nvSpPr>
        <p:spPr bwMode="auto">
          <a:xfrm>
            <a:off x="1656523" y="3114959"/>
            <a:ext cx="1821249" cy="1683249"/>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ts val="200"/>
              </a:spcAft>
              <a:buClrTx/>
              <a:buSzTx/>
              <a:buFontTx/>
              <a:buNone/>
              <a:tabLst/>
            </a:pPr>
            <a:r>
              <a:rPr kumimoji="0" lang="de-DE" sz="1200" b="1" i="0" u="none" strike="noStrike" cap="none" normalizeH="0" baseline="0" dirty="0">
                <a:ln>
                  <a:noFill/>
                </a:ln>
                <a:effectLst/>
                <a:latin typeface="Arial" charset="0"/>
              </a:rPr>
              <a:t>Key Resources</a:t>
            </a:r>
          </a:p>
        </p:txBody>
      </p:sp>
      <p:sp>
        <p:nvSpPr>
          <p:cNvPr id="13" name="Rechteck 12"/>
          <p:cNvSpPr/>
          <p:nvPr/>
        </p:nvSpPr>
        <p:spPr bwMode="auto">
          <a:xfrm>
            <a:off x="3481880" y="1289830"/>
            <a:ext cx="2030007" cy="3508378"/>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ts val="0"/>
              </a:spcBef>
              <a:spcAft>
                <a:spcPts val="600"/>
              </a:spcAft>
              <a:buClrTx/>
              <a:buSzTx/>
              <a:buFontTx/>
              <a:buNone/>
              <a:tabLst/>
            </a:pPr>
            <a:r>
              <a:rPr lang="de-DE" sz="1200" b="1" dirty="0">
                <a:latin typeface="Arial" charset="0"/>
              </a:rPr>
              <a:t>Value Proposition</a:t>
            </a:r>
          </a:p>
        </p:txBody>
      </p:sp>
      <p:sp>
        <p:nvSpPr>
          <p:cNvPr id="14" name="Rechteck 13"/>
          <p:cNvSpPr/>
          <p:nvPr/>
        </p:nvSpPr>
        <p:spPr bwMode="auto">
          <a:xfrm>
            <a:off x="5497034" y="1289828"/>
            <a:ext cx="1685540" cy="1825131"/>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pPr>
            <a:r>
              <a:rPr lang="de-DE" sz="1100" b="1" dirty="0">
                <a:latin typeface="Arial" charset="0"/>
              </a:rPr>
              <a:t>Key-Products &amp;</a:t>
            </a:r>
          </a:p>
          <a:p>
            <a:pPr algn="ctr" eaLnBrk="0" fontAlgn="base" hangingPunct="0">
              <a:spcBef>
                <a:spcPct val="0"/>
              </a:spcBef>
            </a:pPr>
            <a:r>
              <a:rPr lang="de-DE" sz="1100" b="1" dirty="0">
                <a:latin typeface="Arial" charset="0"/>
              </a:rPr>
              <a:t>-Services</a:t>
            </a:r>
          </a:p>
        </p:txBody>
      </p:sp>
      <p:sp>
        <p:nvSpPr>
          <p:cNvPr id="15" name="Rechteck 14"/>
          <p:cNvSpPr/>
          <p:nvPr/>
        </p:nvSpPr>
        <p:spPr bwMode="auto">
          <a:xfrm>
            <a:off x="5497034" y="3114959"/>
            <a:ext cx="1689152" cy="1683249"/>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ts val="300"/>
              </a:spcAft>
              <a:buClrTx/>
              <a:buSzTx/>
              <a:buFontTx/>
              <a:buNone/>
              <a:tabLst/>
            </a:pPr>
            <a:r>
              <a:rPr kumimoji="0" lang="de-DE" sz="1200" b="1" i="0" u="none" strike="noStrike" cap="none" normalizeH="0" baseline="0" dirty="0">
                <a:ln>
                  <a:noFill/>
                </a:ln>
                <a:effectLst/>
                <a:latin typeface="Arial" charset="0"/>
              </a:rPr>
              <a:t>Channels</a:t>
            </a:r>
          </a:p>
        </p:txBody>
      </p:sp>
      <p:sp>
        <p:nvSpPr>
          <p:cNvPr id="16" name="Rechteck 15"/>
          <p:cNvSpPr/>
          <p:nvPr/>
        </p:nvSpPr>
        <p:spPr bwMode="auto">
          <a:xfrm>
            <a:off x="7190294" y="1289828"/>
            <a:ext cx="1939006" cy="3508380"/>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ts val="200"/>
              </a:spcAft>
              <a:buClrTx/>
              <a:buSzTx/>
              <a:buFontTx/>
              <a:buNone/>
              <a:tabLst/>
            </a:pPr>
            <a:r>
              <a:rPr kumimoji="0" lang="de-DE" sz="1200" b="1" i="0" u="none" strike="noStrike" cap="none" normalizeH="0" baseline="0" dirty="0">
                <a:ln>
                  <a:noFill/>
                </a:ln>
                <a:effectLst/>
                <a:latin typeface="Arial" charset="0"/>
              </a:rPr>
              <a:t>Customers</a:t>
            </a:r>
            <a:endParaRPr lang="de-DE" sz="1200" dirty="0">
              <a:latin typeface="Arial" panose="020B0604020202020204" pitchFamily="34" charset="0"/>
              <a:cs typeface="Arial" panose="020B0604020202020204" pitchFamily="34" charset="0"/>
            </a:endParaRPr>
          </a:p>
          <a:p>
            <a:pPr marL="108000" lvl="1" indent="-108000">
              <a:spcAft>
                <a:spcPts val="200"/>
              </a:spcAft>
              <a:buFont typeface="Arial" panose="020B0604020202020204" pitchFamily="34" charset="0"/>
              <a:buChar char="•"/>
            </a:pPr>
            <a:endParaRPr lang="de-DE" sz="1100" dirty="0">
              <a:latin typeface="Arial" panose="020B0604020202020204" pitchFamily="34" charset="0"/>
              <a:cs typeface="Arial" panose="020B0604020202020204" pitchFamily="34" charset="0"/>
            </a:endParaRPr>
          </a:p>
          <a:p>
            <a:pPr algn="ctr" eaLnBrk="0" fontAlgn="base" hangingPunct="0">
              <a:spcBef>
                <a:spcPts val="600"/>
              </a:spcBef>
            </a:pPr>
            <a:endParaRPr lang="de-DE" sz="1100" b="1" dirty="0">
              <a:latin typeface="Arial" panose="020B0604020202020204" pitchFamily="34" charset="0"/>
              <a:cs typeface="Arial" panose="020B0604020202020204" pitchFamily="34" charset="0"/>
            </a:endParaRPr>
          </a:p>
          <a:p>
            <a:pPr algn="ctr" eaLnBrk="0" fontAlgn="base" hangingPunct="0">
              <a:spcBef>
                <a:spcPts val="600"/>
              </a:spcBef>
            </a:pPr>
            <a:endParaRPr lang="de-DE" sz="1100" b="1" dirty="0">
              <a:latin typeface="Arial" panose="020B0604020202020204" pitchFamily="34" charset="0"/>
              <a:cs typeface="Arial" panose="020B0604020202020204" pitchFamily="34" charset="0"/>
            </a:endParaRPr>
          </a:p>
          <a:p>
            <a:pPr algn="ctr" eaLnBrk="0" fontAlgn="base" hangingPunct="0">
              <a:spcBef>
                <a:spcPts val="600"/>
              </a:spcBef>
            </a:pPr>
            <a:endParaRPr lang="de-DE" sz="1100" b="1" dirty="0">
              <a:latin typeface="Arial" panose="020B0604020202020204" pitchFamily="34" charset="0"/>
              <a:cs typeface="Arial" panose="020B0604020202020204" pitchFamily="34" charset="0"/>
            </a:endParaRPr>
          </a:p>
          <a:p>
            <a:pPr algn="ctr" eaLnBrk="0" fontAlgn="base" hangingPunct="0">
              <a:spcBef>
                <a:spcPts val="600"/>
              </a:spcBef>
            </a:pPr>
            <a:endParaRPr lang="de-DE" sz="1100" b="1" dirty="0">
              <a:latin typeface="Arial" panose="020B0604020202020204" pitchFamily="34" charset="0"/>
              <a:cs typeface="Arial" panose="020B0604020202020204" pitchFamily="34" charset="0"/>
            </a:endParaRPr>
          </a:p>
          <a:p>
            <a:pPr algn="ctr" eaLnBrk="0" fontAlgn="base" hangingPunct="0">
              <a:spcBef>
                <a:spcPts val="600"/>
              </a:spcBef>
            </a:pPr>
            <a:endParaRPr lang="de-DE" sz="1100" b="1" dirty="0">
              <a:latin typeface="Arial" panose="020B0604020202020204" pitchFamily="34" charset="0"/>
              <a:cs typeface="Arial" panose="020B0604020202020204" pitchFamily="34" charset="0"/>
            </a:endParaRPr>
          </a:p>
          <a:p>
            <a:pPr algn="ctr" eaLnBrk="0" fontAlgn="base" hangingPunct="0">
              <a:spcBef>
                <a:spcPts val="600"/>
              </a:spcBef>
            </a:pPr>
            <a:r>
              <a:rPr lang="de-DE" sz="1200" b="1" dirty="0">
                <a:latin typeface="Arial" charset="0"/>
              </a:rPr>
              <a:t>Beneficiaries</a:t>
            </a:r>
          </a:p>
          <a:p>
            <a:pPr marL="0" marR="0" indent="0" algn="l" defTabSz="914400" rtl="0" eaLnBrk="0" fontAlgn="base" latinLnBrk="0" hangingPunct="0">
              <a:lnSpc>
                <a:spcPct val="100000"/>
              </a:lnSpc>
              <a:spcBef>
                <a:spcPct val="0"/>
              </a:spcBef>
              <a:spcAft>
                <a:spcPct val="0"/>
              </a:spcAft>
              <a:buClrTx/>
              <a:buSzTx/>
              <a:buFontTx/>
              <a:buNone/>
              <a:tabLst/>
            </a:pPr>
            <a:endParaRPr lang="de-DE" sz="1200" b="1" dirty="0">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kumimoji="0" lang="de-DE" sz="1200" b="1" i="0" u="none" strike="noStrike" cap="none" normalizeH="0" baseline="0" dirty="0">
              <a:ln>
                <a:noFill/>
              </a:ln>
              <a:effectLst/>
              <a:latin typeface="Arial" charset="0"/>
            </a:endParaRPr>
          </a:p>
        </p:txBody>
      </p:sp>
      <p:sp>
        <p:nvSpPr>
          <p:cNvPr id="17" name="Rechteck 16"/>
          <p:cNvSpPr/>
          <p:nvPr/>
        </p:nvSpPr>
        <p:spPr bwMode="auto">
          <a:xfrm>
            <a:off x="4575144" y="4797258"/>
            <a:ext cx="4554156" cy="609022"/>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spcBef>
                <a:spcPct val="0"/>
              </a:spcBef>
            </a:pPr>
            <a:r>
              <a:rPr kumimoji="0" lang="de-DE" sz="1200" b="1" i="0" u="none" strike="noStrike" cap="none" normalizeH="0" baseline="0" dirty="0">
                <a:ln>
                  <a:noFill/>
                </a:ln>
                <a:effectLst/>
                <a:latin typeface="Arial" charset="0"/>
              </a:rPr>
              <a:t>Revenue Driver</a:t>
            </a:r>
          </a:p>
        </p:txBody>
      </p:sp>
      <p:sp>
        <p:nvSpPr>
          <p:cNvPr id="24" name="Rechteck 23"/>
          <p:cNvSpPr/>
          <p:nvPr/>
        </p:nvSpPr>
        <p:spPr bwMode="auto">
          <a:xfrm>
            <a:off x="4576131" y="5406280"/>
            <a:ext cx="4552181" cy="687016"/>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spcBef>
                <a:spcPct val="0"/>
              </a:spcBef>
            </a:pPr>
            <a:r>
              <a:rPr kumimoji="0" lang="de-DE" sz="1200" b="1" i="0" u="none" strike="noStrike" cap="none" normalizeH="0" baseline="0" dirty="0">
                <a:ln>
                  <a:noFill/>
                </a:ln>
                <a:effectLst/>
                <a:latin typeface="Arial" charset="0"/>
              </a:rPr>
              <a:t>KPI (Key Performance </a:t>
            </a:r>
            <a:r>
              <a:rPr kumimoji="0" lang="de-DE" sz="1200" b="1" i="0" u="none" strike="noStrike" cap="none" normalizeH="0" baseline="0" dirty="0" err="1">
                <a:ln>
                  <a:noFill/>
                </a:ln>
                <a:effectLst/>
                <a:latin typeface="Arial" charset="0"/>
              </a:rPr>
              <a:t>Indicator</a:t>
            </a:r>
            <a:r>
              <a:rPr kumimoji="0" lang="de-DE" sz="1200" b="1" i="0" u="none" strike="noStrike" cap="none" normalizeH="0" baseline="0" dirty="0">
                <a:ln>
                  <a:noFill/>
                </a:ln>
                <a:effectLst/>
                <a:latin typeface="Arial" charset="0"/>
              </a:rPr>
              <a:t>)</a:t>
            </a:r>
            <a:endParaRPr kumimoji="0" lang="de-DE" sz="1100" i="0" u="none" strike="noStrike" cap="none" normalizeH="0" baseline="0" dirty="0">
              <a:ln>
                <a:noFill/>
              </a:ln>
              <a:effectLst/>
              <a:latin typeface="Arial" charset="0"/>
            </a:endParaRPr>
          </a:p>
        </p:txBody>
      </p:sp>
      <p:sp>
        <p:nvSpPr>
          <p:cNvPr id="18" name="Rechteck 17"/>
          <p:cNvSpPr/>
          <p:nvPr/>
        </p:nvSpPr>
        <p:spPr bwMode="auto">
          <a:xfrm>
            <a:off x="-6486" y="5406280"/>
            <a:ext cx="4578486" cy="687016"/>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de-DE" sz="1200" b="1" i="0" u="none" strike="noStrike" cap="none" normalizeH="0" baseline="0" dirty="0">
                <a:ln>
                  <a:noFill/>
                </a:ln>
                <a:effectLst/>
                <a:latin typeface="Arial" charset="0"/>
              </a:rPr>
              <a:t>Customer &amp; Beneficiary Input</a:t>
            </a:r>
            <a:endParaRPr kumimoji="0" lang="de-DE" sz="1100" i="0" u="none" strike="noStrike" cap="none" normalizeH="0" baseline="0" dirty="0">
              <a:ln>
                <a:noFill/>
              </a:ln>
              <a:effectLst/>
              <a:latin typeface="Arial" charset="0"/>
            </a:endParaRPr>
          </a:p>
        </p:txBody>
      </p:sp>
      <p:sp>
        <p:nvSpPr>
          <p:cNvPr id="19" name="Rechteck 18"/>
          <p:cNvSpPr/>
          <p:nvPr/>
        </p:nvSpPr>
        <p:spPr bwMode="auto">
          <a:xfrm>
            <a:off x="0" y="6093297"/>
            <a:ext cx="9128311" cy="772384"/>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l" eaLnBrk="0" hangingPunct="0">
              <a:spcBef>
                <a:spcPct val="0"/>
              </a:spcBef>
            </a:pPr>
            <a:r>
              <a:rPr kumimoji="0" lang="de-DE" sz="1200" b="1" i="0" u="none" strike="noStrike" cap="none" normalizeH="0" baseline="0" dirty="0">
                <a:ln>
                  <a:noFill/>
                </a:ln>
                <a:effectLst/>
                <a:latin typeface="Arial" charset="0"/>
              </a:rPr>
              <a:t>Social &amp; Environmental Impact / Impact </a:t>
            </a:r>
            <a:r>
              <a:rPr lang="de-DE" sz="1200" b="1" dirty="0">
                <a:latin typeface="Arial" charset="0"/>
              </a:rPr>
              <a:t>on </a:t>
            </a:r>
            <a:r>
              <a:rPr kumimoji="0" lang="de-DE" sz="1200" b="1" i="0" u="none" strike="noStrike" cap="none" normalizeH="0" baseline="0" dirty="0" err="1">
                <a:ln>
                  <a:noFill/>
                </a:ln>
                <a:effectLst/>
                <a:latin typeface="Arial" charset="0"/>
              </a:rPr>
              <a:t>Beneficiaries</a:t>
            </a:r>
            <a:endParaRPr kumimoji="0" lang="de-DE" sz="1200" b="1" i="0" u="none" strike="noStrike" cap="none" normalizeH="0" baseline="0" dirty="0">
              <a:ln>
                <a:noFill/>
              </a:ln>
              <a:effectLst/>
              <a:latin typeface="Arial" charset="0"/>
            </a:endParaRPr>
          </a:p>
        </p:txBody>
      </p:sp>
      <p:sp>
        <p:nvSpPr>
          <p:cNvPr id="21" name="Rechteck 20"/>
          <p:cNvSpPr/>
          <p:nvPr/>
        </p:nvSpPr>
        <p:spPr bwMode="auto">
          <a:xfrm>
            <a:off x="0" y="-1"/>
            <a:ext cx="9129300" cy="653166"/>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lang="en-US" sz="1200" b="1" dirty="0">
                <a:latin typeface="Arial" charset="0"/>
              </a:rPr>
              <a:t>Your (Social) Enterprise or charity / community based </a:t>
            </a:r>
            <a:r>
              <a:rPr lang="en-US" sz="1200" b="1" dirty="0" err="1">
                <a:latin typeface="Arial" charset="0"/>
              </a:rPr>
              <a:t>organisation</a:t>
            </a:r>
            <a:endParaRPr lang="en-US" sz="1200" b="1" dirty="0">
              <a:latin typeface="Arial" charset="0"/>
            </a:endParaRPr>
          </a:p>
        </p:txBody>
      </p:sp>
    </p:spTree>
    <p:extLst>
      <p:ext uri="{BB962C8B-B14F-4D97-AF65-F5344CB8AC3E}">
        <p14:creationId xmlns:p14="http://schemas.microsoft.com/office/powerpoint/2010/main" val="3250308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eck 4"/>
          <p:cNvSpPr/>
          <p:nvPr/>
        </p:nvSpPr>
        <p:spPr bwMode="auto">
          <a:xfrm>
            <a:off x="-7997" y="1277100"/>
            <a:ext cx="9129300" cy="631672"/>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kumimoji="0" lang="de-DE" sz="1200" b="1" i="0" u="none" strike="noStrike" cap="none" normalizeH="0" baseline="0" dirty="0">
                <a:ln>
                  <a:noFill/>
                </a:ln>
                <a:effectLst/>
                <a:latin typeface="Arial" charset="0"/>
              </a:rPr>
              <a:t>Mission Statement: </a:t>
            </a:r>
            <a:r>
              <a:rPr lang="en-US" sz="1100" dirty="0">
                <a:latin typeface="Arial" panose="020B0604020202020204" pitchFamily="34" charset="0"/>
                <a:cs typeface="Arial" panose="020B0604020202020204" pitchFamily="34" charset="0"/>
              </a:rPr>
              <a:t>company's purpose as a way of unifying the organization. A combination of what your business or nonprofit does and how and why it does it, expressed in a way that encapsulates the values that are important to you. Example: “Fair Collection”: We employ disadvantaged people in developing countries. Together we create and sell jewelry - providing dignified wages and holistic social programs.</a:t>
            </a:r>
            <a:endParaRPr kumimoji="0" lang="de-DE" sz="1100" i="0" u="none" strike="noStrike" cap="none" normalizeH="0" baseline="0" dirty="0">
              <a:ln>
                <a:noFill/>
              </a:ln>
              <a:effectLst/>
              <a:latin typeface="Arial" charset="0"/>
            </a:endParaRPr>
          </a:p>
        </p:txBody>
      </p:sp>
      <p:sp>
        <p:nvSpPr>
          <p:cNvPr id="6" name="Rechteck 5"/>
          <p:cNvSpPr/>
          <p:nvPr/>
        </p:nvSpPr>
        <p:spPr bwMode="auto">
          <a:xfrm>
            <a:off x="-7997" y="1913764"/>
            <a:ext cx="1656895" cy="3085669"/>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ts val="0"/>
              </a:spcBef>
              <a:spcAft>
                <a:spcPts val="200"/>
              </a:spcAft>
              <a:buClrTx/>
              <a:buSzTx/>
              <a:buFontTx/>
              <a:buNone/>
              <a:tabLst/>
            </a:pPr>
            <a:r>
              <a:rPr lang="de-DE" sz="1200" b="1" dirty="0">
                <a:latin typeface="Arial" charset="0"/>
              </a:rPr>
              <a:t>Key-Partners</a:t>
            </a:r>
          </a:p>
          <a:p>
            <a:pPr marL="72000" indent="-72000" eaLnBrk="0" hangingPunct="0">
              <a:spcBef>
                <a:spcPts val="600"/>
              </a:spcBef>
              <a:spcAft>
                <a:spcPts val="200"/>
              </a:spcAft>
              <a:buFont typeface="Arial" panose="020B0604020202020204" pitchFamily="34" charset="0"/>
              <a:buChar char="•"/>
            </a:pPr>
            <a:r>
              <a:rPr lang="en-US" sz="1100" dirty="0">
                <a:latin typeface="Arial" charset="0"/>
              </a:rPr>
              <a:t>Which partners, who are not in the direct sphere of influence of the company are important for the success?</a:t>
            </a:r>
          </a:p>
          <a:p>
            <a:pPr marL="72000" indent="-72000" eaLnBrk="0" hangingPunct="0">
              <a:spcBef>
                <a:spcPts val="600"/>
              </a:spcBef>
              <a:spcAft>
                <a:spcPts val="200"/>
              </a:spcAft>
              <a:buFont typeface="Arial" panose="020B0604020202020204" pitchFamily="34" charset="0"/>
              <a:buChar char="•"/>
            </a:pPr>
            <a:r>
              <a:rPr lang="en-US" sz="1100" dirty="0">
                <a:latin typeface="Arial" charset="0"/>
              </a:rPr>
              <a:t>Examples: central suppliers, advertising online platform, municipality, donators, politicians, … </a:t>
            </a:r>
            <a:endParaRPr lang="de-DE" sz="1200" b="1" dirty="0">
              <a:latin typeface="Arial" charset="0"/>
            </a:endParaRPr>
          </a:p>
          <a:p>
            <a:pPr marL="0" marR="0" indent="0" algn="l" defTabSz="914400" rtl="0" eaLnBrk="0" fontAlgn="base" latinLnBrk="0" hangingPunct="0">
              <a:lnSpc>
                <a:spcPct val="100000"/>
              </a:lnSpc>
              <a:spcBef>
                <a:spcPts val="0"/>
              </a:spcBef>
              <a:spcAft>
                <a:spcPts val="0"/>
              </a:spcAft>
              <a:buClrTx/>
              <a:buSzTx/>
              <a:buFontTx/>
              <a:buNone/>
              <a:tabLst/>
            </a:pPr>
            <a:endParaRPr lang="de-DE" sz="1200" b="1" dirty="0">
              <a:latin typeface="Arial" charset="0"/>
            </a:endParaRPr>
          </a:p>
        </p:txBody>
      </p:sp>
      <p:sp>
        <p:nvSpPr>
          <p:cNvPr id="7" name="Rechteck 6"/>
          <p:cNvSpPr/>
          <p:nvPr/>
        </p:nvSpPr>
        <p:spPr bwMode="auto">
          <a:xfrm>
            <a:off x="1653598" y="1913767"/>
            <a:ext cx="1817141" cy="1592606"/>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ts val="600"/>
              </a:spcAft>
              <a:buClrTx/>
              <a:buSzTx/>
              <a:buFontTx/>
              <a:buNone/>
              <a:tabLst/>
            </a:pPr>
            <a:r>
              <a:rPr kumimoji="0" lang="de-DE" sz="1200" b="1" i="0" u="none" strike="noStrike" cap="none" normalizeH="0" baseline="0" dirty="0">
                <a:ln>
                  <a:noFill/>
                </a:ln>
                <a:effectLst/>
                <a:latin typeface="Arial" charset="0"/>
              </a:rPr>
              <a:t>Key </a:t>
            </a:r>
            <a:r>
              <a:rPr kumimoji="0" lang="de-DE" sz="1200" b="1" i="0" u="none" strike="noStrike" cap="none" normalizeH="0" baseline="0" dirty="0" err="1">
                <a:ln>
                  <a:noFill/>
                </a:ln>
                <a:effectLst/>
                <a:latin typeface="Arial" charset="0"/>
              </a:rPr>
              <a:t>Processes</a:t>
            </a:r>
            <a:r>
              <a:rPr kumimoji="0" lang="de-DE" sz="1200" b="1" i="0" u="none" strike="noStrike" cap="none" normalizeH="0" baseline="0" dirty="0">
                <a:ln>
                  <a:noFill/>
                </a:ln>
                <a:effectLst/>
                <a:latin typeface="Arial" charset="0"/>
              </a:rPr>
              <a:t> </a:t>
            </a:r>
          </a:p>
          <a:p>
            <a:pPr marL="72000" indent="-72000" eaLnBrk="0" hangingPunct="0">
              <a:spcBef>
                <a:spcPct val="0"/>
              </a:spcBef>
              <a:spcAft>
                <a:spcPts val="200"/>
              </a:spcAft>
              <a:buFont typeface="Arial" panose="020B0604020202020204" pitchFamily="34" charset="0"/>
              <a:buChar char="•"/>
            </a:pPr>
            <a:r>
              <a:rPr lang="en-US" sz="1100" dirty="0">
                <a:latin typeface="Arial" charset="0"/>
              </a:rPr>
              <a:t>Which processes are of central importance for the value creation of the company?</a:t>
            </a:r>
          </a:p>
          <a:p>
            <a:pPr marL="72000" indent="-72000" eaLnBrk="0" hangingPunct="0">
              <a:spcBef>
                <a:spcPct val="0"/>
              </a:spcBef>
              <a:spcAft>
                <a:spcPts val="200"/>
              </a:spcAft>
              <a:buFont typeface="Arial" panose="020B0604020202020204" pitchFamily="34" charset="0"/>
              <a:buChar char="•"/>
            </a:pPr>
            <a:r>
              <a:rPr lang="en-US" sz="1100" dirty="0">
                <a:latin typeface="Arial" charset="0"/>
              </a:rPr>
              <a:t>Examples: recruiting, training &amp; education, crowd funding, </a:t>
            </a:r>
            <a:endParaRPr kumimoji="0" lang="de-DE" sz="1200" b="1" i="0" u="none" strike="noStrike" cap="none" normalizeH="0" baseline="0" dirty="0">
              <a:ln>
                <a:noFill/>
              </a:ln>
              <a:effectLst/>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kumimoji="0" lang="de-DE" sz="1200" b="1" i="0" u="none" strike="noStrike" cap="none" normalizeH="0" baseline="0" dirty="0">
              <a:ln>
                <a:noFill/>
              </a:ln>
              <a:effectLst/>
              <a:latin typeface="Arial" charset="0"/>
            </a:endParaRPr>
          </a:p>
        </p:txBody>
      </p:sp>
      <p:sp>
        <p:nvSpPr>
          <p:cNvPr id="11" name="Rechteck 10"/>
          <p:cNvSpPr/>
          <p:nvPr/>
        </p:nvSpPr>
        <p:spPr bwMode="auto">
          <a:xfrm>
            <a:off x="-5023" y="5000383"/>
            <a:ext cx="4578486" cy="608072"/>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kumimoji="0" lang="de-DE" sz="1100" b="1" i="0" u="none" strike="noStrike" cap="none" normalizeH="0" baseline="0" dirty="0" err="1">
                <a:ln>
                  <a:noFill/>
                </a:ln>
                <a:effectLst/>
                <a:latin typeface="Arial" charset="0"/>
              </a:rPr>
              <a:t>Cost</a:t>
            </a:r>
            <a:r>
              <a:rPr kumimoji="0" lang="de-DE" sz="1100" b="1" i="0" u="none" strike="noStrike" cap="none" normalizeH="0" dirty="0">
                <a:ln>
                  <a:noFill/>
                </a:ln>
                <a:effectLst/>
                <a:latin typeface="Arial" charset="0"/>
              </a:rPr>
              <a:t> </a:t>
            </a:r>
            <a:r>
              <a:rPr lang="de-DE" sz="1100" b="1" dirty="0" err="1">
                <a:latin typeface="Arial" charset="0"/>
              </a:rPr>
              <a:t>d</a:t>
            </a:r>
            <a:r>
              <a:rPr kumimoji="0" lang="de-DE" sz="1100" b="1" i="0" u="none" strike="noStrike" cap="none" normalizeH="0" baseline="0" dirty="0" err="1">
                <a:ln>
                  <a:noFill/>
                </a:ln>
                <a:effectLst/>
                <a:latin typeface="Arial" charset="0"/>
              </a:rPr>
              <a:t>rivers</a:t>
            </a:r>
            <a:r>
              <a:rPr lang="de-DE" sz="1100" b="1" dirty="0">
                <a:latin typeface="Arial" charset="0"/>
              </a:rPr>
              <a:t>: </a:t>
            </a:r>
            <a:r>
              <a:rPr lang="en-US" sz="1100" dirty="0">
                <a:latin typeface="Arial" charset="0"/>
              </a:rPr>
              <a:t>What are the most important cost items? Which ones have a strong dynamic? Which ones can be decisively influenced? (raw material, rent, online marketing, personnel, interest, ...)</a:t>
            </a:r>
          </a:p>
          <a:p>
            <a:pPr marL="0" marR="0" indent="0" algn="l" defTabSz="914400" rtl="0" eaLnBrk="0" fontAlgn="base" latinLnBrk="0" hangingPunct="0">
              <a:lnSpc>
                <a:spcPct val="100000"/>
              </a:lnSpc>
              <a:spcBef>
                <a:spcPct val="0"/>
              </a:spcBef>
              <a:spcAft>
                <a:spcPct val="0"/>
              </a:spcAft>
              <a:buClrTx/>
              <a:buSzTx/>
              <a:buFontTx/>
              <a:buNone/>
              <a:tabLst/>
            </a:pPr>
            <a:endParaRPr kumimoji="0" lang="de-DE" sz="1100" i="0" u="none" strike="noStrike" cap="none" normalizeH="0" baseline="0" dirty="0">
              <a:ln>
                <a:noFill/>
              </a:ln>
              <a:effectLst/>
              <a:latin typeface="Arial" charset="0"/>
            </a:endParaRPr>
          </a:p>
        </p:txBody>
      </p:sp>
      <p:sp>
        <p:nvSpPr>
          <p:cNvPr id="12" name="Rechteck 11"/>
          <p:cNvSpPr/>
          <p:nvPr/>
        </p:nvSpPr>
        <p:spPr bwMode="auto">
          <a:xfrm>
            <a:off x="1648774" y="3494332"/>
            <a:ext cx="1821249" cy="1505101"/>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ts val="200"/>
              </a:spcAft>
              <a:buClrTx/>
              <a:buSzTx/>
              <a:buFontTx/>
              <a:buNone/>
              <a:tabLst/>
            </a:pPr>
            <a:r>
              <a:rPr kumimoji="0" lang="de-DE" sz="1200" b="1" i="0" u="none" strike="noStrike" cap="none" normalizeH="0" baseline="0" dirty="0">
                <a:ln>
                  <a:noFill/>
                </a:ln>
                <a:effectLst/>
                <a:latin typeface="Arial" charset="0"/>
              </a:rPr>
              <a:t>Key Resources</a:t>
            </a:r>
          </a:p>
          <a:p>
            <a:pPr marL="72000" indent="-72000" eaLnBrk="0" hangingPunct="0">
              <a:spcBef>
                <a:spcPct val="0"/>
              </a:spcBef>
              <a:spcAft>
                <a:spcPts val="200"/>
              </a:spcAft>
              <a:buFont typeface="Arial" panose="020B0604020202020204" pitchFamily="34" charset="0"/>
              <a:buChar char="•"/>
            </a:pPr>
            <a:r>
              <a:rPr lang="en-US" sz="1100" dirty="0">
                <a:latin typeface="Arial" charset="0"/>
              </a:rPr>
              <a:t>Which (in)tangible input factors determine the success of the SE. </a:t>
            </a:r>
          </a:p>
          <a:p>
            <a:pPr marL="72000" indent="-72000" eaLnBrk="0" hangingPunct="0">
              <a:spcBef>
                <a:spcPct val="0"/>
              </a:spcBef>
              <a:spcAft>
                <a:spcPts val="200"/>
              </a:spcAft>
              <a:buFont typeface="Arial" panose="020B0604020202020204" pitchFamily="34" charset="0"/>
              <a:buChar char="•"/>
            </a:pPr>
            <a:r>
              <a:rPr lang="en-US" sz="1100" dirty="0">
                <a:latin typeface="Arial" charset="0"/>
              </a:rPr>
              <a:t>Examples: data, know-how employees, brand reputation, location, support of volunteers</a:t>
            </a:r>
            <a:endParaRPr lang="de-DE" sz="1100" b="1" dirty="0">
              <a:latin typeface="Arial" charset="0"/>
            </a:endParaRPr>
          </a:p>
        </p:txBody>
      </p:sp>
      <p:sp>
        <p:nvSpPr>
          <p:cNvPr id="13" name="Rechteck 12"/>
          <p:cNvSpPr/>
          <p:nvPr/>
        </p:nvSpPr>
        <p:spPr bwMode="auto">
          <a:xfrm>
            <a:off x="3473883" y="1913764"/>
            <a:ext cx="2030007" cy="3085669"/>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ts val="0"/>
              </a:spcBef>
              <a:spcAft>
                <a:spcPts val="600"/>
              </a:spcAft>
              <a:buClrTx/>
              <a:buSzTx/>
              <a:buFontTx/>
              <a:buNone/>
              <a:tabLst/>
            </a:pPr>
            <a:r>
              <a:rPr lang="de-DE" sz="1200" b="1" dirty="0">
                <a:latin typeface="Arial" charset="0"/>
              </a:rPr>
              <a:t>Value Proposition</a:t>
            </a:r>
          </a:p>
          <a:p>
            <a:pPr algn="ctr" eaLnBrk="0" fontAlgn="base" hangingPunct="0">
              <a:spcAft>
                <a:spcPts val="600"/>
              </a:spcAft>
            </a:pPr>
            <a:r>
              <a:rPr lang="en-US" sz="1200" dirty="0">
                <a:latin typeface="Arial" charset="0"/>
              </a:rPr>
              <a:t>What characterizes the value added of the company? </a:t>
            </a:r>
          </a:p>
          <a:p>
            <a:pPr algn="ctr" eaLnBrk="0" fontAlgn="base" hangingPunct="0">
              <a:spcAft>
                <a:spcPts val="600"/>
              </a:spcAft>
            </a:pPr>
            <a:r>
              <a:rPr lang="en-US" sz="1200" dirty="0">
                <a:latin typeface="Arial" charset="0"/>
              </a:rPr>
              <a:t>What makes it "different“ / "special"? Why do customers become "fans"? </a:t>
            </a:r>
          </a:p>
          <a:p>
            <a:pPr algn="ctr" eaLnBrk="0" fontAlgn="base" hangingPunct="0">
              <a:spcAft>
                <a:spcPts val="600"/>
              </a:spcAft>
            </a:pPr>
            <a:r>
              <a:rPr lang="en-US" sz="1200" dirty="0">
                <a:latin typeface="Arial" charset="0"/>
              </a:rPr>
              <a:t>What are the special benefits you create for the customers / beneficiaries?</a:t>
            </a:r>
          </a:p>
          <a:p>
            <a:pPr algn="ctr" eaLnBrk="0" fontAlgn="base" hangingPunct="0">
              <a:spcBef>
                <a:spcPts val="600"/>
              </a:spcBef>
              <a:spcAft>
                <a:spcPts val="600"/>
              </a:spcAft>
            </a:pPr>
            <a:r>
              <a:rPr lang="en-US" sz="1100" dirty="0">
                <a:latin typeface="Arial" panose="020B0604020202020204" pitchFamily="34" charset="0"/>
                <a:cs typeface="Arial" panose="020B0604020202020204" pitchFamily="34" charset="0"/>
              </a:rPr>
              <a:t>Example: “Fair Collection”        We create and sell attractive genuine and costume jewelry.</a:t>
            </a:r>
          </a:p>
        </p:txBody>
      </p:sp>
      <p:sp>
        <p:nvSpPr>
          <p:cNvPr id="14" name="Rechteck 13"/>
          <p:cNvSpPr/>
          <p:nvPr/>
        </p:nvSpPr>
        <p:spPr bwMode="auto">
          <a:xfrm>
            <a:off x="5489037" y="1913762"/>
            <a:ext cx="1688016" cy="1592611"/>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ts val="300"/>
              </a:spcAft>
            </a:pPr>
            <a:r>
              <a:rPr lang="de-DE" sz="1100" b="1" dirty="0">
                <a:latin typeface="Arial" charset="0"/>
              </a:rPr>
              <a:t>Key-</a:t>
            </a:r>
            <a:r>
              <a:rPr lang="de-DE" sz="1100" b="1" dirty="0" err="1">
                <a:latin typeface="Arial" charset="0"/>
              </a:rPr>
              <a:t>Prod</a:t>
            </a:r>
            <a:r>
              <a:rPr lang="de-DE" sz="1100" b="1" dirty="0">
                <a:latin typeface="Arial" charset="0"/>
              </a:rPr>
              <a:t>. &amp; -services</a:t>
            </a:r>
          </a:p>
          <a:p>
            <a:pPr marL="72000" indent="-72000" eaLnBrk="0" fontAlgn="base" hangingPunct="0">
              <a:spcBef>
                <a:spcPct val="0"/>
              </a:spcBef>
              <a:spcAft>
                <a:spcPts val="200"/>
              </a:spcAft>
              <a:buFont typeface="Arial" panose="020B0604020202020204" pitchFamily="34" charset="0"/>
              <a:buChar char="•"/>
            </a:pPr>
            <a:r>
              <a:rPr lang="de-DE" sz="1100" dirty="0">
                <a:latin typeface="Arial" panose="020B0604020202020204" pitchFamily="34" charset="0"/>
                <a:cs typeface="Arial" panose="020B0604020202020204" pitchFamily="34" charset="0"/>
              </a:rPr>
              <a:t>W</a:t>
            </a:r>
            <a:r>
              <a:rPr lang="en-US" sz="1100" dirty="0" err="1">
                <a:latin typeface="Arial" panose="020B0604020202020204" pitchFamily="34" charset="0"/>
                <a:cs typeface="Arial" panose="020B0604020202020204" pitchFamily="34" charset="0"/>
              </a:rPr>
              <a:t>hich</a:t>
            </a:r>
            <a:r>
              <a:rPr lang="en-US" sz="1100" dirty="0">
                <a:latin typeface="Arial" panose="020B0604020202020204" pitchFamily="34" charset="0"/>
                <a:cs typeface="Arial" panose="020B0604020202020204" pitchFamily="34" charset="0"/>
              </a:rPr>
              <a:t> activities &amp; services inspire the customers and help to win/retain them?</a:t>
            </a:r>
          </a:p>
          <a:p>
            <a:pPr marL="72000" indent="-72000" eaLnBrk="0" fontAlgn="base" hangingPunct="0">
              <a:spcBef>
                <a:spcPct val="0"/>
              </a:spcBef>
              <a:spcAft>
                <a:spcPts val="200"/>
              </a:spcAft>
              <a:buFont typeface="Arial" panose="020B0604020202020204" pitchFamily="34" charset="0"/>
              <a:buChar char="•"/>
            </a:pPr>
            <a:r>
              <a:rPr lang="en-US" sz="1100" dirty="0">
                <a:latin typeface="Arial" panose="020B0604020202020204" pitchFamily="34" charset="0"/>
                <a:cs typeface="Arial" panose="020B0604020202020204" pitchFamily="34" charset="0"/>
              </a:rPr>
              <a:t>Examples </a:t>
            </a:r>
            <a:r>
              <a:rPr lang="en-US" sz="1100" dirty="0" err="1">
                <a:latin typeface="Arial" panose="020B0604020202020204" pitchFamily="34" charset="0"/>
                <a:cs typeface="Arial" panose="020B0604020202020204" pitchFamily="34" charset="0"/>
              </a:rPr>
              <a:t>sustainbility</a:t>
            </a:r>
            <a:r>
              <a:rPr lang="en-US" sz="1100" dirty="0">
                <a:latin typeface="Arial" panose="020B0604020202020204" pitchFamily="34" charset="0"/>
                <a:cs typeface="Arial" panose="020B0604020202020204" pitchFamily="34" charset="0"/>
              </a:rPr>
              <a:t>-standards, levels of creativity &amp; innovation</a:t>
            </a:r>
          </a:p>
        </p:txBody>
      </p:sp>
      <p:sp>
        <p:nvSpPr>
          <p:cNvPr id="15" name="Rechteck 14"/>
          <p:cNvSpPr/>
          <p:nvPr/>
        </p:nvSpPr>
        <p:spPr bwMode="auto">
          <a:xfrm>
            <a:off x="5500107" y="3486792"/>
            <a:ext cx="1676946" cy="1520181"/>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ts val="200"/>
              </a:spcAft>
              <a:buClrTx/>
              <a:buSzTx/>
              <a:buFontTx/>
              <a:buNone/>
              <a:tabLst/>
            </a:pPr>
            <a:r>
              <a:rPr kumimoji="0" lang="de-DE" sz="1200" b="1" i="0" u="none" strike="noStrike" cap="none" normalizeH="0" baseline="0" dirty="0">
                <a:ln>
                  <a:noFill/>
                </a:ln>
                <a:effectLst/>
                <a:latin typeface="Arial" charset="0"/>
              </a:rPr>
              <a:t>Channels</a:t>
            </a:r>
          </a:p>
          <a:p>
            <a:pPr marL="108000" indent="-108000" eaLnBrk="0" fontAlgn="base" hangingPunct="0">
              <a:spcBef>
                <a:spcPct val="0"/>
              </a:spcBef>
              <a:spcAft>
                <a:spcPts val="200"/>
              </a:spcAft>
              <a:buFont typeface="Arial" panose="020B0604020202020204" pitchFamily="34" charset="0"/>
              <a:buChar char="•"/>
            </a:pPr>
            <a:r>
              <a:rPr lang="en-US" sz="1100" dirty="0">
                <a:latin typeface="Arial" charset="0"/>
              </a:rPr>
              <a:t>Which ways to your customers do you use and combine?</a:t>
            </a:r>
          </a:p>
          <a:p>
            <a:pPr marL="108000" indent="-108000" eaLnBrk="0" fontAlgn="base" hangingPunct="0">
              <a:spcBef>
                <a:spcPct val="0"/>
              </a:spcBef>
              <a:spcAft>
                <a:spcPts val="200"/>
              </a:spcAft>
              <a:buFont typeface="Arial" panose="020B0604020202020204" pitchFamily="34" charset="0"/>
              <a:buChar char="•"/>
            </a:pPr>
            <a:r>
              <a:rPr lang="en-US" sz="1100" dirty="0">
                <a:latin typeface="Arial" charset="0"/>
              </a:rPr>
              <a:t>Examples: Shop, online-shop, social media, platforms, weekly markets</a:t>
            </a:r>
          </a:p>
        </p:txBody>
      </p:sp>
      <p:sp>
        <p:nvSpPr>
          <p:cNvPr id="16" name="Rechteck 15"/>
          <p:cNvSpPr/>
          <p:nvPr/>
        </p:nvSpPr>
        <p:spPr bwMode="auto">
          <a:xfrm>
            <a:off x="7182297" y="1913762"/>
            <a:ext cx="1939006" cy="3093211"/>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ts val="200"/>
              </a:spcAft>
              <a:buClrTx/>
              <a:buSzTx/>
              <a:buFontTx/>
              <a:buNone/>
              <a:tabLst/>
            </a:pPr>
            <a:r>
              <a:rPr kumimoji="0" lang="de-DE" sz="1200" b="1" i="0" u="none" strike="noStrike" cap="none" normalizeH="0" baseline="0" dirty="0">
                <a:ln>
                  <a:noFill/>
                </a:ln>
                <a:effectLst/>
                <a:latin typeface="Arial" charset="0"/>
              </a:rPr>
              <a:t>Customers</a:t>
            </a:r>
            <a:endParaRPr lang="de-DE" sz="1200" dirty="0">
              <a:latin typeface="Arial" panose="020B0604020202020204" pitchFamily="34" charset="0"/>
              <a:cs typeface="Arial" panose="020B0604020202020204" pitchFamily="34" charset="0"/>
            </a:endParaRPr>
          </a:p>
          <a:p>
            <a:pPr marL="108000" lvl="1" indent="-108000">
              <a:spcAft>
                <a:spcPts val="200"/>
              </a:spcAft>
              <a:buFont typeface="Arial" panose="020B0604020202020204" pitchFamily="34" charset="0"/>
              <a:buChar char="•"/>
            </a:pPr>
            <a:r>
              <a:rPr lang="de-DE" sz="1100" dirty="0">
                <a:latin typeface="Arial" panose="020B0604020202020204" pitchFamily="34" charset="0"/>
                <a:cs typeface="Arial" panose="020B0604020202020204" pitchFamily="34" charset="0"/>
              </a:rPr>
              <a:t>Who do </a:t>
            </a:r>
            <a:r>
              <a:rPr lang="de-DE" sz="1100" dirty="0" err="1">
                <a:latin typeface="Arial" panose="020B0604020202020204" pitchFamily="34" charset="0"/>
                <a:cs typeface="Arial" panose="020B0604020202020204" pitchFamily="34" charset="0"/>
              </a:rPr>
              <a:t>you</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address</a:t>
            </a:r>
            <a:r>
              <a:rPr lang="de-DE" sz="1100" dirty="0">
                <a:latin typeface="Arial" panose="020B0604020202020204" pitchFamily="34" charset="0"/>
                <a:cs typeface="Arial" panose="020B0604020202020204" pitchFamily="34" charset="0"/>
              </a:rPr>
              <a:t>? </a:t>
            </a:r>
          </a:p>
          <a:p>
            <a:pPr marL="108000" lvl="1" indent="-108000">
              <a:spcAft>
                <a:spcPts val="200"/>
              </a:spcAft>
              <a:buFont typeface="Arial" panose="020B0604020202020204" pitchFamily="34" charset="0"/>
              <a:buChar char="•"/>
            </a:pPr>
            <a:r>
              <a:rPr lang="de-DE" sz="1100" dirty="0" err="1">
                <a:latin typeface="Arial" panose="020B0604020202020204" pitchFamily="34" charset="0"/>
                <a:cs typeface="Arial" panose="020B0604020202020204" pitchFamily="34" charset="0"/>
              </a:rPr>
              <a:t>Criteria</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to</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describe</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the</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target</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group</a:t>
            </a:r>
            <a:r>
              <a:rPr lang="de-DE" sz="1100" dirty="0">
                <a:latin typeface="Arial" panose="020B0604020202020204" pitchFamily="34" charset="0"/>
                <a:cs typeface="Arial" panose="020B0604020202020204" pitchFamily="34" charset="0"/>
              </a:rPr>
              <a:t>: demo-</a:t>
            </a:r>
            <a:r>
              <a:rPr lang="de-DE" sz="1100" dirty="0" err="1">
                <a:latin typeface="Arial" panose="020B0604020202020204" pitchFamily="34" charset="0"/>
                <a:cs typeface="Arial" panose="020B0604020202020204" pitchFamily="34" charset="0"/>
              </a:rPr>
              <a:t>graphic</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socio-economic</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psychographic</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market</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behaviour</a:t>
            </a:r>
            <a:endParaRPr lang="de-DE" sz="1100" dirty="0">
              <a:latin typeface="Arial" panose="020B0604020202020204" pitchFamily="34" charset="0"/>
              <a:cs typeface="Arial" panose="020B0604020202020204" pitchFamily="34" charset="0"/>
            </a:endParaRPr>
          </a:p>
          <a:p>
            <a:pPr marL="108000" lvl="1" indent="-108000">
              <a:spcAft>
                <a:spcPts val="200"/>
              </a:spcAft>
              <a:buFont typeface="Arial" panose="020B0604020202020204" pitchFamily="34" charset="0"/>
              <a:buChar char="•"/>
            </a:pPr>
            <a:r>
              <a:rPr lang="de-DE" sz="1100" dirty="0" err="1">
                <a:latin typeface="Arial" panose="020B0604020202020204" pitchFamily="34" charset="0"/>
                <a:cs typeface="Arial" panose="020B0604020202020204" pitchFamily="34" charset="0"/>
              </a:rPr>
              <a:t>Personas</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help</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to</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explain</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the</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target</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group</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more</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comprehensibly</a:t>
            </a:r>
            <a:endParaRPr lang="de-DE" sz="1100" dirty="0">
              <a:latin typeface="Arial" panose="020B0604020202020204" pitchFamily="34" charset="0"/>
              <a:cs typeface="Arial" panose="020B0604020202020204" pitchFamily="34" charset="0"/>
            </a:endParaRPr>
          </a:p>
          <a:p>
            <a:pPr algn="ctr" eaLnBrk="0" fontAlgn="base" hangingPunct="0">
              <a:spcBef>
                <a:spcPts val="600"/>
              </a:spcBef>
            </a:pPr>
            <a:r>
              <a:rPr lang="de-DE" sz="1200" b="1" dirty="0">
                <a:latin typeface="Arial" charset="0"/>
              </a:rPr>
              <a:t>Beneficiaries</a:t>
            </a:r>
          </a:p>
          <a:p>
            <a:pPr marL="171450" indent="-171450" eaLnBrk="0" fontAlgn="base" hangingPunct="0">
              <a:buFont typeface="Arial" panose="020B0604020202020204" pitchFamily="34" charset="0"/>
              <a:buChar char="•"/>
            </a:pPr>
            <a:r>
              <a:rPr kumimoji="0" lang="de-DE" sz="1100" i="0" u="none" strike="noStrike" cap="none" normalizeH="0" baseline="0" dirty="0">
                <a:ln>
                  <a:noFill/>
                </a:ln>
                <a:effectLst/>
                <a:latin typeface="Arial" charset="0"/>
              </a:rPr>
              <a:t>See </a:t>
            </a:r>
            <a:r>
              <a:rPr kumimoji="0" lang="de-DE" sz="1100" i="0" u="none" strike="noStrike" cap="none" normalizeH="0" baseline="0" dirty="0" err="1">
                <a:ln>
                  <a:noFill/>
                </a:ln>
                <a:effectLst/>
                <a:latin typeface="Arial" charset="0"/>
              </a:rPr>
              <a:t>customers</a:t>
            </a:r>
            <a:endParaRPr kumimoji="0" lang="de-DE" sz="1100" i="0" u="none" strike="noStrike" cap="none" normalizeH="0" baseline="0" dirty="0">
              <a:ln>
                <a:noFill/>
              </a:ln>
              <a:effectLst/>
              <a:latin typeface="Arial" charset="0"/>
            </a:endParaRPr>
          </a:p>
          <a:p>
            <a:pPr marL="171450" indent="-171450" eaLnBrk="0" fontAlgn="base" hangingPunct="0">
              <a:buFont typeface="Arial" panose="020B0604020202020204" pitchFamily="34" charset="0"/>
              <a:buChar char="•"/>
            </a:pPr>
            <a:r>
              <a:rPr kumimoji="0" lang="de-DE" sz="1100" i="0" u="none" strike="noStrike" cap="none" normalizeH="0" baseline="0" dirty="0">
                <a:ln>
                  <a:noFill/>
                </a:ln>
                <a:effectLst/>
                <a:latin typeface="Arial" charset="0"/>
              </a:rPr>
              <a:t>In </a:t>
            </a:r>
            <a:r>
              <a:rPr kumimoji="0" lang="de-DE" sz="1100" i="0" u="none" strike="noStrike" cap="none" normalizeH="0" baseline="0" dirty="0" err="1">
                <a:ln>
                  <a:noFill/>
                </a:ln>
                <a:effectLst/>
                <a:latin typeface="Arial" charset="0"/>
              </a:rPr>
              <a:t>addition</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What</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are</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their</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needs</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why</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are</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they</a:t>
            </a:r>
            <a:r>
              <a:rPr kumimoji="0" lang="de-DE" sz="1100" i="0" u="none" strike="noStrike" cap="none" normalizeH="0" baseline="0" dirty="0">
                <a:ln>
                  <a:noFill/>
                </a:ln>
                <a:effectLst/>
                <a:latin typeface="Arial" charset="0"/>
              </a:rPr>
              <a:t> in </a:t>
            </a:r>
            <a:r>
              <a:rPr kumimoji="0" lang="de-DE" sz="1100" i="0" u="none" strike="noStrike" cap="none" normalizeH="0" baseline="0" dirty="0" err="1">
                <a:ln>
                  <a:noFill/>
                </a:ln>
                <a:effectLst/>
                <a:latin typeface="Arial" charset="0"/>
              </a:rPr>
              <a:t>need</a:t>
            </a:r>
            <a:endParaRPr kumimoji="0" lang="de-DE" sz="1100" i="0" u="none" strike="noStrike" cap="none" normalizeH="0" baseline="0" dirty="0">
              <a:ln>
                <a:noFill/>
              </a:ln>
              <a:effectLst/>
              <a:latin typeface="Arial" charset="0"/>
            </a:endParaRPr>
          </a:p>
          <a:p>
            <a:pPr marL="171450" indent="-171450" eaLnBrk="0" fontAlgn="base" hangingPunct="0">
              <a:spcBef>
                <a:spcPts val="300"/>
              </a:spcBef>
              <a:spcAft>
                <a:spcPts val="300"/>
              </a:spcAft>
              <a:buFont typeface="Arial" panose="020B0604020202020204" pitchFamily="34" charset="0"/>
              <a:buChar char="•"/>
            </a:pPr>
            <a:endParaRPr kumimoji="0" lang="de-DE" sz="1200" b="1" i="0" u="none" strike="noStrike" cap="none" normalizeH="0" baseline="0" dirty="0">
              <a:ln>
                <a:noFill/>
              </a:ln>
              <a:effectLst/>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lang="de-DE" sz="1200" b="1" dirty="0">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kumimoji="0" lang="de-DE" sz="1200" b="1" i="0" u="none" strike="noStrike" cap="none" normalizeH="0" baseline="0" dirty="0">
              <a:ln>
                <a:noFill/>
              </a:ln>
              <a:effectLst/>
              <a:latin typeface="Arial" charset="0"/>
            </a:endParaRPr>
          </a:p>
        </p:txBody>
      </p:sp>
      <p:sp>
        <p:nvSpPr>
          <p:cNvPr id="17" name="Rechteck 16"/>
          <p:cNvSpPr/>
          <p:nvPr/>
        </p:nvSpPr>
        <p:spPr bwMode="auto">
          <a:xfrm>
            <a:off x="4576607" y="4999433"/>
            <a:ext cx="4544696" cy="609022"/>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spcBef>
                <a:spcPct val="0"/>
              </a:spcBef>
            </a:pPr>
            <a:r>
              <a:rPr kumimoji="0" lang="de-DE" sz="1200" b="1" i="0" u="none" strike="noStrike" cap="none" normalizeH="0" baseline="0" dirty="0">
                <a:ln>
                  <a:noFill/>
                </a:ln>
                <a:effectLst/>
                <a:latin typeface="Arial" charset="0"/>
              </a:rPr>
              <a:t>Income</a:t>
            </a:r>
            <a:r>
              <a:rPr kumimoji="0" lang="de-DE" sz="1200" b="1" i="0" u="none" strike="noStrike" cap="none" normalizeH="0" dirty="0">
                <a:ln>
                  <a:noFill/>
                </a:ln>
                <a:effectLst/>
                <a:latin typeface="Arial" charset="0"/>
              </a:rPr>
              <a:t> </a:t>
            </a:r>
            <a:r>
              <a:rPr kumimoji="0" lang="de-DE" sz="1200" b="1" i="0" u="none" strike="noStrike" cap="none" normalizeH="0" dirty="0" err="1">
                <a:ln>
                  <a:noFill/>
                </a:ln>
                <a:effectLst/>
                <a:latin typeface="Arial" charset="0"/>
              </a:rPr>
              <a:t>d</a:t>
            </a:r>
            <a:r>
              <a:rPr kumimoji="0" lang="de-DE" sz="1200" b="1" i="0" u="none" strike="noStrike" cap="none" normalizeH="0" baseline="0" dirty="0" err="1">
                <a:ln>
                  <a:noFill/>
                </a:ln>
                <a:effectLst/>
                <a:latin typeface="Arial" charset="0"/>
              </a:rPr>
              <a:t>rivers</a:t>
            </a:r>
            <a:r>
              <a:rPr kumimoji="0" lang="de-DE" sz="1200" b="1" i="0" u="none" strike="noStrike" cap="none" normalizeH="0" baseline="0" dirty="0">
                <a:ln>
                  <a:noFill/>
                </a:ln>
                <a:effectLst/>
                <a:latin typeface="Arial" charset="0"/>
              </a:rPr>
              <a:t>: </a:t>
            </a:r>
            <a:r>
              <a:rPr lang="en-US" sz="1100" dirty="0">
                <a:latin typeface="Arial" charset="0"/>
              </a:rPr>
              <a:t>What are the most important sales drivers? Which ones have a strong dynamic? Which ones can be decisively influenced? (products, services, online shop, events, donations, …).</a:t>
            </a:r>
          </a:p>
          <a:p>
            <a:pPr algn="l" eaLnBrk="0" hangingPunct="0">
              <a:spcBef>
                <a:spcPct val="0"/>
              </a:spcBef>
            </a:pPr>
            <a:endParaRPr kumimoji="0" lang="de-DE" sz="1100" b="1" i="0" u="none" strike="noStrike" cap="none" normalizeH="0" baseline="0" dirty="0">
              <a:ln>
                <a:noFill/>
              </a:ln>
              <a:effectLst/>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kumimoji="0" lang="de-DE" sz="1100" b="1" i="0" u="none" strike="noStrike" cap="none" normalizeH="0" baseline="0" dirty="0">
              <a:ln>
                <a:noFill/>
              </a:ln>
              <a:effectLst/>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kumimoji="0" lang="de-DE" sz="1200" b="1" i="0" u="none" strike="noStrike" cap="none" normalizeH="0" baseline="0" dirty="0">
              <a:ln>
                <a:noFill/>
              </a:ln>
              <a:effectLst/>
              <a:latin typeface="Arial" charset="0"/>
            </a:endParaRPr>
          </a:p>
        </p:txBody>
      </p:sp>
      <p:sp>
        <p:nvSpPr>
          <p:cNvPr id="24" name="Rechteck 23"/>
          <p:cNvSpPr/>
          <p:nvPr/>
        </p:nvSpPr>
        <p:spPr bwMode="auto">
          <a:xfrm>
            <a:off x="4572000" y="5605368"/>
            <a:ext cx="4549303" cy="775960"/>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spcBef>
                <a:spcPct val="0"/>
              </a:spcBef>
            </a:pPr>
            <a:r>
              <a:rPr kumimoji="0" lang="de-DE" sz="1200" b="1" i="0" u="none" strike="noStrike" cap="none" normalizeH="0" baseline="0" dirty="0">
                <a:ln>
                  <a:noFill/>
                </a:ln>
                <a:effectLst/>
                <a:latin typeface="Arial" charset="0"/>
              </a:rPr>
              <a:t>KPI (Key Performance Indikator): </a:t>
            </a:r>
            <a:r>
              <a:rPr lang="en-US" sz="1100" dirty="0">
                <a:latin typeface="Arial" charset="0"/>
              </a:rPr>
              <a:t>With which key figures do you want to measure the success? Link them to your mission statement and value proposition as well as to different areas of the company (e.g. finance, customers, development, processes, resources). </a:t>
            </a:r>
            <a:endParaRPr kumimoji="0" lang="de-DE" sz="1100" i="0" u="none" strike="noStrike" cap="none" normalizeH="0" baseline="0" dirty="0">
              <a:ln>
                <a:noFill/>
              </a:ln>
              <a:effectLst/>
              <a:latin typeface="Arial" charset="0"/>
            </a:endParaRPr>
          </a:p>
        </p:txBody>
      </p:sp>
      <p:sp>
        <p:nvSpPr>
          <p:cNvPr id="18" name="Rechteck 17"/>
          <p:cNvSpPr/>
          <p:nvPr/>
        </p:nvSpPr>
        <p:spPr bwMode="auto">
          <a:xfrm>
            <a:off x="-5023" y="5608455"/>
            <a:ext cx="4578486" cy="772872"/>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de-DE" sz="1200" b="1" i="0" u="none" strike="noStrike" cap="none" normalizeH="0" baseline="0" dirty="0">
                <a:ln>
                  <a:noFill/>
                </a:ln>
                <a:effectLst/>
                <a:latin typeface="Arial" charset="0"/>
              </a:rPr>
              <a:t>Customer &amp; Beneficiary Input: </a:t>
            </a:r>
            <a:r>
              <a:rPr kumimoji="0" lang="de-DE" sz="1100" i="0" u="none" strike="noStrike" cap="none" normalizeH="0" baseline="0" dirty="0">
                <a:ln>
                  <a:noFill/>
                </a:ln>
                <a:effectLst/>
                <a:latin typeface="Arial" charset="0"/>
              </a:rPr>
              <a:t>In </a:t>
            </a:r>
            <a:r>
              <a:rPr kumimoji="0" lang="de-DE" sz="1100" i="0" u="none" strike="noStrike" cap="none" normalizeH="0" baseline="0" dirty="0" err="1">
                <a:ln>
                  <a:noFill/>
                </a:ln>
                <a:effectLst/>
                <a:latin typeface="Arial" charset="0"/>
              </a:rPr>
              <a:t>what</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way</a:t>
            </a:r>
            <a:r>
              <a:rPr kumimoji="0" lang="de-DE" sz="1100" i="0" u="none" strike="noStrike" cap="none" normalizeH="0" baseline="0" dirty="0">
                <a:ln>
                  <a:noFill/>
                </a:ln>
                <a:effectLst/>
                <a:latin typeface="Arial" charset="0"/>
              </a:rPr>
              <a:t> do </a:t>
            </a:r>
            <a:r>
              <a:rPr kumimoji="0" lang="de-DE" sz="1100" i="0" u="none" strike="noStrike" cap="none" normalizeH="0" baseline="0" dirty="0" err="1">
                <a:ln>
                  <a:noFill/>
                </a:ln>
                <a:effectLst/>
                <a:latin typeface="Arial" charset="0"/>
              </a:rPr>
              <a:t>customers</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and</a:t>
            </a:r>
            <a:r>
              <a:rPr kumimoji="0" lang="de-DE" sz="1100" i="0" u="none" strike="noStrike" cap="none" normalizeH="0" baseline="0" dirty="0">
                <a:ln>
                  <a:noFill/>
                </a:ln>
                <a:effectLst/>
                <a:latin typeface="Arial" charset="0"/>
              </a:rPr>
              <a:t> / </a:t>
            </a:r>
            <a:r>
              <a:rPr kumimoji="0" lang="de-DE" sz="1100" i="0" u="none" strike="noStrike" cap="none" normalizeH="0" baseline="0" dirty="0" err="1">
                <a:ln>
                  <a:noFill/>
                </a:ln>
                <a:effectLst/>
                <a:latin typeface="Arial" charset="0"/>
              </a:rPr>
              <a:t>or</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beneficiaries</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contribute</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to</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the</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value</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creation</a:t>
            </a:r>
            <a:r>
              <a:rPr lang="de-DE" sz="1100" dirty="0">
                <a:latin typeface="Arial" charset="0"/>
              </a:rPr>
              <a:t>? (</a:t>
            </a:r>
            <a:r>
              <a:rPr lang="de-DE" sz="1100" dirty="0" err="1">
                <a:latin typeface="Arial" charset="0"/>
              </a:rPr>
              <a:t>Examples</a:t>
            </a:r>
            <a:r>
              <a:rPr lang="de-DE" sz="1100" dirty="0">
                <a:latin typeface="Arial" charset="0"/>
              </a:rPr>
              <a:t>: </a:t>
            </a:r>
            <a:r>
              <a:rPr lang="de-DE" sz="1100" dirty="0" err="1">
                <a:latin typeface="Arial" charset="0"/>
              </a:rPr>
              <a:t>acceptance</a:t>
            </a:r>
            <a:r>
              <a:rPr lang="de-DE" sz="1100" dirty="0">
                <a:latin typeface="Arial" charset="0"/>
              </a:rPr>
              <a:t> </a:t>
            </a:r>
            <a:r>
              <a:rPr lang="de-DE" sz="1100" dirty="0" err="1">
                <a:latin typeface="Arial" charset="0"/>
              </a:rPr>
              <a:t>of</a:t>
            </a:r>
            <a:r>
              <a:rPr lang="de-DE" sz="1100" dirty="0">
                <a:latin typeface="Arial" charset="0"/>
              </a:rPr>
              <a:t> </a:t>
            </a:r>
            <a:r>
              <a:rPr lang="de-DE" sz="1100" dirty="0" err="1">
                <a:latin typeface="Arial" charset="0"/>
              </a:rPr>
              <a:t>higher</a:t>
            </a:r>
            <a:r>
              <a:rPr lang="de-DE" sz="1100" dirty="0">
                <a:latin typeface="Arial" charset="0"/>
              </a:rPr>
              <a:t> </a:t>
            </a:r>
            <a:r>
              <a:rPr lang="de-DE" sz="1100" dirty="0" err="1">
                <a:latin typeface="Arial" charset="0"/>
              </a:rPr>
              <a:t>prices</a:t>
            </a:r>
            <a:r>
              <a:rPr lang="de-DE" sz="1100" dirty="0">
                <a:latin typeface="Arial" charset="0"/>
              </a:rPr>
              <a:t> </a:t>
            </a:r>
            <a:r>
              <a:rPr lang="de-DE" sz="1100" dirty="0" err="1">
                <a:latin typeface="Arial" charset="0"/>
              </a:rPr>
              <a:t>or</a:t>
            </a:r>
            <a:r>
              <a:rPr lang="de-DE" sz="1100" dirty="0">
                <a:latin typeface="Arial" charset="0"/>
              </a:rPr>
              <a:t> </a:t>
            </a:r>
            <a:r>
              <a:rPr lang="de-DE" sz="1100" dirty="0" err="1">
                <a:latin typeface="Arial" charset="0"/>
              </a:rPr>
              <a:t>unconvenient</a:t>
            </a:r>
            <a:r>
              <a:rPr lang="de-DE" sz="1100" dirty="0">
                <a:latin typeface="Arial" charset="0"/>
              </a:rPr>
              <a:t> </a:t>
            </a:r>
            <a:r>
              <a:rPr lang="de-DE" sz="1100" dirty="0" err="1">
                <a:latin typeface="Arial" charset="0"/>
              </a:rPr>
              <a:t>processes</a:t>
            </a:r>
            <a:r>
              <a:rPr lang="de-DE" sz="1100" dirty="0">
                <a:latin typeface="Arial" charset="0"/>
              </a:rPr>
              <a:t>, </a:t>
            </a:r>
            <a:r>
              <a:rPr lang="de-DE" sz="1100" dirty="0" err="1">
                <a:latin typeface="Arial" charset="0"/>
              </a:rPr>
              <a:t>supporting</a:t>
            </a:r>
            <a:r>
              <a:rPr lang="de-DE" sz="1100" dirty="0">
                <a:latin typeface="Arial" charset="0"/>
              </a:rPr>
              <a:t> </a:t>
            </a:r>
            <a:r>
              <a:rPr lang="de-DE" sz="1100" dirty="0" err="1">
                <a:latin typeface="Arial" charset="0"/>
              </a:rPr>
              <a:t>compaigns</a:t>
            </a:r>
            <a:r>
              <a:rPr lang="de-DE" sz="1100" dirty="0">
                <a:latin typeface="Arial" charset="0"/>
              </a:rPr>
              <a:t>, ...)</a:t>
            </a:r>
            <a:endParaRPr kumimoji="0" lang="de-DE" sz="1100" i="0" u="none" strike="noStrike" cap="none" normalizeH="0" baseline="0" dirty="0">
              <a:ln>
                <a:noFill/>
              </a:ln>
              <a:effectLst/>
              <a:latin typeface="Arial" charset="0"/>
            </a:endParaRPr>
          </a:p>
        </p:txBody>
      </p:sp>
      <p:sp>
        <p:nvSpPr>
          <p:cNvPr id="19" name="Rechteck 18"/>
          <p:cNvSpPr/>
          <p:nvPr/>
        </p:nvSpPr>
        <p:spPr bwMode="auto">
          <a:xfrm>
            <a:off x="-1628" y="6381327"/>
            <a:ext cx="9129299" cy="486279"/>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l" eaLnBrk="0" hangingPunct="0">
              <a:spcBef>
                <a:spcPct val="0"/>
              </a:spcBef>
            </a:pPr>
            <a:r>
              <a:rPr kumimoji="0" lang="de-DE" sz="1200" b="1" i="0" u="none" strike="noStrike" cap="none" normalizeH="0" baseline="0" dirty="0">
                <a:ln>
                  <a:noFill/>
                </a:ln>
                <a:effectLst/>
                <a:latin typeface="Arial" charset="0"/>
              </a:rPr>
              <a:t>Social &amp; Environmental Impact / Impact </a:t>
            </a:r>
            <a:r>
              <a:rPr lang="de-DE" sz="1200" b="1" dirty="0">
                <a:latin typeface="Arial" charset="0"/>
              </a:rPr>
              <a:t>on </a:t>
            </a:r>
            <a:r>
              <a:rPr kumimoji="0" lang="de-DE" sz="1200" b="1" i="0" u="none" strike="noStrike" cap="none" normalizeH="0" baseline="0" dirty="0">
                <a:ln>
                  <a:noFill/>
                </a:ln>
                <a:effectLst/>
                <a:latin typeface="Arial" charset="0"/>
              </a:rPr>
              <a:t> </a:t>
            </a:r>
            <a:r>
              <a:rPr kumimoji="0" lang="de-DE" sz="1200" b="1" i="0" u="none" strike="noStrike" cap="none" normalizeH="0" baseline="0" dirty="0" err="1">
                <a:ln>
                  <a:noFill/>
                </a:ln>
                <a:effectLst/>
                <a:latin typeface="Arial" charset="0"/>
              </a:rPr>
              <a:t>Beneficiaries</a:t>
            </a:r>
            <a:r>
              <a:rPr kumimoji="0" lang="de-DE" sz="1200" b="1" i="0" u="none" strike="noStrike" cap="none" normalizeH="0" baseline="0" dirty="0">
                <a:ln>
                  <a:noFill/>
                </a:ln>
                <a:effectLst/>
                <a:latin typeface="Arial" charset="0"/>
              </a:rPr>
              <a:t>: </a:t>
            </a:r>
            <a:r>
              <a:rPr lang="de-DE" sz="1100" dirty="0" err="1">
                <a:latin typeface="Arial" charset="0"/>
              </a:rPr>
              <a:t>Which</a:t>
            </a:r>
            <a:r>
              <a:rPr lang="de-DE" sz="1100" dirty="0">
                <a:latin typeface="Arial" charset="0"/>
              </a:rPr>
              <a:t> </a:t>
            </a:r>
            <a:r>
              <a:rPr lang="de-DE" sz="1100" dirty="0" err="1">
                <a:latin typeface="Arial" charset="0"/>
              </a:rPr>
              <a:t>effects</a:t>
            </a:r>
            <a:r>
              <a:rPr lang="de-DE" sz="1100" dirty="0">
                <a:latin typeface="Arial" charset="0"/>
              </a:rPr>
              <a:t> </a:t>
            </a:r>
            <a:r>
              <a:rPr lang="de-DE" sz="1100" dirty="0" err="1">
                <a:latin typeface="Arial" charset="0"/>
              </a:rPr>
              <a:t>does</a:t>
            </a:r>
            <a:r>
              <a:rPr lang="de-DE" sz="1100" dirty="0">
                <a:latin typeface="Arial" charset="0"/>
              </a:rPr>
              <a:t> </a:t>
            </a:r>
            <a:r>
              <a:rPr lang="de-DE" sz="1100" dirty="0" err="1">
                <a:latin typeface="Arial" charset="0"/>
              </a:rPr>
              <a:t>the</a:t>
            </a:r>
            <a:r>
              <a:rPr lang="de-DE" sz="1100" dirty="0">
                <a:latin typeface="Arial" charset="0"/>
              </a:rPr>
              <a:t> </a:t>
            </a:r>
            <a:r>
              <a:rPr lang="de-DE" sz="1100" dirty="0" err="1">
                <a:latin typeface="Arial" charset="0"/>
              </a:rPr>
              <a:t>companies</a:t>
            </a:r>
            <a:r>
              <a:rPr lang="de-DE" sz="1100" dirty="0">
                <a:latin typeface="Arial" charset="0"/>
              </a:rPr>
              <a:t> </a:t>
            </a:r>
            <a:r>
              <a:rPr lang="de-DE" sz="1100" dirty="0" err="1">
                <a:latin typeface="Arial" charset="0"/>
              </a:rPr>
              <a:t>work</a:t>
            </a:r>
            <a:r>
              <a:rPr lang="de-DE" sz="1100" dirty="0">
                <a:latin typeface="Arial" charset="0"/>
              </a:rPr>
              <a:t> </a:t>
            </a:r>
            <a:r>
              <a:rPr lang="de-DE" sz="1100" dirty="0" err="1">
                <a:latin typeface="Arial" charset="0"/>
              </a:rPr>
              <a:t>have</a:t>
            </a:r>
            <a:r>
              <a:rPr lang="de-DE" sz="1100" dirty="0">
                <a:latin typeface="Arial" charset="0"/>
              </a:rPr>
              <a:t> on </a:t>
            </a:r>
            <a:r>
              <a:rPr lang="de-DE" sz="1100" dirty="0" err="1">
                <a:latin typeface="Arial" charset="0"/>
              </a:rPr>
              <a:t>the</a:t>
            </a:r>
            <a:r>
              <a:rPr lang="de-DE" sz="1100" dirty="0">
                <a:latin typeface="Arial" charset="0"/>
              </a:rPr>
              <a:t> </a:t>
            </a:r>
            <a:r>
              <a:rPr lang="de-DE" sz="1100" dirty="0" err="1">
                <a:latin typeface="Arial" charset="0"/>
              </a:rPr>
              <a:t>Sustainable</a:t>
            </a:r>
            <a:r>
              <a:rPr lang="de-DE" sz="1100" dirty="0">
                <a:latin typeface="Arial" charset="0"/>
              </a:rPr>
              <a:t> Development </a:t>
            </a:r>
            <a:r>
              <a:rPr lang="de-DE" sz="1100" dirty="0" err="1">
                <a:latin typeface="Arial" charset="0"/>
              </a:rPr>
              <a:t>according</a:t>
            </a:r>
            <a:r>
              <a:rPr lang="de-DE" sz="1100" dirty="0">
                <a:latin typeface="Arial" charset="0"/>
              </a:rPr>
              <a:t> </a:t>
            </a:r>
            <a:r>
              <a:rPr lang="de-DE" sz="1100" dirty="0" err="1">
                <a:latin typeface="Arial" charset="0"/>
              </a:rPr>
              <a:t>to</a:t>
            </a:r>
            <a:r>
              <a:rPr lang="de-DE" sz="1100" dirty="0">
                <a:latin typeface="Arial" charset="0"/>
              </a:rPr>
              <a:t> UN SDG </a:t>
            </a:r>
            <a:r>
              <a:rPr lang="de-DE" sz="1100" dirty="0" err="1">
                <a:latin typeface="Arial" charset="0"/>
              </a:rPr>
              <a:t>and</a:t>
            </a:r>
            <a:r>
              <a:rPr lang="de-DE" sz="1100" dirty="0">
                <a:latin typeface="Arial" charset="0"/>
              </a:rPr>
              <a:t> </a:t>
            </a:r>
            <a:r>
              <a:rPr lang="de-DE" sz="1100" dirty="0" err="1">
                <a:latin typeface="Arial" charset="0"/>
              </a:rPr>
              <a:t>with</a:t>
            </a:r>
            <a:r>
              <a:rPr lang="de-DE" sz="1100" dirty="0">
                <a:latin typeface="Arial" charset="0"/>
              </a:rPr>
              <a:t> </a:t>
            </a:r>
            <a:r>
              <a:rPr lang="de-DE" sz="1100" dirty="0" err="1">
                <a:latin typeface="Arial" charset="0"/>
              </a:rPr>
              <a:t>regard</a:t>
            </a:r>
            <a:r>
              <a:rPr lang="de-DE" sz="1100" dirty="0">
                <a:latin typeface="Arial" charset="0"/>
              </a:rPr>
              <a:t> </a:t>
            </a:r>
            <a:r>
              <a:rPr lang="de-DE" sz="1100" dirty="0" err="1">
                <a:latin typeface="Arial" charset="0"/>
              </a:rPr>
              <a:t>to</a:t>
            </a:r>
            <a:r>
              <a:rPr lang="de-DE" sz="1100" dirty="0">
                <a:latin typeface="Arial" charset="0"/>
              </a:rPr>
              <a:t> </a:t>
            </a:r>
            <a:r>
              <a:rPr lang="de-DE" sz="1100" dirty="0" err="1">
                <a:latin typeface="Arial" charset="0"/>
              </a:rPr>
              <a:t>the</a:t>
            </a:r>
            <a:r>
              <a:rPr lang="de-DE" sz="1100" dirty="0">
                <a:latin typeface="Arial" charset="0"/>
              </a:rPr>
              <a:t> </a:t>
            </a:r>
            <a:r>
              <a:rPr lang="de-DE" sz="1100" dirty="0" err="1">
                <a:latin typeface="Arial" charset="0"/>
              </a:rPr>
              <a:t>beficiaries</a:t>
            </a:r>
            <a:r>
              <a:rPr lang="de-DE" sz="1100" dirty="0">
                <a:latin typeface="Arial" charset="0"/>
              </a:rPr>
              <a:t> </a:t>
            </a:r>
            <a:r>
              <a:rPr lang="de-DE" sz="1100" dirty="0" err="1">
                <a:latin typeface="Arial" charset="0"/>
              </a:rPr>
              <a:t>needs</a:t>
            </a:r>
            <a:r>
              <a:rPr lang="de-DE" sz="1100" dirty="0">
                <a:latin typeface="Arial" charset="0"/>
              </a:rPr>
              <a:t> (payment, </a:t>
            </a:r>
            <a:r>
              <a:rPr lang="de-DE" sz="1100" dirty="0" err="1">
                <a:latin typeface="Arial" charset="0"/>
              </a:rPr>
              <a:t>education</a:t>
            </a:r>
            <a:r>
              <a:rPr lang="de-DE" sz="1100" dirty="0">
                <a:latin typeface="Arial" charset="0"/>
              </a:rPr>
              <a:t>, </a:t>
            </a:r>
            <a:r>
              <a:rPr lang="de-DE" sz="1100" dirty="0" err="1">
                <a:latin typeface="Arial" charset="0"/>
              </a:rPr>
              <a:t>health</a:t>
            </a:r>
            <a:r>
              <a:rPr lang="de-DE" sz="1100" dirty="0">
                <a:latin typeface="Arial" charset="0"/>
              </a:rPr>
              <a:t>, </a:t>
            </a:r>
            <a:r>
              <a:rPr lang="de-DE" sz="1100" dirty="0" err="1">
                <a:latin typeface="Arial" charset="0"/>
              </a:rPr>
              <a:t>quality</a:t>
            </a:r>
            <a:r>
              <a:rPr lang="de-DE" sz="1100" dirty="0">
                <a:latin typeface="Arial" charset="0"/>
              </a:rPr>
              <a:t> </a:t>
            </a:r>
            <a:r>
              <a:rPr lang="de-DE" sz="1100" dirty="0" err="1">
                <a:latin typeface="Arial" charset="0"/>
              </a:rPr>
              <a:t>of</a:t>
            </a:r>
            <a:r>
              <a:rPr lang="de-DE" sz="1100" dirty="0">
                <a:latin typeface="Arial" charset="0"/>
              </a:rPr>
              <a:t> live, </a:t>
            </a:r>
            <a:r>
              <a:rPr lang="de-DE" sz="1100" dirty="0" err="1">
                <a:latin typeface="Arial" charset="0"/>
              </a:rPr>
              <a:t>participation</a:t>
            </a:r>
            <a:r>
              <a:rPr lang="de-DE" sz="1100" dirty="0">
                <a:latin typeface="Arial" charset="0"/>
              </a:rPr>
              <a:t>, …)</a:t>
            </a:r>
            <a:endParaRPr kumimoji="0" lang="de-DE" sz="1100" b="1" i="0" u="none" strike="noStrike" cap="none" normalizeH="0" baseline="0" dirty="0">
              <a:ln>
                <a:noFill/>
              </a:ln>
              <a:effectLst/>
              <a:latin typeface="Arial" charset="0"/>
            </a:endParaRPr>
          </a:p>
        </p:txBody>
      </p:sp>
      <p:sp>
        <p:nvSpPr>
          <p:cNvPr id="21" name="Rechteck 20"/>
          <p:cNvSpPr/>
          <p:nvPr/>
        </p:nvSpPr>
        <p:spPr bwMode="auto">
          <a:xfrm>
            <a:off x="-7997" y="623933"/>
            <a:ext cx="9129300" cy="653166"/>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lang="en-US" sz="1200" b="1" dirty="0">
                <a:latin typeface="Arial" charset="0"/>
              </a:rPr>
              <a:t>(Social) Enterprise or charity / community based organizations</a:t>
            </a:r>
            <a:r>
              <a:rPr kumimoji="0" lang="de-DE" sz="1200" b="1" i="0" u="none" strike="noStrike" cap="none" normalizeH="0" baseline="0" dirty="0">
                <a:ln>
                  <a:noFill/>
                </a:ln>
                <a:effectLst/>
                <a:latin typeface="Arial" charset="0"/>
              </a:rPr>
              <a:t>: </a:t>
            </a:r>
            <a:r>
              <a:rPr kumimoji="0" lang="de-DE" sz="1200" i="0" u="none" strike="noStrike" cap="none" normalizeH="0" baseline="0" dirty="0">
                <a:ln>
                  <a:noFill/>
                </a:ln>
                <a:effectLst/>
                <a:latin typeface="Arial" charset="0"/>
              </a:rPr>
              <a:t>„</a:t>
            </a:r>
            <a:r>
              <a:rPr kumimoji="0" lang="de-DE" sz="1200" i="0" u="none" strike="noStrike" cap="none" normalizeH="0" baseline="0" dirty="0" err="1">
                <a:ln>
                  <a:noFill/>
                </a:ln>
                <a:effectLst/>
                <a:latin typeface="Arial" charset="0"/>
              </a:rPr>
              <a:t>name</a:t>
            </a:r>
            <a:r>
              <a:rPr lang="de-DE" sz="1200" dirty="0">
                <a:latin typeface="Arial" charset="0"/>
              </a:rPr>
              <a:t>“, „legal form“, </a:t>
            </a:r>
            <a:r>
              <a:rPr kumimoji="0" lang="de-DE" sz="1200" i="0" u="none" strike="noStrike" cap="none" normalizeH="0" baseline="0" dirty="0">
                <a:ln>
                  <a:noFill/>
                </a:ln>
                <a:effectLst/>
                <a:latin typeface="Arial" charset="0"/>
              </a:rPr>
              <a:t>„</a:t>
            </a:r>
            <a:r>
              <a:rPr kumimoji="0" lang="de-DE" sz="1200" i="0" u="none" strike="noStrike" cap="none" normalizeH="0" baseline="0" dirty="0" err="1">
                <a:ln>
                  <a:noFill/>
                </a:ln>
                <a:effectLst/>
                <a:latin typeface="Arial" charset="0"/>
              </a:rPr>
              <a:t>location</a:t>
            </a:r>
            <a:r>
              <a:rPr kumimoji="0" lang="de-DE" sz="1200" i="0" u="none" strike="noStrike" cap="none" normalizeH="0" baseline="0" dirty="0">
                <a:ln>
                  <a:noFill/>
                </a:ln>
                <a:effectLst/>
                <a:latin typeface="Arial" charset="0"/>
              </a:rPr>
              <a:t>“, „</a:t>
            </a:r>
            <a:r>
              <a:rPr lang="de-DE" sz="1200" dirty="0" err="1">
                <a:latin typeface="Arial" charset="0"/>
              </a:rPr>
              <a:t>f</a:t>
            </a:r>
            <a:r>
              <a:rPr kumimoji="0" lang="de-DE" sz="1200" i="0" u="none" strike="noStrike" cap="none" normalizeH="0" baseline="0" dirty="0" err="1">
                <a:ln>
                  <a:noFill/>
                </a:ln>
                <a:effectLst/>
                <a:latin typeface="Arial" charset="0"/>
              </a:rPr>
              <a:t>ounding</a:t>
            </a:r>
            <a:r>
              <a:rPr kumimoji="0" lang="de-DE" sz="1200" i="0" u="none" strike="noStrike" cap="none" normalizeH="0" baseline="0" dirty="0">
                <a:ln>
                  <a:noFill/>
                </a:ln>
                <a:effectLst/>
                <a:latin typeface="Arial" charset="0"/>
              </a:rPr>
              <a:t> </a:t>
            </a:r>
            <a:r>
              <a:rPr kumimoji="0" lang="de-DE" sz="1200" i="0" u="none" strike="noStrike" cap="none" normalizeH="0" baseline="0" dirty="0" err="1">
                <a:ln>
                  <a:noFill/>
                </a:ln>
                <a:effectLst/>
                <a:latin typeface="Arial" charset="0"/>
              </a:rPr>
              <a:t>year</a:t>
            </a:r>
            <a:r>
              <a:rPr kumimoji="0" lang="de-DE" sz="1200" i="0" u="none" strike="noStrike" cap="none" normalizeH="0" baseline="0" dirty="0">
                <a:ln>
                  <a:noFill/>
                </a:ln>
                <a:effectLst/>
                <a:latin typeface="Arial" charset="0"/>
              </a:rPr>
              <a:t>“, </a:t>
            </a:r>
            <a:r>
              <a:rPr lang="de-DE" sz="1200" dirty="0">
                <a:latin typeface="Arial" charset="0"/>
              </a:rPr>
              <a:t>„</a:t>
            </a:r>
            <a:r>
              <a:rPr lang="de-DE" sz="1200" dirty="0" err="1">
                <a:latin typeface="Arial" charset="0"/>
              </a:rPr>
              <a:t>founders</a:t>
            </a:r>
            <a:r>
              <a:rPr lang="de-DE" sz="1200" dirty="0">
                <a:latin typeface="Arial" charset="0"/>
              </a:rPr>
              <a:t>“, </a:t>
            </a:r>
            <a:r>
              <a:rPr kumimoji="0" lang="de-DE" sz="1200" i="0" u="none" strike="noStrike" cap="none" normalizeH="0" baseline="0" dirty="0">
                <a:ln>
                  <a:noFill/>
                </a:ln>
                <a:effectLst/>
                <a:latin typeface="Arial" charset="0"/>
              </a:rPr>
              <a:t>„</a:t>
            </a:r>
            <a:r>
              <a:rPr kumimoji="0" lang="de-DE" sz="1200" i="0" u="none" strike="noStrike" cap="none" normalizeH="0" baseline="0" dirty="0" err="1">
                <a:ln>
                  <a:noFill/>
                </a:ln>
                <a:effectLst/>
                <a:latin typeface="Arial" charset="0"/>
              </a:rPr>
              <a:t>main</a:t>
            </a:r>
            <a:r>
              <a:rPr kumimoji="0" lang="de-DE" sz="1200" i="0" u="none" strike="noStrike" cap="none" normalizeH="0" baseline="0" dirty="0">
                <a:ln>
                  <a:noFill/>
                </a:ln>
                <a:effectLst/>
                <a:latin typeface="Arial" charset="0"/>
              </a:rPr>
              <a:t> </a:t>
            </a:r>
            <a:r>
              <a:rPr kumimoji="0" lang="de-DE" sz="1200" i="0" u="none" strike="noStrike" cap="none" normalizeH="0" baseline="0" dirty="0" err="1">
                <a:ln>
                  <a:noFill/>
                </a:ln>
                <a:effectLst/>
                <a:latin typeface="Arial" charset="0"/>
              </a:rPr>
              <a:t>field</a:t>
            </a:r>
            <a:r>
              <a:rPr kumimoji="0" lang="de-DE" sz="1200" i="0" u="none" strike="noStrike" cap="none" normalizeH="0" baseline="0" dirty="0">
                <a:ln>
                  <a:noFill/>
                </a:ln>
                <a:effectLst/>
                <a:latin typeface="Arial" charset="0"/>
              </a:rPr>
              <a:t> </a:t>
            </a:r>
            <a:r>
              <a:rPr kumimoji="0" lang="de-DE" sz="1200" i="0" u="none" strike="noStrike" cap="none" normalizeH="0" baseline="0" dirty="0" err="1">
                <a:ln>
                  <a:noFill/>
                </a:ln>
                <a:effectLst/>
                <a:latin typeface="Arial" charset="0"/>
              </a:rPr>
              <a:t>of</a:t>
            </a:r>
            <a:r>
              <a:rPr kumimoji="0" lang="de-DE" sz="1200" i="0" u="none" strike="noStrike" cap="none" normalizeH="0" baseline="0" dirty="0">
                <a:ln>
                  <a:noFill/>
                </a:ln>
                <a:effectLst/>
                <a:latin typeface="Arial" charset="0"/>
              </a:rPr>
              <a:t> </a:t>
            </a:r>
            <a:r>
              <a:rPr kumimoji="0" lang="de-DE" sz="1200" i="0" u="none" strike="noStrike" cap="none" normalizeH="0" baseline="0" dirty="0" err="1">
                <a:ln>
                  <a:noFill/>
                </a:ln>
                <a:effectLst/>
                <a:latin typeface="Arial" charset="0"/>
              </a:rPr>
              <a:t>activities</a:t>
            </a:r>
            <a:r>
              <a:rPr lang="de-DE" sz="1200" dirty="0">
                <a:latin typeface="Arial" charset="0"/>
              </a:rPr>
              <a:t>“„</a:t>
            </a:r>
            <a:r>
              <a:rPr lang="de-DE" sz="1200" dirty="0" err="1">
                <a:latin typeface="Arial" charset="0"/>
              </a:rPr>
              <a:t>no</a:t>
            </a:r>
            <a:r>
              <a:rPr lang="de-DE" sz="1200" dirty="0">
                <a:latin typeface="Arial" charset="0"/>
              </a:rPr>
              <a:t>. </a:t>
            </a:r>
            <a:r>
              <a:rPr lang="de-DE" sz="1200" dirty="0" err="1">
                <a:latin typeface="Arial" charset="0"/>
              </a:rPr>
              <a:t>of</a:t>
            </a:r>
            <a:r>
              <a:rPr lang="de-DE" sz="1200" dirty="0">
                <a:latin typeface="Arial" charset="0"/>
              </a:rPr>
              <a:t> </a:t>
            </a:r>
            <a:r>
              <a:rPr lang="de-DE" sz="1200" dirty="0" err="1">
                <a:latin typeface="Arial" charset="0"/>
              </a:rPr>
              <a:t>employees</a:t>
            </a:r>
            <a:r>
              <a:rPr lang="de-DE" sz="1200" dirty="0">
                <a:latin typeface="Arial" charset="0"/>
              </a:rPr>
              <a:t>“. </a:t>
            </a:r>
            <a:r>
              <a:rPr kumimoji="0" lang="de-DE" sz="1200" i="0" u="none" strike="noStrike" cap="none" normalizeH="0" baseline="0" dirty="0">
                <a:ln>
                  <a:noFill/>
                </a:ln>
                <a:effectLst/>
                <a:latin typeface="Arial" charset="0"/>
              </a:rPr>
              <a:t>Note: This </a:t>
            </a:r>
            <a:r>
              <a:rPr kumimoji="0" lang="de-DE" sz="1200" i="0" u="none" strike="noStrike" cap="none" normalizeH="0" baseline="0" dirty="0" err="1">
                <a:ln>
                  <a:noFill/>
                </a:ln>
                <a:effectLst/>
                <a:latin typeface="Arial" charset="0"/>
              </a:rPr>
              <a:t>canvas</a:t>
            </a:r>
            <a:r>
              <a:rPr kumimoji="0" lang="de-DE" sz="1200" i="0" u="none" strike="noStrike" cap="none" normalizeH="0" baseline="0" dirty="0">
                <a:ln>
                  <a:noFill/>
                </a:ln>
                <a:effectLst/>
                <a:latin typeface="Arial" charset="0"/>
              </a:rPr>
              <a:t> </a:t>
            </a:r>
            <a:r>
              <a:rPr kumimoji="0" lang="de-DE" sz="1200" i="0" u="none" strike="noStrike" cap="none" normalizeH="0" baseline="0" dirty="0" err="1">
                <a:ln>
                  <a:noFill/>
                </a:ln>
                <a:effectLst/>
                <a:latin typeface="Arial" charset="0"/>
              </a:rPr>
              <a:t>can</a:t>
            </a:r>
            <a:r>
              <a:rPr kumimoji="0" lang="de-DE" sz="1200" i="0" u="none" strike="noStrike" cap="none" normalizeH="0" baseline="0" dirty="0">
                <a:ln>
                  <a:noFill/>
                </a:ln>
                <a:effectLst/>
                <a:latin typeface="Arial" charset="0"/>
              </a:rPr>
              <a:t> also </a:t>
            </a:r>
            <a:r>
              <a:rPr kumimoji="0" lang="de-DE" sz="1200" i="0" u="none" strike="noStrike" cap="none" normalizeH="0" baseline="0" dirty="0" err="1">
                <a:ln>
                  <a:noFill/>
                </a:ln>
                <a:effectLst/>
                <a:latin typeface="Arial" charset="0"/>
              </a:rPr>
              <a:t>be</a:t>
            </a:r>
            <a:r>
              <a:rPr kumimoji="0" lang="de-DE" sz="1200" i="0" u="none" strike="noStrike" cap="none" normalizeH="0" baseline="0" dirty="0">
                <a:ln>
                  <a:noFill/>
                </a:ln>
                <a:effectLst/>
                <a:latin typeface="Arial" charset="0"/>
              </a:rPr>
              <a:t> </a:t>
            </a:r>
            <a:r>
              <a:rPr kumimoji="0" lang="de-DE" sz="1200" i="0" u="none" strike="noStrike" cap="none" normalizeH="0" baseline="0" dirty="0" err="1">
                <a:ln>
                  <a:noFill/>
                </a:ln>
                <a:effectLst/>
                <a:latin typeface="Arial" charset="0"/>
              </a:rPr>
              <a:t>used</a:t>
            </a:r>
            <a:r>
              <a:rPr kumimoji="0" lang="de-DE" sz="1200" i="0" u="none" strike="noStrike" cap="none" normalizeH="0" baseline="0" dirty="0">
                <a:ln>
                  <a:noFill/>
                </a:ln>
                <a:effectLst/>
                <a:latin typeface="Arial" charset="0"/>
              </a:rPr>
              <a:t> </a:t>
            </a:r>
            <a:r>
              <a:rPr kumimoji="0" lang="de-DE" sz="1200" i="0" u="none" strike="noStrike" cap="none" normalizeH="0" baseline="0" dirty="0" err="1">
                <a:ln>
                  <a:noFill/>
                </a:ln>
                <a:effectLst/>
                <a:latin typeface="Arial" charset="0"/>
              </a:rPr>
              <a:t>for</a:t>
            </a:r>
            <a:r>
              <a:rPr kumimoji="0" lang="de-DE" sz="1200" i="0" u="none" strike="noStrike" cap="none" normalizeH="0" dirty="0">
                <a:ln>
                  <a:noFill/>
                </a:ln>
                <a:effectLst/>
                <a:latin typeface="Arial" charset="0"/>
              </a:rPr>
              <a:t> </a:t>
            </a:r>
            <a:r>
              <a:rPr kumimoji="0" lang="de-DE" sz="1200" i="0" u="none" strike="noStrike" cap="none" normalizeH="0" dirty="0" err="1">
                <a:ln>
                  <a:noFill/>
                </a:ln>
                <a:effectLst/>
                <a:latin typeface="Arial" charset="0"/>
              </a:rPr>
              <a:t>describing</a:t>
            </a:r>
            <a:r>
              <a:rPr kumimoji="0" lang="de-DE" sz="1200" i="0" u="none" strike="noStrike" cap="none" normalizeH="0" dirty="0">
                <a:ln>
                  <a:noFill/>
                </a:ln>
                <a:effectLst/>
                <a:latin typeface="Arial" charset="0"/>
              </a:rPr>
              <a:t>, </a:t>
            </a:r>
            <a:r>
              <a:rPr kumimoji="0" lang="de-DE" sz="1200" i="0" u="none" strike="noStrike" cap="none" normalizeH="0" dirty="0" err="1">
                <a:ln>
                  <a:noFill/>
                </a:ln>
                <a:effectLst/>
                <a:latin typeface="Arial" charset="0"/>
              </a:rPr>
              <a:t>analysing</a:t>
            </a:r>
            <a:r>
              <a:rPr kumimoji="0" lang="de-DE" sz="1200" i="0" u="none" strike="noStrike" cap="none" normalizeH="0" dirty="0">
                <a:ln>
                  <a:noFill/>
                </a:ln>
                <a:effectLst/>
                <a:latin typeface="Arial" charset="0"/>
              </a:rPr>
              <a:t> </a:t>
            </a:r>
            <a:r>
              <a:rPr kumimoji="0" lang="de-DE" sz="1200" i="0" u="none" strike="noStrike" cap="none" normalizeH="0" dirty="0" err="1">
                <a:ln>
                  <a:noFill/>
                </a:ln>
                <a:effectLst/>
                <a:latin typeface="Arial" charset="0"/>
              </a:rPr>
              <a:t>and</a:t>
            </a:r>
            <a:r>
              <a:rPr kumimoji="0" lang="de-DE" sz="1200" i="0" u="none" strike="noStrike" cap="none" normalizeH="0" dirty="0">
                <a:ln>
                  <a:noFill/>
                </a:ln>
                <a:effectLst/>
                <a:latin typeface="Arial" charset="0"/>
              </a:rPr>
              <a:t> </a:t>
            </a:r>
            <a:r>
              <a:rPr kumimoji="0" lang="de-DE" sz="1200" i="0" u="none" strike="noStrike" cap="none" normalizeH="0" dirty="0" err="1">
                <a:ln>
                  <a:noFill/>
                </a:ln>
                <a:effectLst/>
                <a:latin typeface="Arial" charset="0"/>
              </a:rPr>
              <a:t>developping</a:t>
            </a:r>
            <a:r>
              <a:rPr kumimoji="0" lang="de-DE" sz="1200" i="0" u="none" strike="noStrike" cap="none" normalizeH="0" dirty="0">
                <a:ln>
                  <a:noFill/>
                </a:ln>
                <a:effectLst/>
                <a:latin typeface="Arial" charset="0"/>
              </a:rPr>
              <a:t> </a:t>
            </a:r>
            <a:r>
              <a:rPr kumimoji="0" lang="de-DE" sz="1200" i="0" u="none" strike="noStrike" cap="none" normalizeH="0" dirty="0" err="1">
                <a:ln>
                  <a:noFill/>
                </a:ln>
                <a:effectLst/>
                <a:latin typeface="Arial" charset="0"/>
              </a:rPr>
              <a:t>business</a:t>
            </a:r>
            <a:r>
              <a:rPr kumimoji="0" lang="de-DE" sz="1200" i="0" u="none" strike="noStrike" cap="none" normalizeH="0" dirty="0">
                <a:ln>
                  <a:noFill/>
                </a:ln>
                <a:effectLst/>
                <a:latin typeface="Arial" charset="0"/>
              </a:rPr>
              <a:t> </a:t>
            </a:r>
            <a:r>
              <a:rPr kumimoji="0" lang="de-DE" sz="1200" i="0" u="none" strike="noStrike" cap="none" normalizeH="0" dirty="0" err="1">
                <a:ln>
                  <a:noFill/>
                </a:ln>
                <a:effectLst/>
                <a:latin typeface="Arial" charset="0"/>
              </a:rPr>
              <a:t>modells</a:t>
            </a:r>
            <a:r>
              <a:rPr kumimoji="0" lang="de-DE" sz="1200" i="0" u="none" strike="noStrike" cap="none" normalizeH="0" dirty="0">
                <a:ln>
                  <a:noFill/>
                </a:ln>
                <a:effectLst/>
                <a:latin typeface="Arial" charset="0"/>
              </a:rPr>
              <a:t> </a:t>
            </a:r>
            <a:r>
              <a:rPr kumimoji="0" lang="de-DE" sz="1200" i="0" u="none" strike="noStrike" cap="none" normalizeH="0" dirty="0" err="1">
                <a:ln>
                  <a:noFill/>
                </a:ln>
                <a:effectLst/>
                <a:latin typeface="Arial" charset="0"/>
              </a:rPr>
              <a:t>for</a:t>
            </a:r>
            <a:r>
              <a:rPr kumimoji="0" lang="de-DE" sz="1200" i="0" u="none" strike="noStrike" cap="none" normalizeH="0" dirty="0">
                <a:ln>
                  <a:noFill/>
                </a:ln>
                <a:effectLst/>
                <a:latin typeface="Arial" charset="0"/>
              </a:rPr>
              <a:t> </a:t>
            </a:r>
            <a:r>
              <a:rPr kumimoji="0" lang="de-DE" sz="1200" i="0" u="none" strike="noStrike" cap="none" normalizeH="0" dirty="0" err="1">
                <a:ln>
                  <a:noFill/>
                </a:ln>
                <a:effectLst/>
                <a:latin typeface="Arial" charset="0"/>
              </a:rPr>
              <a:t>more</a:t>
            </a:r>
            <a:r>
              <a:rPr kumimoji="0" lang="de-DE" sz="1200" i="0" u="none" strike="noStrike" cap="none" normalizeH="0" dirty="0">
                <a:ln>
                  <a:noFill/>
                </a:ln>
                <a:effectLst/>
                <a:latin typeface="Arial" charset="0"/>
              </a:rPr>
              <a:t> </a:t>
            </a:r>
            <a:r>
              <a:rPr kumimoji="0" lang="de-DE" sz="1200" i="0" u="none" strike="noStrike" cap="none" normalizeH="0" dirty="0" err="1">
                <a:ln>
                  <a:noFill/>
                </a:ln>
                <a:effectLst/>
                <a:latin typeface="Arial" charset="0"/>
              </a:rPr>
              <a:t>charity</a:t>
            </a:r>
            <a:r>
              <a:rPr kumimoji="0" lang="de-DE" sz="1200" i="0" u="none" strike="noStrike" cap="none" normalizeH="0" dirty="0">
                <a:ln>
                  <a:noFill/>
                </a:ln>
                <a:effectLst/>
                <a:latin typeface="Arial" charset="0"/>
              </a:rPr>
              <a:t> </a:t>
            </a:r>
            <a:r>
              <a:rPr kumimoji="0" lang="de-DE" sz="1200" i="0" u="none" strike="noStrike" cap="none" normalizeH="0" dirty="0" err="1">
                <a:ln>
                  <a:noFill/>
                </a:ln>
                <a:effectLst/>
                <a:latin typeface="Arial" charset="0"/>
              </a:rPr>
              <a:t>and</a:t>
            </a:r>
            <a:r>
              <a:rPr kumimoji="0" lang="de-DE" sz="1200" i="0" u="none" strike="noStrike" cap="none" normalizeH="0" dirty="0">
                <a:ln>
                  <a:noFill/>
                </a:ln>
                <a:effectLst/>
                <a:latin typeface="Arial" charset="0"/>
              </a:rPr>
              <a:t> </a:t>
            </a:r>
            <a:r>
              <a:rPr kumimoji="0" lang="de-DE" sz="1200" i="0" u="none" strike="noStrike" cap="none" normalizeH="0" dirty="0" err="1">
                <a:ln>
                  <a:noFill/>
                </a:ln>
                <a:effectLst/>
                <a:latin typeface="Arial" charset="0"/>
              </a:rPr>
              <a:t>community</a:t>
            </a:r>
            <a:r>
              <a:rPr kumimoji="0" lang="de-DE" sz="1200" i="0" u="none" strike="noStrike" cap="none" normalizeH="0" dirty="0">
                <a:ln>
                  <a:noFill/>
                </a:ln>
                <a:effectLst/>
                <a:latin typeface="Arial" charset="0"/>
              </a:rPr>
              <a:t> </a:t>
            </a:r>
            <a:r>
              <a:rPr kumimoji="0" lang="de-DE" sz="1200" i="0" u="none" strike="noStrike" cap="none" normalizeH="0" dirty="0" err="1">
                <a:ln>
                  <a:noFill/>
                </a:ln>
                <a:effectLst/>
                <a:latin typeface="Arial" charset="0"/>
              </a:rPr>
              <a:t>based</a:t>
            </a:r>
            <a:r>
              <a:rPr kumimoji="0" lang="de-DE" sz="1200" i="0" u="none" strike="noStrike" cap="none" normalizeH="0" dirty="0">
                <a:ln>
                  <a:noFill/>
                </a:ln>
                <a:effectLst/>
                <a:latin typeface="Arial" charset="0"/>
              </a:rPr>
              <a:t> </a:t>
            </a:r>
            <a:r>
              <a:rPr kumimoji="0" lang="de-DE" sz="1200" i="0" u="none" strike="noStrike" cap="none" normalizeH="0" dirty="0" err="1">
                <a:ln>
                  <a:noFill/>
                </a:ln>
                <a:effectLst/>
                <a:latin typeface="Arial" charset="0"/>
              </a:rPr>
              <a:t>orgainsations</a:t>
            </a:r>
            <a:r>
              <a:rPr lang="de-DE" sz="1200" dirty="0">
                <a:latin typeface="Arial" charset="0"/>
              </a:rPr>
              <a:t> </a:t>
            </a:r>
            <a:r>
              <a:rPr lang="de-DE" sz="1200" dirty="0" err="1">
                <a:latin typeface="Arial" charset="0"/>
              </a:rPr>
              <a:t>as</a:t>
            </a:r>
            <a:r>
              <a:rPr lang="de-DE" sz="1200" dirty="0">
                <a:latin typeface="Arial" charset="0"/>
              </a:rPr>
              <a:t> </a:t>
            </a:r>
            <a:r>
              <a:rPr lang="de-DE" sz="1200" dirty="0" err="1">
                <a:latin typeface="Arial" charset="0"/>
              </a:rPr>
              <a:t>long</a:t>
            </a:r>
            <a:r>
              <a:rPr lang="de-DE" sz="1200" dirty="0">
                <a:latin typeface="Arial" charset="0"/>
              </a:rPr>
              <a:t> </a:t>
            </a:r>
            <a:r>
              <a:rPr lang="de-DE" sz="1200" dirty="0" err="1">
                <a:latin typeface="Arial" charset="0"/>
              </a:rPr>
              <a:t>there</a:t>
            </a:r>
            <a:r>
              <a:rPr lang="de-DE" sz="1200" dirty="0">
                <a:latin typeface="Arial" charset="0"/>
              </a:rPr>
              <a:t> </a:t>
            </a:r>
            <a:r>
              <a:rPr lang="de-DE" sz="1200" dirty="0" err="1">
                <a:latin typeface="Arial" charset="0"/>
              </a:rPr>
              <a:t>are</a:t>
            </a:r>
            <a:r>
              <a:rPr lang="de-DE" sz="1200" dirty="0">
                <a:latin typeface="Arial" charset="0"/>
              </a:rPr>
              <a:t> </a:t>
            </a:r>
            <a:r>
              <a:rPr lang="de-DE" sz="1200" dirty="0" err="1">
                <a:latin typeface="Arial" charset="0"/>
              </a:rPr>
              <a:t>costs</a:t>
            </a:r>
            <a:r>
              <a:rPr lang="de-DE" sz="1200" dirty="0">
                <a:latin typeface="Arial" charset="0"/>
              </a:rPr>
              <a:t> </a:t>
            </a:r>
            <a:r>
              <a:rPr lang="de-DE" sz="1200" dirty="0" err="1">
                <a:latin typeface="Arial" charset="0"/>
              </a:rPr>
              <a:t>to</a:t>
            </a:r>
            <a:r>
              <a:rPr lang="de-DE" sz="1200" dirty="0">
                <a:latin typeface="Arial" charset="0"/>
              </a:rPr>
              <a:t> </a:t>
            </a:r>
            <a:r>
              <a:rPr lang="de-DE" sz="1200" dirty="0" err="1">
                <a:latin typeface="Arial" charset="0"/>
              </a:rPr>
              <a:t>cover</a:t>
            </a:r>
            <a:r>
              <a:rPr lang="de-DE" sz="1200" dirty="0">
                <a:latin typeface="Arial" charset="0"/>
              </a:rPr>
              <a:t> </a:t>
            </a:r>
            <a:r>
              <a:rPr lang="de-DE" sz="1200" dirty="0" err="1">
                <a:latin typeface="Arial" charset="0"/>
              </a:rPr>
              <a:t>and</a:t>
            </a:r>
            <a:r>
              <a:rPr lang="de-DE" sz="1200" dirty="0">
                <a:latin typeface="Arial" charset="0"/>
              </a:rPr>
              <a:t> </a:t>
            </a:r>
            <a:r>
              <a:rPr lang="de-DE" sz="1200" dirty="0" err="1">
                <a:latin typeface="Arial" charset="0"/>
              </a:rPr>
              <a:t>revenue</a:t>
            </a:r>
            <a:r>
              <a:rPr lang="de-DE" sz="1200" dirty="0">
                <a:latin typeface="Arial" charset="0"/>
              </a:rPr>
              <a:t> </a:t>
            </a:r>
            <a:r>
              <a:rPr lang="de-DE" sz="1200" dirty="0" err="1">
                <a:latin typeface="Arial" charset="0"/>
              </a:rPr>
              <a:t>streams</a:t>
            </a:r>
            <a:r>
              <a:rPr lang="de-DE" sz="1200" dirty="0">
                <a:latin typeface="Arial" charset="0"/>
              </a:rPr>
              <a:t> </a:t>
            </a:r>
            <a:r>
              <a:rPr lang="de-DE" sz="1200" dirty="0" err="1">
                <a:latin typeface="Arial" charset="0"/>
              </a:rPr>
              <a:t>to</a:t>
            </a:r>
            <a:r>
              <a:rPr lang="de-DE" sz="1200" dirty="0">
                <a:latin typeface="Arial" charset="0"/>
              </a:rPr>
              <a:t> </a:t>
            </a:r>
            <a:r>
              <a:rPr lang="de-DE" sz="1200" dirty="0" err="1">
                <a:latin typeface="Arial" charset="0"/>
              </a:rPr>
              <a:t>secure</a:t>
            </a:r>
            <a:r>
              <a:rPr lang="de-DE" sz="1200" dirty="0">
                <a:latin typeface="Arial" charset="0"/>
              </a:rPr>
              <a:t>.</a:t>
            </a:r>
            <a:endParaRPr kumimoji="0" lang="de-DE" sz="1200" i="0" u="none" strike="noStrike" cap="none" normalizeH="0" baseline="0" dirty="0">
              <a:ln>
                <a:noFill/>
              </a:ln>
              <a:effectLst/>
              <a:latin typeface="Arial" charset="0"/>
            </a:endParaRPr>
          </a:p>
        </p:txBody>
      </p:sp>
      <p:sp>
        <p:nvSpPr>
          <p:cNvPr id="3" name="Textfeld 2"/>
          <p:cNvSpPr txBox="1"/>
          <p:nvPr/>
        </p:nvSpPr>
        <p:spPr>
          <a:xfrm>
            <a:off x="-7997" y="91507"/>
            <a:ext cx="7748349" cy="461665"/>
          </a:xfrm>
          <a:prstGeom prst="rect">
            <a:avLst/>
          </a:prstGeom>
          <a:noFill/>
        </p:spPr>
        <p:txBody>
          <a:bodyPr wrap="square" rtlCol="0">
            <a:spAutoFit/>
          </a:bodyPr>
          <a:lstStyle/>
          <a:p>
            <a:r>
              <a:rPr lang="de-DE" sz="2400" b="1" dirty="0"/>
              <a:t>Guideline </a:t>
            </a:r>
            <a:r>
              <a:rPr lang="de-DE" sz="2400" b="1" dirty="0" err="1"/>
              <a:t>for</a:t>
            </a:r>
            <a:r>
              <a:rPr lang="de-DE" sz="2400" b="1" dirty="0"/>
              <a:t> </a:t>
            </a:r>
            <a:r>
              <a:rPr lang="de-DE" sz="2400" b="1" dirty="0" err="1"/>
              <a:t>your</a:t>
            </a:r>
            <a:r>
              <a:rPr lang="de-DE" sz="2400" b="1" dirty="0"/>
              <a:t> </a:t>
            </a:r>
            <a:r>
              <a:rPr lang="de-DE" sz="2400" b="1" dirty="0" err="1"/>
              <a:t>Social</a:t>
            </a:r>
            <a:r>
              <a:rPr lang="de-DE" sz="2400" b="1" dirty="0"/>
              <a:t> Business Model </a:t>
            </a:r>
            <a:r>
              <a:rPr lang="de-DE" sz="2400" b="1" dirty="0" err="1"/>
              <a:t>Canvas</a:t>
            </a:r>
            <a:endParaRPr lang="en-US" sz="2400" b="1" dirty="0"/>
          </a:p>
        </p:txBody>
      </p:sp>
    </p:spTree>
    <p:extLst>
      <p:ext uri="{BB962C8B-B14F-4D97-AF65-F5344CB8AC3E}">
        <p14:creationId xmlns:p14="http://schemas.microsoft.com/office/powerpoint/2010/main" val="11101550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418058"/>
          </a:xfrm>
        </p:spPr>
        <p:txBody>
          <a:bodyPr>
            <a:normAutofit fontScale="90000"/>
          </a:bodyPr>
          <a:lstStyle/>
          <a:p>
            <a:pPr eaLnBrk="0" fontAlgn="base" hangingPunct="0">
              <a:spcAft>
                <a:spcPts val="200"/>
              </a:spcAft>
            </a:pPr>
            <a:r>
              <a:rPr lang="de-DE" dirty="0" err="1">
                <a:latin typeface="Arial" charset="0"/>
              </a:rPr>
              <a:t>Your</a:t>
            </a:r>
            <a:r>
              <a:rPr lang="de-DE" dirty="0">
                <a:latin typeface="Arial" charset="0"/>
              </a:rPr>
              <a:t> </a:t>
            </a:r>
            <a:r>
              <a:rPr lang="de-DE" dirty="0" err="1">
                <a:latin typeface="Arial" charset="0"/>
              </a:rPr>
              <a:t>vision</a:t>
            </a:r>
            <a:r>
              <a:rPr lang="de-DE" dirty="0">
                <a:latin typeface="Arial" charset="0"/>
              </a:rPr>
              <a:t> and </a:t>
            </a:r>
            <a:r>
              <a:rPr lang="de-DE" dirty="0" err="1">
                <a:latin typeface="Arial" charset="0"/>
              </a:rPr>
              <a:t>mission</a:t>
            </a:r>
            <a:r>
              <a:rPr lang="de-DE" dirty="0">
                <a:latin typeface="Arial" charset="0"/>
              </a:rPr>
              <a:t> </a:t>
            </a:r>
            <a:r>
              <a:rPr lang="de-DE" dirty="0"/>
              <a:t>(1 </a:t>
            </a:r>
            <a:r>
              <a:rPr lang="de-DE" dirty="0" err="1"/>
              <a:t>slide</a:t>
            </a:r>
            <a:r>
              <a:rPr lang="de-DE" dirty="0"/>
              <a:t>) </a:t>
            </a:r>
            <a:endParaRPr lang="en-US" dirty="0"/>
          </a:p>
        </p:txBody>
      </p:sp>
      <p:sp>
        <p:nvSpPr>
          <p:cNvPr id="4" name="Textfeld 3"/>
          <p:cNvSpPr txBox="1"/>
          <p:nvPr/>
        </p:nvSpPr>
        <p:spPr>
          <a:xfrm>
            <a:off x="457200" y="764704"/>
            <a:ext cx="8265298" cy="369332"/>
          </a:xfrm>
          <a:prstGeom prst="rect">
            <a:avLst/>
          </a:prstGeom>
          <a:noFill/>
        </p:spPr>
        <p:txBody>
          <a:bodyPr wrap="square" rtlCol="0">
            <a:spAutoFit/>
          </a:bodyPr>
          <a:lstStyle/>
          <a:p>
            <a:pPr eaLnBrk="0" fontAlgn="base" hangingPunct="0">
              <a:spcBef>
                <a:spcPct val="0"/>
              </a:spcBef>
              <a:spcAft>
                <a:spcPts val="200"/>
              </a:spcAft>
            </a:pPr>
            <a:r>
              <a:rPr lang="de-DE" dirty="0" err="1">
                <a:cs typeface="Arial" panose="020B0604020202020204" pitchFamily="34" charset="0"/>
              </a:rPr>
              <a:t>What</a:t>
            </a:r>
            <a:r>
              <a:rPr lang="de-DE" dirty="0">
                <a:cs typeface="Arial" panose="020B0604020202020204" pitchFamily="34" charset="0"/>
              </a:rPr>
              <a:t> </a:t>
            </a:r>
            <a:r>
              <a:rPr lang="de-DE" dirty="0" err="1">
                <a:cs typeface="Arial" panose="020B0604020202020204" pitchFamily="34" charset="0"/>
              </a:rPr>
              <a:t>you</a:t>
            </a:r>
            <a:r>
              <a:rPr lang="de-DE" dirty="0">
                <a:cs typeface="Arial" panose="020B0604020202020204" pitchFamily="34" charset="0"/>
              </a:rPr>
              <a:t> </a:t>
            </a:r>
            <a:r>
              <a:rPr lang="de-DE" dirty="0" err="1">
                <a:cs typeface="Arial" panose="020B0604020202020204" pitchFamily="34" charset="0"/>
              </a:rPr>
              <a:t>want</a:t>
            </a:r>
            <a:r>
              <a:rPr lang="de-DE" dirty="0">
                <a:cs typeface="Arial" panose="020B0604020202020204" pitchFamily="34" charset="0"/>
              </a:rPr>
              <a:t> </a:t>
            </a:r>
            <a:r>
              <a:rPr lang="de-DE" dirty="0" err="1">
                <a:cs typeface="Arial" panose="020B0604020202020204" pitchFamily="34" charset="0"/>
              </a:rPr>
              <a:t>to</a:t>
            </a:r>
            <a:r>
              <a:rPr lang="de-DE" dirty="0">
                <a:cs typeface="Arial" panose="020B0604020202020204" pitchFamily="34" charset="0"/>
              </a:rPr>
              <a:t> </a:t>
            </a:r>
            <a:r>
              <a:rPr lang="de-DE" dirty="0" err="1">
                <a:cs typeface="Arial" panose="020B0604020202020204" pitchFamily="34" charset="0"/>
              </a:rPr>
              <a:t>achieve</a:t>
            </a:r>
            <a:r>
              <a:rPr lang="de-DE" dirty="0">
                <a:cs typeface="Arial" panose="020B0604020202020204" pitchFamily="34" charset="0"/>
              </a:rPr>
              <a:t> (</a:t>
            </a:r>
            <a:r>
              <a:rPr lang="de-DE" dirty="0" err="1">
                <a:cs typeface="Arial" panose="020B0604020202020204" pitchFamily="34" charset="0"/>
              </a:rPr>
              <a:t>vision</a:t>
            </a:r>
            <a:r>
              <a:rPr lang="de-DE" dirty="0">
                <a:cs typeface="Arial" panose="020B0604020202020204" pitchFamily="34" charset="0"/>
              </a:rPr>
              <a:t>), </a:t>
            </a:r>
            <a:r>
              <a:rPr lang="de-DE" dirty="0" err="1">
                <a:cs typeface="Arial" panose="020B0604020202020204" pitchFamily="34" charset="0"/>
              </a:rPr>
              <a:t>what</a:t>
            </a:r>
            <a:r>
              <a:rPr lang="de-DE" dirty="0">
                <a:cs typeface="Arial" panose="020B0604020202020204" pitchFamily="34" charset="0"/>
              </a:rPr>
              <a:t> </a:t>
            </a:r>
            <a:r>
              <a:rPr lang="de-DE" dirty="0" err="1">
                <a:cs typeface="Arial" panose="020B0604020202020204" pitchFamily="34" charset="0"/>
              </a:rPr>
              <a:t>you</a:t>
            </a:r>
            <a:r>
              <a:rPr lang="de-DE" dirty="0">
                <a:cs typeface="Arial" panose="020B0604020202020204" pitchFamily="34" charset="0"/>
              </a:rPr>
              <a:t> do and </a:t>
            </a:r>
            <a:r>
              <a:rPr lang="de-DE" dirty="0" err="1">
                <a:cs typeface="Arial" panose="020B0604020202020204" pitchFamily="34" charset="0"/>
              </a:rPr>
              <a:t>how</a:t>
            </a:r>
            <a:r>
              <a:rPr lang="de-DE" dirty="0">
                <a:cs typeface="Arial" panose="020B0604020202020204" pitchFamily="34" charset="0"/>
              </a:rPr>
              <a:t> </a:t>
            </a:r>
            <a:r>
              <a:rPr lang="de-DE" dirty="0" err="1">
                <a:cs typeface="Arial" panose="020B0604020202020204" pitchFamily="34" charset="0"/>
              </a:rPr>
              <a:t>you</a:t>
            </a:r>
            <a:r>
              <a:rPr lang="de-DE" dirty="0">
                <a:cs typeface="Arial" panose="020B0604020202020204" pitchFamily="34" charset="0"/>
              </a:rPr>
              <a:t> do </a:t>
            </a:r>
            <a:r>
              <a:rPr lang="de-DE" dirty="0" err="1">
                <a:cs typeface="Arial" panose="020B0604020202020204" pitchFamily="34" charset="0"/>
              </a:rPr>
              <a:t>it</a:t>
            </a:r>
            <a:r>
              <a:rPr lang="de-DE" dirty="0">
                <a:cs typeface="Arial" panose="020B0604020202020204" pitchFamily="34" charset="0"/>
              </a:rPr>
              <a:t> (</a:t>
            </a:r>
            <a:r>
              <a:rPr lang="de-DE" dirty="0" err="1">
                <a:cs typeface="Arial" panose="020B0604020202020204" pitchFamily="34" charset="0"/>
              </a:rPr>
              <a:t>mission</a:t>
            </a:r>
            <a:r>
              <a:rPr lang="de-DE" dirty="0">
                <a:cs typeface="Arial" panose="020B0604020202020204" pitchFamily="34" charset="0"/>
              </a:rPr>
              <a:t>)</a:t>
            </a:r>
            <a:endParaRPr lang="en-US" dirty="0">
              <a:cs typeface="Arial" panose="020B0604020202020204" pitchFamily="34" charset="0"/>
            </a:endParaRPr>
          </a:p>
        </p:txBody>
      </p:sp>
      <p:sp>
        <p:nvSpPr>
          <p:cNvPr id="3" name="Foliennummernplatzhalter 2"/>
          <p:cNvSpPr>
            <a:spLocks noGrp="1"/>
          </p:cNvSpPr>
          <p:nvPr>
            <p:ph type="sldNum" sz="quarter" idx="12"/>
          </p:nvPr>
        </p:nvSpPr>
        <p:spPr/>
        <p:txBody>
          <a:bodyPr/>
          <a:lstStyle/>
          <a:p>
            <a:fld id="{3AABB519-2A53-4899-A7A5-AE02E6477770}" type="slidenum">
              <a:rPr lang="de-DE" smtClean="0"/>
              <a:t>7</a:t>
            </a:fld>
            <a:endParaRPr lang="de-DE"/>
          </a:p>
        </p:txBody>
      </p:sp>
    </p:spTree>
    <p:extLst>
      <p:ext uri="{BB962C8B-B14F-4D97-AF65-F5344CB8AC3E}">
        <p14:creationId xmlns:p14="http://schemas.microsoft.com/office/powerpoint/2010/main" val="28423472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418058"/>
          </a:xfrm>
        </p:spPr>
        <p:txBody>
          <a:bodyPr>
            <a:normAutofit fontScale="90000"/>
          </a:bodyPr>
          <a:lstStyle/>
          <a:p>
            <a:pPr eaLnBrk="0" fontAlgn="base" hangingPunct="0">
              <a:spcAft>
                <a:spcPts val="200"/>
              </a:spcAft>
            </a:pPr>
            <a:r>
              <a:rPr lang="de-DE" dirty="0">
                <a:latin typeface="Arial" charset="0"/>
              </a:rPr>
              <a:t>Customers</a:t>
            </a:r>
            <a:r>
              <a:rPr lang="de-DE" dirty="0">
                <a:latin typeface="Arial" panose="020B0604020202020204" pitchFamily="34" charset="0"/>
                <a:cs typeface="Arial" panose="020B0604020202020204" pitchFamily="34" charset="0"/>
              </a:rPr>
              <a:t> &amp; </a:t>
            </a:r>
            <a:r>
              <a:rPr lang="de-DE" dirty="0">
                <a:latin typeface="Arial" charset="0"/>
              </a:rPr>
              <a:t>Beneficiaries </a:t>
            </a:r>
            <a:r>
              <a:rPr lang="de-DE" dirty="0"/>
              <a:t>(2 </a:t>
            </a:r>
            <a:r>
              <a:rPr lang="de-DE" dirty="0" err="1"/>
              <a:t>slides</a:t>
            </a:r>
            <a:r>
              <a:rPr lang="de-DE" dirty="0"/>
              <a:t>, </a:t>
            </a:r>
            <a:r>
              <a:rPr lang="de-DE" dirty="0" err="1"/>
              <a:t>one</a:t>
            </a:r>
            <a:r>
              <a:rPr lang="de-DE" dirty="0"/>
              <a:t> </a:t>
            </a:r>
            <a:r>
              <a:rPr lang="de-DE" dirty="0" err="1"/>
              <a:t>for</a:t>
            </a:r>
            <a:r>
              <a:rPr lang="de-DE" dirty="0"/>
              <a:t> </a:t>
            </a:r>
            <a:r>
              <a:rPr lang="de-DE" dirty="0" err="1"/>
              <a:t>each</a:t>
            </a:r>
            <a:r>
              <a:rPr lang="de-DE" dirty="0"/>
              <a:t> </a:t>
            </a:r>
            <a:r>
              <a:rPr lang="de-DE" dirty="0" err="1"/>
              <a:t>persona</a:t>
            </a:r>
            <a:r>
              <a:rPr lang="de-DE" dirty="0"/>
              <a:t>) </a:t>
            </a:r>
            <a:endParaRPr lang="en-US" dirty="0"/>
          </a:p>
        </p:txBody>
      </p:sp>
      <p:sp>
        <p:nvSpPr>
          <p:cNvPr id="4" name="Textfeld 3"/>
          <p:cNvSpPr txBox="1"/>
          <p:nvPr/>
        </p:nvSpPr>
        <p:spPr>
          <a:xfrm>
            <a:off x="457200" y="764704"/>
            <a:ext cx="8265298" cy="369332"/>
          </a:xfrm>
          <a:prstGeom prst="rect">
            <a:avLst/>
          </a:prstGeom>
          <a:noFill/>
        </p:spPr>
        <p:txBody>
          <a:bodyPr wrap="square" rtlCol="0">
            <a:spAutoFit/>
          </a:bodyPr>
          <a:lstStyle/>
          <a:p>
            <a:r>
              <a:rPr lang="de-DE" dirty="0" err="1"/>
              <a:t>Develop</a:t>
            </a:r>
            <a:r>
              <a:rPr lang="de-DE" dirty="0"/>
              <a:t> a </a:t>
            </a:r>
            <a:r>
              <a:rPr lang="de-DE" dirty="0" err="1"/>
              <a:t>persona</a:t>
            </a:r>
            <a:r>
              <a:rPr lang="de-DE" dirty="0"/>
              <a:t> </a:t>
            </a:r>
            <a:r>
              <a:rPr lang="de-DE" dirty="0" err="1"/>
              <a:t>for</a:t>
            </a:r>
            <a:r>
              <a:rPr lang="de-DE" dirty="0"/>
              <a:t> a </a:t>
            </a:r>
            <a:r>
              <a:rPr lang="de-DE" dirty="0" err="1"/>
              <a:t>typical</a:t>
            </a:r>
            <a:r>
              <a:rPr lang="de-DE" dirty="0"/>
              <a:t> </a:t>
            </a:r>
            <a:r>
              <a:rPr lang="de-DE" dirty="0" err="1"/>
              <a:t>customer</a:t>
            </a:r>
            <a:r>
              <a:rPr lang="de-DE" dirty="0"/>
              <a:t> </a:t>
            </a:r>
            <a:r>
              <a:rPr lang="de-DE" u="sng" dirty="0" err="1"/>
              <a:t>and</a:t>
            </a:r>
            <a:r>
              <a:rPr lang="de-DE" dirty="0"/>
              <a:t> a </a:t>
            </a:r>
            <a:r>
              <a:rPr lang="de-DE" dirty="0" err="1"/>
              <a:t>typical</a:t>
            </a:r>
            <a:r>
              <a:rPr lang="de-DE" dirty="0"/>
              <a:t> </a:t>
            </a:r>
            <a:r>
              <a:rPr lang="de-DE" dirty="0" err="1"/>
              <a:t>beneficiary</a:t>
            </a:r>
            <a:r>
              <a:rPr lang="de-DE" dirty="0"/>
              <a:t>. </a:t>
            </a:r>
            <a:endParaRPr lang="en-US" dirty="0"/>
          </a:p>
        </p:txBody>
      </p:sp>
      <p:sp>
        <p:nvSpPr>
          <p:cNvPr id="3" name="Foliennummernplatzhalter 2"/>
          <p:cNvSpPr>
            <a:spLocks noGrp="1"/>
          </p:cNvSpPr>
          <p:nvPr>
            <p:ph type="sldNum" sz="quarter" idx="12"/>
          </p:nvPr>
        </p:nvSpPr>
        <p:spPr/>
        <p:txBody>
          <a:bodyPr/>
          <a:lstStyle/>
          <a:p>
            <a:fld id="{3AABB519-2A53-4899-A7A5-AE02E6477770}" type="slidenum">
              <a:rPr lang="de-DE" smtClean="0"/>
              <a:t>8</a:t>
            </a:fld>
            <a:endParaRPr lang="de-DE"/>
          </a:p>
        </p:txBody>
      </p:sp>
      <p:pic>
        <p:nvPicPr>
          <p:cNvPr id="5" name="Grafik 4"/>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323528" y="1165696"/>
            <a:ext cx="3741278" cy="5373216"/>
          </a:xfrm>
          <a:prstGeom prst="rect">
            <a:avLst/>
          </a:prstGeom>
        </p:spPr>
      </p:pic>
      <p:sp>
        <p:nvSpPr>
          <p:cNvPr id="6" name="Textfeld 5"/>
          <p:cNvSpPr txBox="1"/>
          <p:nvPr/>
        </p:nvSpPr>
        <p:spPr>
          <a:xfrm>
            <a:off x="4716016" y="2949762"/>
            <a:ext cx="4109587" cy="646331"/>
          </a:xfrm>
          <a:prstGeom prst="rect">
            <a:avLst/>
          </a:prstGeom>
          <a:noFill/>
        </p:spPr>
        <p:txBody>
          <a:bodyPr wrap="none" rtlCol="0">
            <a:spAutoFit/>
          </a:bodyPr>
          <a:lstStyle/>
          <a:p>
            <a:r>
              <a:rPr lang="de-DE" dirty="0"/>
              <a:t>This </a:t>
            </a:r>
            <a:r>
              <a:rPr lang="de-DE" dirty="0" err="1"/>
              <a:t>persona</a:t>
            </a:r>
            <a:r>
              <a:rPr lang="de-DE" dirty="0"/>
              <a:t> </a:t>
            </a:r>
            <a:r>
              <a:rPr lang="de-DE" dirty="0" err="1"/>
              <a:t>canvas</a:t>
            </a:r>
            <a:r>
              <a:rPr lang="de-DE" dirty="0"/>
              <a:t> </a:t>
            </a:r>
            <a:r>
              <a:rPr lang="de-DE" dirty="0" err="1"/>
              <a:t>is</a:t>
            </a:r>
            <a:r>
              <a:rPr lang="de-DE" dirty="0"/>
              <a:t> just an </a:t>
            </a:r>
            <a:r>
              <a:rPr lang="de-DE" dirty="0" err="1"/>
              <a:t>example</a:t>
            </a:r>
            <a:endParaRPr lang="de-DE" dirty="0"/>
          </a:p>
          <a:p>
            <a:r>
              <a:rPr lang="en-US" dirty="0"/>
              <a:t>You are also welcome to use another one.</a:t>
            </a:r>
          </a:p>
        </p:txBody>
      </p:sp>
    </p:spTree>
    <p:extLst>
      <p:ext uri="{BB962C8B-B14F-4D97-AF65-F5344CB8AC3E}">
        <p14:creationId xmlns:p14="http://schemas.microsoft.com/office/powerpoint/2010/main" val="9329725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86228"/>
            <a:ext cx="8229600" cy="418058"/>
          </a:xfrm>
        </p:spPr>
        <p:txBody>
          <a:bodyPr>
            <a:normAutofit fontScale="90000"/>
          </a:bodyPr>
          <a:lstStyle/>
          <a:p>
            <a:pPr algn="l"/>
            <a:r>
              <a:rPr lang="de-DE" dirty="0"/>
              <a:t>Value Proposition (1 </a:t>
            </a:r>
            <a:r>
              <a:rPr lang="de-DE" dirty="0" err="1"/>
              <a:t>slide</a:t>
            </a:r>
            <a:r>
              <a:rPr lang="de-DE" dirty="0"/>
              <a:t>) </a:t>
            </a:r>
            <a:endParaRPr lang="en-US" dirty="0"/>
          </a:p>
        </p:txBody>
      </p:sp>
      <p:sp>
        <p:nvSpPr>
          <p:cNvPr id="4" name="Textfeld 3"/>
          <p:cNvSpPr txBox="1"/>
          <p:nvPr/>
        </p:nvSpPr>
        <p:spPr>
          <a:xfrm>
            <a:off x="457200" y="764704"/>
            <a:ext cx="8265298" cy="646331"/>
          </a:xfrm>
          <a:prstGeom prst="rect">
            <a:avLst/>
          </a:prstGeom>
          <a:noFill/>
        </p:spPr>
        <p:txBody>
          <a:bodyPr wrap="square" rtlCol="0">
            <a:spAutoFit/>
          </a:bodyPr>
          <a:lstStyle/>
          <a:p>
            <a:r>
              <a:rPr lang="de-DE" dirty="0"/>
              <a:t>Use </a:t>
            </a:r>
            <a:r>
              <a:rPr lang="de-DE" dirty="0" err="1"/>
              <a:t>the</a:t>
            </a:r>
            <a:r>
              <a:rPr lang="de-DE" dirty="0"/>
              <a:t> </a:t>
            </a:r>
            <a:r>
              <a:rPr lang="de-DE" dirty="0" err="1"/>
              <a:t>value</a:t>
            </a:r>
            <a:r>
              <a:rPr lang="de-DE" dirty="0"/>
              <a:t> </a:t>
            </a:r>
            <a:r>
              <a:rPr lang="de-DE" dirty="0" err="1"/>
              <a:t>proposition</a:t>
            </a:r>
            <a:r>
              <a:rPr lang="de-DE" dirty="0"/>
              <a:t> </a:t>
            </a:r>
            <a:r>
              <a:rPr lang="de-DE" dirty="0" err="1"/>
              <a:t>canvas</a:t>
            </a:r>
            <a:r>
              <a:rPr lang="de-DE" dirty="0"/>
              <a:t> </a:t>
            </a:r>
            <a:r>
              <a:rPr lang="de-DE" dirty="0" err="1"/>
              <a:t>to</a:t>
            </a:r>
            <a:r>
              <a:rPr lang="de-DE" dirty="0"/>
              <a:t> </a:t>
            </a:r>
            <a:r>
              <a:rPr lang="de-DE" dirty="0" err="1"/>
              <a:t>explain</a:t>
            </a:r>
            <a:r>
              <a:rPr lang="de-DE" dirty="0"/>
              <a:t> </a:t>
            </a:r>
            <a:r>
              <a:rPr lang="de-DE" dirty="0" err="1"/>
              <a:t>what</a:t>
            </a:r>
            <a:r>
              <a:rPr lang="de-DE" dirty="0"/>
              <a:t> </a:t>
            </a:r>
            <a:r>
              <a:rPr lang="de-DE" dirty="0" err="1"/>
              <a:t>makes</a:t>
            </a:r>
            <a:r>
              <a:rPr lang="de-DE" dirty="0"/>
              <a:t> </a:t>
            </a:r>
            <a:r>
              <a:rPr lang="de-DE" dirty="0" err="1"/>
              <a:t>your</a:t>
            </a:r>
            <a:r>
              <a:rPr lang="de-DE" dirty="0"/>
              <a:t> </a:t>
            </a:r>
            <a:r>
              <a:rPr lang="de-DE" dirty="0" err="1"/>
              <a:t>business</a:t>
            </a:r>
            <a:r>
              <a:rPr lang="de-DE" dirty="0"/>
              <a:t> </a:t>
            </a:r>
            <a:r>
              <a:rPr lang="de-DE" dirty="0" err="1"/>
              <a:t>model</a:t>
            </a:r>
            <a:r>
              <a:rPr lang="de-DE" dirty="0"/>
              <a:t> </a:t>
            </a:r>
            <a:r>
              <a:rPr lang="de-DE" dirty="0" err="1"/>
              <a:t>unique</a:t>
            </a:r>
            <a:r>
              <a:rPr lang="de-DE" dirty="0"/>
              <a:t>.</a:t>
            </a:r>
          </a:p>
          <a:p>
            <a:r>
              <a:rPr lang="de-DE" dirty="0" err="1"/>
              <a:t>You</a:t>
            </a:r>
            <a:r>
              <a:rPr lang="de-DE" dirty="0"/>
              <a:t> </a:t>
            </a:r>
            <a:r>
              <a:rPr lang="de-DE" dirty="0" err="1"/>
              <a:t>can</a:t>
            </a:r>
            <a:r>
              <a:rPr lang="de-DE" dirty="0"/>
              <a:t> </a:t>
            </a:r>
            <a:r>
              <a:rPr lang="de-DE" dirty="0" err="1"/>
              <a:t>create</a:t>
            </a:r>
            <a:r>
              <a:rPr lang="de-DE" dirty="0"/>
              <a:t> </a:t>
            </a:r>
            <a:r>
              <a:rPr lang="de-DE" dirty="0" err="1"/>
              <a:t>you</a:t>
            </a:r>
            <a:r>
              <a:rPr lang="de-DE" dirty="0"/>
              <a:t> own </a:t>
            </a:r>
            <a:r>
              <a:rPr lang="de-DE" dirty="0" err="1"/>
              <a:t>visual</a:t>
            </a:r>
            <a:r>
              <a:rPr lang="de-DE" dirty="0"/>
              <a:t> </a:t>
            </a:r>
            <a:r>
              <a:rPr lang="de-DE" dirty="0" err="1"/>
              <a:t>interpretation</a:t>
            </a:r>
            <a:r>
              <a:rPr lang="de-DE" dirty="0"/>
              <a:t> of </a:t>
            </a:r>
            <a:r>
              <a:rPr lang="de-DE" dirty="0" err="1"/>
              <a:t>the</a:t>
            </a:r>
            <a:r>
              <a:rPr lang="de-DE" dirty="0"/>
              <a:t> </a:t>
            </a:r>
            <a:r>
              <a:rPr lang="de-DE" dirty="0" err="1"/>
              <a:t>canvas</a:t>
            </a:r>
            <a:endParaRPr lang="en-US" dirty="0"/>
          </a:p>
        </p:txBody>
      </p:sp>
      <p:sp>
        <p:nvSpPr>
          <p:cNvPr id="5" name="Foliennummernplatzhalter 4"/>
          <p:cNvSpPr>
            <a:spLocks noGrp="1"/>
          </p:cNvSpPr>
          <p:nvPr>
            <p:ph type="sldNum" sz="quarter" idx="12"/>
          </p:nvPr>
        </p:nvSpPr>
        <p:spPr/>
        <p:txBody>
          <a:bodyPr/>
          <a:lstStyle/>
          <a:p>
            <a:fld id="{3AABB519-2A53-4899-A7A5-AE02E6477770}" type="slidenum">
              <a:rPr lang="de-DE" smtClean="0"/>
              <a:t>9</a:t>
            </a:fld>
            <a:endParaRPr lang="de-DE"/>
          </a:p>
        </p:txBody>
      </p:sp>
      <p:pic>
        <p:nvPicPr>
          <p:cNvPr id="7" name="Grafik 6"/>
          <p:cNvPicPr>
            <a:picLocks noChangeAspect="1"/>
          </p:cNvPicPr>
          <p:nvPr/>
        </p:nvPicPr>
        <p:blipFill rotWithShape="1">
          <a:blip r:embed="rId4" cstate="email">
            <a:extLst>
              <a:ext uri="{28A0092B-C50C-407E-A947-70E740481C1C}">
                <a14:useLocalDpi xmlns:a14="http://schemas.microsoft.com/office/drawing/2010/main"/>
              </a:ext>
            </a:extLst>
          </a:blip>
          <a:srcRect/>
          <a:stretch/>
        </p:blipFill>
        <p:spPr>
          <a:xfrm>
            <a:off x="318233" y="1412776"/>
            <a:ext cx="8507533" cy="4212468"/>
          </a:xfrm>
          <a:prstGeom prst="rect">
            <a:avLst/>
          </a:prstGeom>
        </p:spPr>
      </p:pic>
      <p:sp>
        <p:nvSpPr>
          <p:cNvPr id="8" name="Textfeld 7"/>
          <p:cNvSpPr txBox="1"/>
          <p:nvPr/>
        </p:nvSpPr>
        <p:spPr>
          <a:xfrm>
            <a:off x="7720274" y="2684502"/>
            <a:ext cx="756084" cy="307777"/>
          </a:xfrm>
          <a:prstGeom prst="rect">
            <a:avLst/>
          </a:prstGeom>
          <a:solidFill>
            <a:schemeClr val="bg1"/>
          </a:solidFill>
        </p:spPr>
        <p:txBody>
          <a:bodyPr wrap="square" rtlCol="0">
            <a:spAutoFit/>
          </a:bodyPr>
          <a:lstStyle/>
          <a:p>
            <a:pPr algn="ctr"/>
            <a:r>
              <a:rPr lang="de-DE" sz="1400" dirty="0" err="1"/>
              <a:t>needs</a:t>
            </a:r>
            <a:endParaRPr lang="de-DE" sz="1400" dirty="0"/>
          </a:p>
        </p:txBody>
      </p:sp>
      <p:sp>
        <p:nvSpPr>
          <p:cNvPr id="9" name="Textfeld 8"/>
          <p:cNvSpPr txBox="1"/>
          <p:nvPr/>
        </p:nvSpPr>
        <p:spPr>
          <a:xfrm>
            <a:off x="6453404" y="4738267"/>
            <a:ext cx="648072" cy="307777"/>
          </a:xfrm>
          <a:prstGeom prst="rect">
            <a:avLst/>
          </a:prstGeom>
          <a:solidFill>
            <a:schemeClr val="bg1"/>
          </a:solidFill>
        </p:spPr>
        <p:txBody>
          <a:bodyPr wrap="square" rtlCol="0">
            <a:spAutoFit/>
          </a:bodyPr>
          <a:lstStyle/>
          <a:p>
            <a:pPr algn="ctr"/>
            <a:r>
              <a:rPr lang="de-DE" sz="1400" dirty="0"/>
              <a:t>time</a:t>
            </a:r>
          </a:p>
        </p:txBody>
      </p:sp>
      <p:sp>
        <p:nvSpPr>
          <p:cNvPr id="10" name="Textfeld 9"/>
          <p:cNvSpPr txBox="1"/>
          <p:nvPr/>
        </p:nvSpPr>
        <p:spPr>
          <a:xfrm>
            <a:off x="7101476" y="3519010"/>
            <a:ext cx="677380" cy="307777"/>
          </a:xfrm>
          <a:prstGeom prst="rect">
            <a:avLst/>
          </a:prstGeom>
          <a:solidFill>
            <a:schemeClr val="bg1"/>
          </a:solidFill>
        </p:spPr>
        <p:txBody>
          <a:bodyPr wrap="square" rtlCol="0">
            <a:spAutoFit/>
          </a:bodyPr>
          <a:lstStyle/>
          <a:p>
            <a:pPr algn="ctr"/>
            <a:r>
              <a:rPr lang="de-DE" sz="1400" dirty="0" err="1"/>
              <a:t>tasks</a:t>
            </a:r>
            <a:endParaRPr lang="de-DE" sz="1400" dirty="0"/>
          </a:p>
        </p:txBody>
      </p:sp>
      <p:sp>
        <p:nvSpPr>
          <p:cNvPr id="11" name="Textfeld 10"/>
          <p:cNvSpPr txBox="1"/>
          <p:nvPr/>
        </p:nvSpPr>
        <p:spPr>
          <a:xfrm>
            <a:off x="7527677" y="3921283"/>
            <a:ext cx="1028883" cy="307777"/>
          </a:xfrm>
          <a:prstGeom prst="rect">
            <a:avLst/>
          </a:prstGeom>
          <a:solidFill>
            <a:schemeClr val="bg1"/>
          </a:solidFill>
        </p:spPr>
        <p:txBody>
          <a:bodyPr wrap="square" rtlCol="0">
            <a:spAutoFit/>
          </a:bodyPr>
          <a:lstStyle/>
          <a:p>
            <a:pPr algn="ctr"/>
            <a:r>
              <a:rPr lang="de-DE" sz="1400" dirty="0" err="1"/>
              <a:t>problems</a:t>
            </a:r>
            <a:endParaRPr lang="de-DE" sz="1400" dirty="0"/>
          </a:p>
        </p:txBody>
      </p:sp>
      <p:sp>
        <p:nvSpPr>
          <p:cNvPr id="12" name="Textfeld 11"/>
          <p:cNvSpPr txBox="1"/>
          <p:nvPr/>
        </p:nvSpPr>
        <p:spPr>
          <a:xfrm>
            <a:off x="6458968" y="3999496"/>
            <a:ext cx="752655" cy="307777"/>
          </a:xfrm>
          <a:prstGeom prst="rect">
            <a:avLst/>
          </a:prstGeom>
          <a:solidFill>
            <a:schemeClr val="bg1"/>
          </a:solidFill>
        </p:spPr>
        <p:txBody>
          <a:bodyPr wrap="square" rtlCol="0">
            <a:spAutoFit/>
          </a:bodyPr>
          <a:lstStyle/>
          <a:p>
            <a:pPr algn="ctr"/>
            <a:r>
              <a:rPr lang="de-DE" sz="1400" dirty="0" err="1"/>
              <a:t>costs</a:t>
            </a:r>
            <a:endParaRPr lang="de-DE" sz="1400" dirty="0"/>
          </a:p>
        </p:txBody>
      </p:sp>
      <p:sp>
        <p:nvSpPr>
          <p:cNvPr id="13" name="Textfeld 12"/>
          <p:cNvSpPr txBox="1"/>
          <p:nvPr/>
        </p:nvSpPr>
        <p:spPr>
          <a:xfrm>
            <a:off x="5301911" y="3688287"/>
            <a:ext cx="752655" cy="307777"/>
          </a:xfrm>
          <a:prstGeom prst="rect">
            <a:avLst/>
          </a:prstGeom>
          <a:solidFill>
            <a:schemeClr val="bg1"/>
          </a:solidFill>
        </p:spPr>
        <p:txBody>
          <a:bodyPr wrap="square" rtlCol="0">
            <a:spAutoFit/>
          </a:bodyPr>
          <a:lstStyle/>
          <a:p>
            <a:pPr algn="ctr"/>
            <a:r>
              <a:rPr lang="de-DE" sz="1400" dirty="0" err="1"/>
              <a:t>risks</a:t>
            </a:r>
            <a:endParaRPr lang="de-DE" sz="1400" dirty="0"/>
          </a:p>
        </p:txBody>
      </p:sp>
      <p:sp>
        <p:nvSpPr>
          <p:cNvPr id="14" name="Textfeld 13"/>
          <p:cNvSpPr txBox="1"/>
          <p:nvPr/>
        </p:nvSpPr>
        <p:spPr>
          <a:xfrm>
            <a:off x="6511258" y="1879163"/>
            <a:ext cx="1152817" cy="307777"/>
          </a:xfrm>
          <a:prstGeom prst="rect">
            <a:avLst/>
          </a:prstGeom>
          <a:solidFill>
            <a:schemeClr val="bg1"/>
          </a:solidFill>
        </p:spPr>
        <p:txBody>
          <a:bodyPr wrap="square" rtlCol="0">
            <a:spAutoFit/>
          </a:bodyPr>
          <a:lstStyle/>
          <a:p>
            <a:pPr algn="ctr"/>
            <a:r>
              <a:rPr lang="de-DE" sz="1400" dirty="0" err="1"/>
              <a:t>outcomes</a:t>
            </a:r>
            <a:endParaRPr lang="de-DE" sz="1400" dirty="0"/>
          </a:p>
        </p:txBody>
      </p:sp>
      <p:sp>
        <p:nvSpPr>
          <p:cNvPr id="15" name="Textfeld 14"/>
          <p:cNvSpPr txBox="1"/>
          <p:nvPr/>
        </p:nvSpPr>
        <p:spPr>
          <a:xfrm>
            <a:off x="6300193" y="2482461"/>
            <a:ext cx="1011206" cy="307777"/>
          </a:xfrm>
          <a:prstGeom prst="rect">
            <a:avLst/>
          </a:prstGeom>
          <a:solidFill>
            <a:schemeClr val="bg1"/>
          </a:solidFill>
        </p:spPr>
        <p:txBody>
          <a:bodyPr wrap="square" rtlCol="0">
            <a:spAutoFit/>
          </a:bodyPr>
          <a:lstStyle/>
          <a:p>
            <a:pPr algn="ctr"/>
            <a:r>
              <a:rPr lang="de-DE" sz="1400" dirty="0" err="1"/>
              <a:t>benefits</a:t>
            </a:r>
            <a:endParaRPr lang="de-DE" sz="1400" dirty="0"/>
          </a:p>
        </p:txBody>
      </p:sp>
      <p:sp>
        <p:nvSpPr>
          <p:cNvPr id="16" name="Textfeld 15"/>
          <p:cNvSpPr txBox="1"/>
          <p:nvPr/>
        </p:nvSpPr>
        <p:spPr>
          <a:xfrm>
            <a:off x="5107222" y="2821015"/>
            <a:ext cx="907057" cy="307777"/>
          </a:xfrm>
          <a:prstGeom prst="rect">
            <a:avLst/>
          </a:prstGeom>
          <a:solidFill>
            <a:schemeClr val="bg1"/>
          </a:solidFill>
        </p:spPr>
        <p:txBody>
          <a:bodyPr wrap="square" rtlCol="0">
            <a:spAutoFit/>
          </a:bodyPr>
          <a:lstStyle/>
          <a:p>
            <a:pPr algn="ctr"/>
            <a:r>
              <a:rPr lang="de-DE" sz="1400" dirty="0" err="1"/>
              <a:t>desires</a:t>
            </a:r>
            <a:endParaRPr lang="de-DE" sz="1400" dirty="0"/>
          </a:p>
        </p:txBody>
      </p:sp>
      <p:sp>
        <p:nvSpPr>
          <p:cNvPr id="3" name="Textfeld 2"/>
          <p:cNvSpPr txBox="1"/>
          <p:nvPr/>
        </p:nvSpPr>
        <p:spPr>
          <a:xfrm>
            <a:off x="2319199" y="2132856"/>
            <a:ext cx="1123064" cy="307777"/>
          </a:xfrm>
          <a:prstGeom prst="rect">
            <a:avLst/>
          </a:prstGeom>
          <a:solidFill>
            <a:schemeClr val="bg1"/>
          </a:solidFill>
        </p:spPr>
        <p:txBody>
          <a:bodyPr wrap="none" rtlCol="0">
            <a:spAutoFit/>
          </a:bodyPr>
          <a:lstStyle/>
          <a:p>
            <a:r>
              <a:rPr lang="de-DE" sz="1400" dirty="0" err="1"/>
              <a:t>gain</a:t>
            </a:r>
            <a:r>
              <a:rPr lang="de-DE" sz="1400" dirty="0"/>
              <a:t> </a:t>
            </a:r>
            <a:r>
              <a:rPr lang="de-DE" sz="1400" dirty="0" err="1"/>
              <a:t>creators</a:t>
            </a:r>
            <a:endParaRPr lang="en-US" sz="1400" dirty="0"/>
          </a:p>
        </p:txBody>
      </p:sp>
      <p:sp>
        <p:nvSpPr>
          <p:cNvPr id="17" name="Textfeld 16"/>
          <p:cNvSpPr txBox="1"/>
          <p:nvPr/>
        </p:nvSpPr>
        <p:spPr>
          <a:xfrm>
            <a:off x="2319199" y="4107519"/>
            <a:ext cx="1206869" cy="307777"/>
          </a:xfrm>
          <a:prstGeom prst="rect">
            <a:avLst/>
          </a:prstGeom>
          <a:solidFill>
            <a:schemeClr val="bg1"/>
          </a:solidFill>
        </p:spPr>
        <p:txBody>
          <a:bodyPr wrap="none" rtlCol="0">
            <a:spAutoFit/>
          </a:bodyPr>
          <a:lstStyle/>
          <a:p>
            <a:r>
              <a:rPr lang="de-DE" sz="1400" dirty="0" err="1"/>
              <a:t>pain</a:t>
            </a:r>
            <a:r>
              <a:rPr lang="de-DE" sz="1400" dirty="0"/>
              <a:t> </a:t>
            </a:r>
            <a:r>
              <a:rPr lang="de-DE" sz="1400" dirty="0" err="1"/>
              <a:t>releavers</a:t>
            </a:r>
            <a:endParaRPr lang="en-US" sz="1400" dirty="0"/>
          </a:p>
        </p:txBody>
      </p:sp>
      <p:sp>
        <p:nvSpPr>
          <p:cNvPr id="18" name="Textfeld 17"/>
          <p:cNvSpPr txBox="1"/>
          <p:nvPr/>
        </p:nvSpPr>
        <p:spPr>
          <a:xfrm>
            <a:off x="611560" y="2995790"/>
            <a:ext cx="1031373" cy="523220"/>
          </a:xfrm>
          <a:prstGeom prst="rect">
            <a:avLst/>
          </a:prstGeom>
          <a:solidFill>
            <a:schemeClr val="bg1"/>
          </a:solidFill>
        </p:spPr>
        <p:txBody>
          <a:bodyPr wrap="none" rtlCol="0">
            <a:spAutoFit/>
          </a:bodyPr>
          <a:lstStyle/>
          <a:p>
            <a:r>
              <a:rPr lang="de-DE" sz="1400" dirty="0" err="1"/>
              <a:t>products</a:t>
            </a:r>
            <a:r>
              <a:rPr lang="de-DE" sz="1400" dirty="0"/>
              <a:t> &amp; </a:t>
            </a:r>
          </a:p>
          <a:p>
            <a:r>
              <a:rPr lang="de-DE" sz="1400" dirty="0" err="1"/>
              <a:t>services</a:t>
            </a:r>
            <a:endParaRPr lang="en-US" sz="1400" dirty="0"/>
          </a:p>
        </p:txBody>
      </p:sp>
      <p:sp>
        <p:nvSpPr>
          <p:cNvPr id="19" name="Textfeld 18"/>
          <p:cNvSpPr txBox="1"/>
          <p:nvPr/>
        </p:nvSpPr>
        <p:spPr>
          <a:xfrm>
            <a:off x="1331640" y="6107795"/>
            <a:ext cx="6699013" cy="646331"/>
          </a:xfrm>
          <a:prstGeom prst="rect">
            <a:avLst/>
          </a:prstGeom>
          <a:noFill/>
        </p:spPr>
        <p:txBody>
          <a:bodyPr wrap="none" rtlCol="0">
            <a:spAutoFit/>
          </a:bodyPr>
          <a:lstStyle/>
          <a:p>
            <a:r>
              <a:rPr lang="en-US" dirty="0"/>
              <a:t>Tutorial: </a:t>
            </a:r>
            <a:r>
              <a:rPr lang="en-US" dirty="0">
                <a:hlinkClick r:id="rId5"/>
              </a:rPr>
              <a:t>https://www.youtube.com/watch?v=D254suPMpwY&amp;t=192s</a:t>
            </a:r>
            <a:endParaRPr lang="en-US" dirty="0"/>
          </a:p>
          <a:p>
            <a:endParaRPr lang="en-US" dirty="0"/>
          </a:p>
        </p:txBody>
      </p:sp>
      <p:sp>
        <p:nvSpPr>
          <p:cNvPr id="20" name="Textfeld 19"/>
          <p:cNvSpPr txBox="1"/>
          <p:nvPr/>
        </p:nvSpPr>
        <p:spPr>
          <a:xfrm>
            <a:off x="5870717" y="2132856"/>
            <a:ext cx="559640" cy="307777"/>
          </a:xfrm>
          <a:prstGeom prst="rect">
            <a:avLst/>
          </a:prstGeom>
          <a:solidFill>
            <a:schemeClr val="bg1"/>
          </a:solidFill>
        </p:spPr>
        <p:txBody>
          <a:bodyPr wrap="none" rtlCol="0">
            <a:spAutoFit/>
          </a:bodyPr>
          <a:lstStyle/>
          <a:p>
            <a:r>
              <a:rPr lang="de-DE" sz="1400" dirty="0" err="1"/>
              <a:t>gains</a:t>
            </a:r>
            <a:endParaRPr lang="en-US" sz="1400" dirty="0"/>
          </a:p>
        </p:txBody>
      </p:sp>
      <p:sp>
        <p:nvSpPr>
          <p:cNvPr id="21" name="Textfeld 20"/>
          <p:cNvSpPr txBox="1"/>
          <p:nvPr/>
        </p:nvSpPr>
        <p:spPr>
          <a:xfrm>
            <a:off x="5857764" y="4170838"/>
            <a:ext cx="572593" cy="307777"/>
          </a:xfrm>
          <a:prstGeom prst="rect">
            <a:avLst/>
          </a:prstGeom>
          <a:solidFill>
            <a:schemeClr val="bg1"/>
          </a:solidFill>
        </p:spPr>
        <p:txBody>
          <a:bodyPr wrap="none" rtlCol="0">
            <a:spAutoFit/>
          </a:bodyPr>
          <a:lstStyle/>
          <a:p>
            <a:r>
              <a:rPr lang="de-DE" sz="1400" dirty="0" err="1"/>
              <a:t>pains</a:t>
            </a:r>
            <a:endParaRPr lang="en-US" sz="1400" dirty="0"/>
          </a:p>
        </p:txBody>
      </p:sp>
      <p:sp>
        <p:nvSpPr>
          <p:cNvPr id="22" name="Textfeld 21"/>
          <p:cNvSpPr txBox="1"/>
          <p:nvPr/>
        </p:nvSpPr>
        <p:spPr>
          <a:xfrm>
            <a:off x="7594732" y="3086775"/>
            <a:ext cx="871842" cy="523220"/>
          </a:xfrm>
          <a:prstGeom prst="rect">
            <a:avLst/>
          </a:prstGeom>
          <a:solidFill>
            <a:schemeClr val="bg1"/>
          </a:solidFill>
        </p:spPr>
        <p:txBody>
          <a:bodyPr wrap="none" rtlCol="0">
            <a:spAutoFit/>
          </a:bodyPr>
          <a:lstStyle/>
          <a:p>
            <a:pPr algn="ctr"/>
            <a:r>
              <a:rPr lang="de-DE" sz="1400" dirty="0" err="1"/>
              <a:t>customer</a:t>
            </a:r>
            <a:endParaRPr lang="de-DE" sz="1400" dirty="0"/>
          </a:p>
          <a:p>
            <a:pPr algn="ctr"/>
            <a:r>
              <a:rPr lang="de-DE" sz="1400" dirty="0" err="1"/>
              <a:t>jobs</a:t>
            </a:r>
            <a:endParaRPr lang="en-US" sz="1400" dirty="0"/>
          </a:p>
        </p:txBody>
      </p:sp>
    </p:spTree>
    <p:custDataLst>
      <p:tags r:id="rId1"/>
    </p:custDataLst>
    <p:extLst>
      <p:ext uri="{BB962C8B-B14F-4D97-AF65-F5344CB8AC3E}">
        <p14:creationId xmlns:p14="http://schemas.microsoft.com/office/powerpoint/2010/main" val="16043201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IMING" val="|27.3|0.5|0.3"/>
</p:tagLst>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1395</Words>
  <Application>Microsoft Office PowerPoint</Application>
  <PresentationFormat>Bildschirmpräsentation (4:3)</PresentationFormat>
  <Paragraphs>167</Paragraphs>
  <Slides>17</Slides>
  <Notes>15</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17</vt:i4>
      </vt:variant>
    </vt:vector>
  </HeadingPairs>
  <TitlesOfParts>
    <vt:vector size="20" baseType="lpstr">
      <vt:lpstr>Arial</vt:lpstr>
      <vt:lpstr>Calibri</vt:lpstr>
      <vt:lpstr>Larissa</vt:lpstr>
      <vt:lpstr>Social Entrepreneurship for Local Change Assignment 4 Presentation of your Business Model Canvas</vt:lpstr>
      <vt:lpstr>PowerPoint-Präsentation</vt:lpstr>
      <vt:lpstr>Recap &gt;&gt;&gt; How you have arrived at your challenge and your idea?</vt:lpstr>
      <vt:lpstr>Social Business Model Canvas</vt:lpstr>
      <vt:lpstr>PowerPoint-Präsentation</vt:lpstr>
      <vt:lpstr>PowerPoint-Präsentation</vt:lpstr>
      <vt:lpstr>Your vision and mission (1 slide) </vt:lpstr>
      <vt:lpstr>Customers &amp; Beneficiaries (2 slides, one for each persona) </vt:lpstr>
      <vt:lpstr>Value Proposition (1 slide) </vt:lpstr>
      <vt:lpstr>Key products and  key services (1 slide) </vt:lpstr>
      <vt:lpstr>Channels (1 slide) </vt:lpstr>
      <vt:lpstr>Key Processes (1 slide) </vt:lpstr>
      <vt:lpstr>Key Resources (1 slide) </vt:lpstr>
      <vt:lpstr>Key Partners (1 slide) </vt:lpstr>
      <vt:lpstr>KPI: Key Performance Indicators (1 slide) </vt:lpstr>
      <vt:lpstr>Social and/or Environmental Impact (1 slide)</vt:lpstr>
      <vt:lpstr>Your first step  (1 slide)</vt:lpstr>
    </vt:vector>
  </TitlesOfParts>
  <Company>HfWU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Landscape and Democracy Interim Presentation</dc:title>
  <dc:creator>Fetzer, Ellen</dc:creator>
  <cp:lastModifiedBy>Fetzer, Ellen</cp:lastModifiedBy>
  <cp:revision>67</cp:revision>
  <cp:lastPrinted>2020-04-17T11:49:32Z</cp:lastPrinted>
  <dcterms:created xsi:type="dcterms:W3CDTF">2015-11-26T11:09:04Z</dcterms:created>
  <dcterms:modified xsi:type="dcterms:W3CDTF">2025-01-23T16:24:48Z</dcterms:modified>
</cp:coreProperties>
</file>