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13004800" cy="9753600"/>
  <p:notesSz cx="6858000" cy="9144000"/>
  <p:embeddedFontLst>
    <p:embeddedFont>
      <p:font typeface="Helvetica Neue" panose="020B060402020202020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72">
          <p15:clr>
            <a:srgbClr val="000000"/>
          </p15:clr>
        </p15:guide>
        <p15:guide id="2" pos="4096">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gv2mpgLaxMDqbbbyZQHZxz7Z+1b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1300" y="28"/>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21"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
        <p:cNvGrpSpPr/>
        <p:nvPr/>
      </p:nvGrpSpPr>
      <p:grpSpPr>
        <a:xfrm>
          <a:off x="0" y="0"/>
          <a:ext cx="0" cy="0"/>
          <a:chOff x="0" y="0"/>
          <a:chExt cx="0" cy="0"/>
        </a:xfrm>
      </p:grpSpPr>
      <p:sp>
        <p:nvSpPr>
          <p:cNvPr id="12" name="Google Shape;12;p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 name="Google Shape;1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754135f450_5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8" name="Google Shape;78;g754135f450_5_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
        <p:cNvGrpSpPr/>
        <p:nvPr/>
      </p:nvGrpSpPr>
      <p:grpSpPr>
        <a:xfrm>
          <a:off x="0" y="0"/>
          <a:ext cx="0" cy="0"/>
          <a:chOff x="0" y="0"/>
          <a:chExt cx="0" cy="0"/>
        </a:xfrm>
      </p:grpSpPr>
      <p:sp>
        <p:nvSpPr>
          <p:cNvPr id="19" name="Google Shape;19;g844729e624_0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 name="Google Shape;20;g844729e624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844729e624_0_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 name="Google Shape;28;g844729e624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g844729e624_0_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 name="Google Shape;36;g844729e624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g844729e624_0_1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3" name="Google Shape;43;g844729e624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844729e624_0_6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0" name="Google Shape;50;g844729e624_0_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7" name="Google Shape;5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4" name="Google Shape;6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844729e624_0_6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1" name="Google Shape;71;g844729e624_0_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 und Inhalt">
  <p:cSld name="Titel und Inhalt">
    <p:spTree>
      <p:nvGrpSpPr>
        <p:cNvPr id="1"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folie">
  <p:cSld name="Titelfolie">
    <p:spTree>
      <p:nvGrpSpPr>
        <p:cNvPr id="1" name="Shape 1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pic>
        <p:nvPicPr>
          <p:cNvPr id="6" name="Google Shape;6;p14" descr="Template_C.png"/>
          <p:cNvPicPr preferRelativeResize="0"/>
          <p:nvPr/>
        </p:nvPicPr>
        <p:blipFill rotWithShape="1">
          <a:blip r:embed="rId3">
            <a:alphaModFix/>
          </a:blip>
          <a:srcRect/>
          <a:stretch/>
        </p:blipFill>
        <p:spPr>
          <a:xfrm>
            <a:off x="-1" y="106016"/>
            <a:ext cx="13059333" cy="964758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
        <p:cNvGrpSpPr/>
        <p:nvPr/>
      </p:nvGrpSpPr>
      <p:grpSpPr>
        <a:xfrm>
          <a:off x="0" y="0"/>
          <a:ext cx="0" cy="0"/>
          <a:chOff x="0" y="0"/>
          <a:chExt cx="0" cy="0"/>
        </a:xfrm>
      </p:grpSpPr>
      <p:pic>
        <p:nvPicPr>
          <p:cNvPr id="9" name="Google Shape;9;p12" descr="Template_C.png"/>
          <p:cNvPicPr preferRelativeResize="0"/>
          <p:nvPr/>
        </p:nvPicPr>
        <p:blipFill rotWithShape="1">
          <a:blip r:embed="rId3">
            <a:alphaModFix/>
          </a:blip>
          <a:srcRect/>
          <a:stretch/>
        </p:blipFill>
        <p:spPr>
          <a:xfrm>
            <a:off x="-1" y="147896"/>
            <a:ext cx="13004801" cy="961020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ledwiki.hfwu.de/index.php?title=LED_Online_Seminar_Assignments_2021#Phase_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
        <p:cNvGrpSpPr/>
        <p:nvPr/>
      </p:nvGrpSpPr>
      <p:grpSpPr>
        <a:xfrm>
          <a:off x="0" y="0"/>
          <a:ext cx="0" cy="0"/>
          <a:chOff x="0" y="0"/>
          <a:chExt cx="0" cy="0"/>
        </a:xfrm>
      </p:grpSpPr>
      <p:sp>
        <p:nvSpPr>
          <p:cNvPr id="15" name="Google Shape;15;p8"/>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
        <p:nvSpPr>
          <p:cNvPr id="16" name="Google Shape;16;p8"/>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(1)</a:t>
            </a:r>
            <a:endParaRPr sz="1400" b="0" i="0" u="none" strike="noStrike" cap="none">
              <a:solidFill>
                <a:srgbClr val="000000"/>
              </a:solidFill>
              <a:latin typeface="Arial"/>
              <a:ea typeface="Arial"/>
              <a:cs typeface="Arial"/>
              <a:sym typeface="Arial"/>
            </a:endParaRPr>
          </a:p>
        </p:txBody>
      </p:sp>
      <p:sp>
        <p:nvSpPr>
          <p:cNvPr id="17" name="Google Shape;17;p8"/>
          <p:cNvSpPr txBox="1"/>
          <p:nvPr/>
        </p:nvSpPr>
        <p:spPr>
          <a:xfrm>
            <a:off x="450754" y="1864725"/>
            <a:ext cx="12082799" cy="665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Please continue the story you have started </a:t>
            </a:r>
            <a:r>
              <a:rPr lang="en-US" sz="2400">
                <a:solidFill>
                  <a:schemeClr val="dk1"/>
                </a:solidFill>
                <a:latin typeface="Helvetica Neue"/>
                <a:ea typeface="Helvetica Neue"/>
                <a:cs typeface="Helvetica Neue"/>
                <a:sym typeface="Helvetica Neue"/>
              </a:rPr>
              <a:t>on your wiki page</a:t>
            </a:r>
            <a:r>
              <a:rPr lang="en-US" sz="2400" b="0" i="0" u="none" strike="noStrike" cap="none">
                <a:solidFill>
                  <a:schemeClr val="dk1"/>
                </a:solidFill>
                <a:latin typeface="Helvetica Neue"/>
                <a:ea typeface="Helvetica Neue"/>
                <a:cs typeface="Helvetica Neue"/>
                <a:sym typeface="Helvetica Neue"/>
              </a:rPr>
              <a:t>. We have heard about how you imagine you would collaborate with your community towards a joint assessment of the local landscape, based on your literature reflection. </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We assume that you have now a broad understanding of the local issues, the problems, potentials and the sustainability challenges. </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We invite you now to continue your story-telling. You can use the same characters that have already been introduced.</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The story should cover the following steps, in your own interpretation and creative form:</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How we agreed on shared goals</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How we formulated a vision based on our goals</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How we translated this vision into an implementation strategy</a:t>
            </a:r>
            <a:endParaRPr sz="2400" b="0" i="0" u="none" strike="noStrike" cap="none">
              <a:solidFill>
                <a:schemeClr val="dk1"/>
              </a:solidFill>
              <a:latin typeface="Helvetica Neue"/>
              <a:ea typeface="Helvetica Neue"/>
              <a:cs typeface="Helvetica Neue"/>
              <a:sym typeface="Helvetica Neue"/>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g754135f450_5_1"/>
          <p:cNvSpPr txBox="1"/>
          <p:nvPr/>
        </p:nvSpPr>
        <p:spPr>
          <a:xfrm>
            <a:off x="0" y="268287"/>
            <a:ext cx="9807600" cy="584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Democratic Landscape Analysis and Assessment</a:t>
            </a:r>
            <a:endParaRPr sz="1400" b="0" i="0" u="none" strike="noStrike" cap="none">
              <a:solidFill>
                <a:srgbClr val="000000"/>
              </a:solidFill>
              <a:latin typeface="Arial"/>
              <a:ea typeface="Arial"/>
              <a:cs typeface="Arial"/>
              <a:sym typeface="Arial"/>
            </a:endParaRPr>
          </a:p>
        </p:txBody>
      </p:sp>
      <p:sp>
        <p:nvSpPr>
          <p:cNvPr id="81" name="Google Shape;81;g754135f450_5_1"/>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References</a:t>
            </a:r>
            <a:endParaRPr sz="1400" b="0" i="0" u="none" strike="noStrike" cap="none">
              <a:solidFill>
                <a:srgbClr val="000000"/>
              </a:solidFill>
              <a:latin typeface="Arial"/>
              <a:ea typeface="Arial"/>
              <a:cs typeface="Arial"/>
              <a:sym typeface="Arial"/>
            </a:endParaRPr>
          </a:p>
        </p:txBody>
      </p:sp>
      <p:sp>
        <p:nvSpPr>
          <p:cNvPr id="82" name="Google Shape;82;g754135f450_5_1"/>
          <p:cNvSpPr txBox="1"/>
          <p:nvPr/>
        </p:nvSpPr>
        <p:spPr>
          <a:xfrm>
            <a:off x="450754" y="1864725"/>
            <a:ext cx="12082799" cy="6650100"/>
          </a:xfrm>
          <a:prstGeom prst="rect">
            <a:avLst/>
          </a:prstGeom>
          <a:noFill/>
          <a:ln>
            <a:noFill/>
          </a:ln>
        </p:spPr>
        <p:txBody>
          <a:bodyPr spcFirstLastPara="1" wrap="square" lIns="91425" tIns="91425" rIns="91425" bIns="91425" anchor="t" anchorCtr="0">
            <a:noAutofit/>
          </a:bodyPr>
          <a:lstStyle/>
          <a:p>
            <a:pPr marL="0" marR="0" lvl="0" indent="0" algn="l" rtl="0">
              <a:lnSpc>
                <a:spcPct val="163636"/>
              </a:lnSpc>
              <a:spcBef>
                <a:spcPts val="0"/>
              </a:spcBef>
              <a:spcAft>
                <a:spcPts val="0"/>
              </a:spcAft>
              <a:buNone/>
            </a:pPr>
            <a:r>
              <a:rPr lang="en-US" sz="2400">
                <a:solidFill>
                  <a:schemeClr val="dk1"/>
                </a:solidFill>
                <a:latin typeface="Helvetica Neue"/>
                <a:ea typeface="Helvetica Neue"/>
                <a:cs typeface="Helvetica Neue"/>
                <a:sym typeface="Helvetica Neue"/>
              </a:rPr>
              <a:t>Further readings can be found under:</a:t>
            </a:r>
            <a:endParaRPr sz="240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None/>
            </a:pPr>
            <a:r>
              <a:rPr lang="en-US" sz="2200" u="sng">
                <a:solidFill>
                  <a:schemeClr val="hlink"/>
                </a:solidFill>
                <a:latin typeface="Helvetica Neue"/>
                <a:ea typeface="Helvetica Neue"/>
                <a:cs typeface="Helvetica Neue"/>
                <a:sym typeface="Helvetica Neue"/>
                <a:hlinkClick r:id="rId3"/>
              </a:rPr>
              <a:t>https://ledwiki.hfwu.de/index.php?title=LED_Online_Seminar_Assignments_2021#Phase_C</a:t>
            </a:r>
            <a:endParaRPr sz="220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None/>
            </a:pPr>
            <a:endParaRPr sz="220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None/>
            </a:pPr>
            <a:endParaRPr sz="240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None/>
            </a:pPr>
            <a:endParaRPr sz="240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Clr>
                <a:schemeClr val="dk1"/>
              </a:buClr>
              <a:buSzPts val="1100"/>
              <a:buFont typeface="Arial"/>
              <a:buNone/>
            </a:pPr>
            <a:endParaRPr sz="2800" b="0" i="0" u="none" strike="noStrike" cap="none">
              <a:solidFill>
                <a:schemeClr val="dk1"/>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
        <p:cNvGrpSpPr/>
        <p:nvPr/>
      </p:nvGrpSpPr>
      <p:grpSpPr>
        <a:xfrm>
          <a:off x="0" y="0"/>
          <a:ext cx="0" cy="0"/>
          <a:chOff x="0" y="0"/>
          <a:chExt cx="0" cy="0"/>
        </a:xfrm>
      </p:grpSpPr>
      <p:sp>
        <p:nvSpPr>
          <p:cNvPr id="22" name="Google Shape;22;g844729e624_0_0"/>
          <p:cNvSpPr txBox="1"/>
          <p:nvPr/>
        </p:nvSpPr>
        <p:spPr>
          <a:xfrm>
            <a:off x="417500" y="3978875"/>
            <a:ext cx="12042300" cy="320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Helvetica Neue"/>
                <a:ea typeface="Helvetica Neue"/>
                <a:cs typeface="Helvetica Neue"/>
                <a:sym typeface="Helvetica Neue"/>
              </a:rPr>
              <a:t>What are the parts of a story and how does it relate to your visioning process?</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Helvetica Neue"/>
                <a:ea typeface="Helvetica Neue"/>
                <a:cs typeface="Helvetica Neue"/>
                <a:sym typeface="Helvetica Neue"/>
              </a:rPr>
              <a:t>Scene = Physical &amp; Socio/Economic/Political Landscape, Your Landscape Democracy Challenge</a:t>
            </a:r>
            <a:endParaRPr sz="20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Helvetica Neue"/>
                <a:ea typeface="Helvetica Neue"/>
                <a:cs typeface="Helvetica Neue"/>
                <a:sym typeface="Helvetica Neue"/>
              </a:rPr>
              <a:t>Characters = Key Stakeholders in the Focus Community</a:t>
            </a:r>
            <a:endParaRPr sz="20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r>
              <a:rPr lang="en-US" sz="2000" b="1" i="0" u="none" strike="noStrike" cap="none">
                <a:solidFill>
                  <a:schemeClr val="dk1"/>
                </a:solidFill>
                <a:latin typeface="Helvetica Neue"/>
                <a:ea typeface="Helvetica Neue"/>
                <a:cs typeface="Helvetica Neue"/>
                <a:sym typeface="Helvetica Neue"/>
              </a:rPr>
              <a:t>Plot = Methods of goal-setting, visioning and strategy development</a:t>
            </a:r>
            <a:endParaRPr sz="24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600"/>
              <a:buFont typeface="Arial"/>
              <a:buNone/>
            </a:pPr>
            <a:endParaRPr sz="16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r>
              <a:rPr lang="en-US" sz="2000" b="1" i="0" u="none" strike="noStrike" cap="none">
                <a:solidFill>
                  <a:schemeClr val="dk1"/>
                </a:solidFill>
                <a:latin typeface="Helvetica Neue"/>
                <a:ea typeface="Helvetica Neue"/>
                <a:cs typeface="Helvetica Neue"/>
                <a:sym typeface="Helvetica Neue"/>
              </a:rPr>
              <a:t>Sub-Plots = Any Important Relationships Between Stakeholders</a:t>
            </a:r>
            <a:r>
              <a:rPr lang="en-US" sz="2400" b="1" i="0" u="none" strike="noStrike" cap="none">
                <a:solidFill>
                  <a:schemeClr val="dk1"/>
                </a:solidFill>
                <a:latin typeface="Helvetica Neue"/>
                <a:ea typeface="Helvetica Neue"/>
                <a:cs typeface="Helvetica Neue"/>
                <a:sym typeface="Helvetica Neue"/>
              </a:rPr>
              <a:t> </a:t>
            </a:r>
            <a:endParaRPr sz="1600" b="0" i="0" u="none" strike="noStrike" cap="none">
              <a:solidFill>
                <a:srgbClr val="000000"/>
              </a:solidFill>
              <a:latin typeface="Helvetica Neue"/>
              <a:ea typeface="Helvetica Neue"/>
              <a:cs typeface="Helvetica Neue"/>
              <a:sym typeface="Helvetica Neue"/>
            </a:endParaRPr>
          </a:p>
        </p:txBody>
      </p:sp>
      <p:sp>
        <p:nvSpPr>
          <p:cNvPr id="23" name="Google Shape;23;g844729e624_0_0"/>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(2)</a:t>
            </a:r>
            <a:endParaRPr sz="1400" b="0" i="0" u="none" strike="noStrike" cap="none">
              <a:solidFill>
                <a:srgbClr val="000000"/>
              </a:solidFill>
              <a:latin typeface="Arial"/>
              <a:ea typeface="Arial"/>
              <a:cs typeface="Arial"/>
              <a:sym typeface="Arial"/>
            </a:endParaRPr>
          </a:p>
        </p:txBody>
      </p:sp>
      <p:sp>
        <p:nvSpPr>
          <p:cNvPr id="24" name="Google Shape;24;g844729e624_0_0"/>
          <p:cNvSpPr txBox="1"/>
          <p:nvPr/>
        </p:nvSpPr>
        <p:spPr>
          <a:xfrm>
            <a:off x="450750" y="1864725"/>
            <a:ext cx="12082799" cy="186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Similar to the previous assignment, you’ll firstly need to take inventory on the essential points of a story and translate them into the visioning process.</a:t>
            </a:r>
            <a:endParaRPr sz="2400" b="0" i="0" u="none" strike="noStrike" cap="none">
              <a:solidFill>
                <a:schemeClr val="dk1"/>
              </a:solidFill>
              <a:latin typeface="Helvetica Neue"/>
              <a:ea typeface="Helvetica Neue"/>
              <a:cs typeface="Helvetica Neue"/>
              <a:sym typeface="Helvetica Neue"/>
            </a:endParaRPr>
          </a:p>
        </p:txBody>
      </p:sp>
      <p:sp>
        <p:nvSpPr>
          <p:cNvPr id="25" name="Google Shape;25;g844729e624_0_0"/>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g844729e624_0_4"/>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(3)</a:t>
            </a:r>
            <a:endParaRPr sz="1400" b="0" i="0" u="none" strike="noStrike" cap="none">
              <a:solidFill>
                <a:srgbClr val="000000"/>
              </a:solidFill>
              <a:latin typeface="Arial"/>
              <a:ea typeface="Arial"/>
              <a:cs typeface="Arial"/>
              <a:sym typeface="Arial"/>
            </a:endParaRPr>
          </a:p>
        </p:txBody>
      </p:sp>
      <p:sp>
        <p:nvSpPr>
          <p:cNvPr id="31" name="Google Shape;31;g844729e624_0_4"/>
          <p:cNvSpPr txBox="1"/>
          <p:nvPr/>
        </p:nvSpPr>
        <p:spPr>
          <a:xfrm>
            <a:off x="450750" y="1864725"/>
            <a:ext cx="11707913" cy="186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You will have 10 minutes to present your visioning story, which will be followed up by a 10 minutes discussion period. Please be sure to practice your presentation beforehand, time limits will be followed closely by moderators. Lastly, have fun with this approach and utilize your creative ability to connect with your audience and draw them into your story!</a:t>
            </a:r>
            <a:endParaRPr sz="2400" b="0" i="0" u="none" strike="noStrike" cap="none">
              <a:solidFill>
                <a:schemeClr val="dk1"/>
              </a:solidFill>
              <a:latin typeface="Helvetica Neue"/>
              <a:ea typeface="Helvetica Neue"/>
              <a:cs typeface="Helvetica Neue"/>
              <a:sym typeface="Helvetica Neue"/>
            </a:endParaRPr>
          </a:p>
        </p:txBody>
      </p:sp>
      <p:sp>
        <p:nvSpPr>
          <p:cNvPr id="32" name="Google Shape;32;g844729e624_0_4"/>
          <p:cNvSpPr txBox="1"/>
          <p:nvPr/>
        </p:nvSpPr>
        <p:spPr>
          <a:xfrm>
            <a:off x="417512" y="3978863"/>
            <a:ext cx="9369426" cy="1454700"/>
          </a:xfrm>
          <a:prstGeom prst="rect">
            <a:avLst/>
          </a:prstGeom>
          <a:noFill/>
          <a:ln>
            <a:noFill/>
          </a:ln>
        </p:spPr>
        <p:txBody>
          <a:bodyPr spcFirstLastPara="1" wrap="square" lIns="91425" tIns="91425" rIns="91425" bIns="91425" anchor="t" anchorCtr="0">
            <a:noAutofit/>
          </a:bodyPr>
          <a:lstStyle/>
          <a:p>
            <a:pPr marL="342900" marR="0" lvl="0" indent="-190500" algn="l" rtl="0">
              <a:lnSpc>
                <a:spcPct val="150000"/>
              </a:lnSpc>
              <a:spcBef>
                <a:spcPts val="0"/>
              </a:spcBef>
              <a:spcAft>
                <a:spcPts val="0"/>
              </a:spcAft>
              <a:buClr>
                <a:srgbClr val="000000"/>
              </a:buClr>
              <a:buSzPts val="2400"/>
              <a:buFont typeface="Noto Sans Symbols"/>
              <a:buNone/>
            </a:pPr>
            <a:endParaRPr sz="2400" b="1" i="0" u="none" strike="noStrike" cap="none">
              <a:solidFill>
                <a:schemeClr val="dk1"/>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1" i="0" u="none" strike="noStrike" cap="none">
                <a:solidFill>
                  <a:schemeClr val="dk1"/>
                </a:solidFill>
                <a:latin typeface="Helvetica Neue"/>
                <a:ea typeface="Helvetica Neue"/>
                <a:cs typeface="Helvetica Neue"/>
                <a:sym typeface="Helvetica Neue"/>
              </a:rPr>
              <a:t>Working period: </a:t>
            </a:r>
            <a:r>
              <a:rPr lang="en-US" sz="2400">
                <a:solidFill>
                  <a:schemeClr val="dk1"/>
                </a:solidFill>
                <a:latin typeface="Helvetica Neue"/>
                <a:ea typeface="Helvetica Neue"/>
                <a:cs typeface="Helvetica Neue"/>
                <a:sym typeface="Helvetica Neue"/>
              </a:rPr>
              <a:t>19</a:t>
            </a:r>
            <a:r>
              <a:rPr lang="en-US" sz="2400" b="0" i="0" u="none" strike="noStrike" cap="none">
                <a:solidFill>
                  <a:schemeClr val="dk1"/>
                </a:solidFill>
                <a:latin typeface="Helvetica Neue"/>
                <a:ea typeface="Helvetica Neue"/>
                <a:cs typeface="Helvetica Neue"/>
                <a:sym typeface="Helvetica Neue"/>
              </a:rPr>
              <a:t>.05. – 02.06.202</a:t>
            </a:r>
            <a:r>
              <a:rPr lang="en-US" sz="2400">
                <a:solidFill>
                  <a:schemeClr val="dk1"/>
                </a:solidFill>
                <a:latin typeface="Helvetica Neue"/>
                <a:ea typeface="Helvetica Neue"/>
                <a:cs typeface="Helvetica Neue"/>
                <a:sym typeface="Helvetica Neue"/>
              </a:rPr>
              <a:t>1</a:t>
            </a:r>
            <a:r>
              <a:rPr lang="en-US" sz="2400" b="0" i="0" u="none" strike="noStrike" cap="none">
                <a:solidFill>
                  <a:schemeClr val="dk1"/>
                </a:solidFill>
                <a:latin typeface="Helvetica Neue"/>
                <a:ea typeface="Helvetica Neue"/>
                <a:cs typeface="Helvetica Neue"/>
                <a:sym typeface="Helvetica Neue"/>
              </a:rPr>
              <a:t> </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1" i="0" u="none" strike="noStrike" cap="none">
                <a:solidFill>
                  <a:schemeClr val="dk1"/>
                </a:solidFill>
                <a:latin typeface="Helvetica Neue"/>
                <a:ea typeface="Helvetica Neue"/>
                <a:cs typeface="Helvetica Neue"/>
                <a:sym typeface="Helvetica Neue"/>
              </a:rPr>
              <a:t>Submit</a:t>
            </a:r>
            <a:r>
              <a:rPr lang="en-US" sz="2400" b="0" i="0" u="none" strike="noStrike" cap="none">
                <a:solidFill>
                  <a:schemeClr val="dk1"/>
                </a:solidFill>
                <a:latin typeface="Helvetica Neue"/>
                <a:ea typeface="Helvetica Neue"/>
                <a:cs typeface="Helvetica Neue"/>
                <a:sym typeface="Helvetica Neue"/>
              </a:rPr>
              <a:t> on ILIAS by </a:t>
            </a:r>
            <a:r>
              <a:rPr lang="en-US" sz="2400" b="1" i="0" u="none" strike="noStrike" cap="none">
                <a:solidFill>
                  <a:schemeClr val="dk1"/>
                </a:solidFill>
                <a:latin typeface="Helvetica Neue"/>
                <a:ea typeface="Helvetica Neue"/>
                <a:cs typeface="Helvetica Neue"/>
                <a:sym typeface="Helvetica Neue"/>
              </a:rPr>
              <a:t>1</a:t>
            </a:r>
            <a:r>
              <a:rPr lang="en-US" sz="2400" b="1">
                <a:solidFill>
                  <a:schemeClr val="dk1"/>
                </a:solidFill>
                <a:latin typeface="Helvetica Neue"/>
                <a:ea typeface="Helvetica Neue"/>
                <a:cs typeface="Helvetica Neue"/>
                <a:sym typeface="Helvetica Neue"/>
              </a:rPr>
              <a:t>6</a:t>
            </a:r>
            <a:r>
              <a:rPr lang="en-US" sz="2400" b="1" i="0" u="none" strike="noStrike" cap="none">
                <a:solidFill>
                  <a:schemeClr val="dk1"/>
                </a:solidFill>
                <a:latin typeface="Helvetica Neue"/>
                <a:ea typeface="Helvetica Neue"/>
                <a:cs typeface="Helvetica Neue"/>
                <a:sym typeface="Helvetica Neue"/>
              </a:rPr>
              <a:t>:00 June </a:t>
            </a:r>
            <a:r>
              <a:rPr lang="en-US" sz="2400" b="1">
                <a:solidFill>
                  <a:schemeClr val="dk1"/>
                </a:solidFill>
                <a:latin typeface="Helvetica Neue"/>
                <a:ea typeface="Helvetica Neue"/>
                <a:cs typeface="Helvetica Neue"/>
                <a:sym typeface="Helvetica Neue"/>
              </a:rPr>
              <a:t>2</a:t>
            </a:r>
            <a:r>
              <a:rPr lang="en-US" sz="2400" b="1" i="0" u="none" strike="noStrike" cap="none">
                <a:solidFill>
                  <a:schemeClr val="dk1"/>
                </a:solidFill>
                <a:latin typeface="Helvetica Neue"/>
                <a:ea typeface="Helvetica Neue"/>
                <a:cs typeface="Helvetica Neue"/>
                <a:sym typeface="Helvetica Neue"/>
              </a:rPr>
              <a:t> 202</a:t>
            </a:r>
            <a:r>
              <a:rPr lang="en-US" sz="2400" b="1">
                <a:solidFill>
                  <a:schemeClr val="dk1"/>
                </a:solidFill>
                <a:latin typeface="Helvetica Neue"/>
                <a:ea typeface="Helvetica Neue"/>
                <a:cs typeface="Helvetica Neue"/>
                <a:sym typeface="Helvetica Neue"/>
              </a:rPr>
              <a:t>1</a:t>
            </a:r>
            <a:r>
              <a:rPr lang="en-US" sz="2400" b="1" i="0" u="none" strike="noStrike" cap="none">
                <a:solidFill>
                  <a:schemeClr val="dk1"/>
                </a:solidFill>
                <a:latin typeface="Helvetica Neue"/>
                <a:ea typeface="Helvetica Neue"/>
                <a:cs typeface="Helvetica Neue"/>
                <a:sym typeface="Helvetica Neue"/>
              </a:rPr>
              <a:t> </a:t>
            </a:r>
            <a:r>
              <a:rPr lang="en-US" sz="2400" u="none">
                <a:solidFill>
                  <a:schemeClr val="dk1"/>
                </a:solidFill>
              </a:rPr>
              <a:t>https://ilias.hfwu.de/goto.php?target=exc_33872&amp;client_id=hfwu</a:t>
            </a:r>
            <a:endParaRPr sz="2400" b="1" i="0" u="none" strike="noStrike" cap="none">
              <a:solidFill>
                <a:schemeClr val="dk1"/>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1" i="0" u="none" strike="noStrike" cap="none">
                <a:solidFill>
                  <a:schemeClr val="dk1"/>
                </a:solidFill>
                <a:latin typeface="Helvetica Neue"/>
                <a:ea typeface="Helvetica Neue"/>
                <a:cs typeface="Helvetica Neue"/>
                <a:sym typeface="Helvetica Neue"/>
              </a:rPr>
              <a:t>Presentation + discussion in cross-cultural sessions: </a:t>
            </a:r>
            <a:r>
              <a:rPr lang="en-US" sz="2400" b="0" i="0" u="none" strike="noStrike" cap="none">
                <a:solidFill>
                  <a:schemeClr val="dk1"/>
                </a:solidFill>
                <a:latin typeface="Helvetica Neue"/>
                <a:ea typeface="Helvetica Neue"/>
                <a:cs typeface="Helvetica Neue"/>
                <a:sym typeface="Helvetica Neue"/>
              </a:rPr>
              <a:t>online on </a:t>
            </a:r>
            <a:r>
              <a:rPr lang="en-US" sz="2400" b="1" i="0" u="none" strike="noStrike" cap="none">
                <a:solidFill>
                  <a:schemeClr val="dk1"/>
                </a:solidFill>
                <a:latin typeface="Helvetica Neue"/>
                <a:ea typeface="Helvetica Neue"/>
                <a:cs typeface="Helvetica Neue"/>
                <a:sym typeface="Helvetica Neue"/>
              </a:rPr>
              <a:t>June </a:t>
            </a:r>
            <a:r>
              <a:rPr lang="en-US" sz="2400" b="1">
                <a:solidFill>
                  <a:schemeClr val="dk1"/>
                </a:solidFill>
                <a:latin typeface="Helvetica Neue"/>
                <a:ea typeface="Helvetica Neue"/>
                <a:cs typeface="Helvetica Neue"/>
                <a:sym typeface="Helvetica Neue"/>
              </a:rPr>
              <a:t>2</a:t>
            </a:r>
            <a:r>
              <a:rPr lang="en-US" sz="2400" b="0" i="0" u="none" strike="noStrike" cap="none">
                <a:solidFill>
                  <a:schemeClr val="dk1"/>
                </a:solidFill>
                <a:latin typeface="Helvetica Neue"/>
                <a:ea typeface="Helvetica Neue"/>
                <a:cs typeface="Helvetica Neue"/>
                <a:sym typeface="Helvetica Neue"/>
              </a:rPr>
              <a:t>, 202</a:t>
            </a:r>
            <a:r>
              <a:rPr lang="en-US" sz="2400">
                <a:solidFill>
                  <a:schemeClr val="dk1"/>
                </a:solidFill>
                <a:latin typeface="Helvetica Neue"/>
                <a:ea typeface="Helvetica Neue"/>
                <a:cs typeface="Helvetica Neue"/>
                <a:sym typeface="Helvetica Neue"/>
              </a:rPr>
              <a:t>1</a:t>
            </a:r>
            <a:r>
              <a:rPr lang="en-US" sz="2400" b="0" i="0" u="none" strike="noStrike" cap="none">
                <a:solidFill>
                  <a:schemeClr val="dk1"/>
                </a:solidFill>
                <a:latin typeface="Helvetica Neue"/>
                <a:ea typeface="Helvetica Neue"/>
                <a:cs typeface="Helvetica Neue"/>
                <a:sym typeface="Helvetica Neue"/>
              </a:rPr>
              <a:t>, 17 00 CET</a:t>
            </a:r>
            <a:endParaRPr sz="2400" b="0" i="0" u="none" strike="noStrike" cap="none">
              <a:solidFill>
                <a:schemeClr val="dk1"/>
              </a:solidFill>
              <a:latin typeface="Arial"/>
              <a:ea typeface="Arial"/>
              <a:cs typeface="Arial"/>
              <a:sym typeface="Arial"/>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0" i="0" u="none" strike="noStrike" cap="none">
                <a:solidFill>
                  <a:schemeClr val="dk1"/>
                </a:solidFill>
                <a:latin typeface="Helvetica Neue"/>
                <a:ea typeface="Helvetica Neue"/>
                <a:cs typeface="Helvetica Neue"/>
                <a:sym typeface="Helvetica Neue"/>
              </a:rPr>
              <a:t>Publication on the seminar wiki by</a:t>
            </a:r>
            <a:r>
              <a:rPr lang="en-US" sz="2400" b="1" i="0" u="none" strike="noStrike" cap="none">
                <a:solidFill>
                  <a:schemeClr val="dk1"/>
                </a:solidFill>
                <a:latin typeface="Helvetica Neue"/>
                <a:ea typeface="Helvetica Neue"/>
                <a:cs typeface="Helvetica Neue"/>
                <a:sym typeface="Helvetica Neue"/>
              </a:rPr>
              <a:t> June 10, 202</a:t>
            </a:r>
            <a:r>
              <a:rPr lang="en-US" sz="2400" b="1">
                <a:solidFill>
                  <a:schemeClr val="dk1"/>
                </a:solidFill>
                <a:latin typeface="Helvetica Neue"/>
                <a:ea typeface="Helvetica Neue"/>
                <a:cs typeface="Helvetica Neue"/>
                <a:sym typeface="Helvetica Neue"/>
              </a:rPr>
              <a:t>1</a:t>
            </a:r>
            <a:endParaRPr sz="2400" b="1" i="0" u="none" strike="noStrike" cap="none">
              <a:solidFill>
                <a:srgbClr val="000000"/>
              </a:solidFill>
              <a:latin typeface="Arial"/>
              <a:ea typeface="Arial"/>
              <a:cs typeface="Arial"/>
              <a:sym typeface="Arial"/>
            </a:endParaRPr>
          </a:p>
        </p:txBody>
      </p:sp>
      <p:sp>
        <p:nvSpPr>
          <p:cNvPr id="33" name="Google Shape;33;g844729e624_0_4"/>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sp>
        <p:nvSpPr>
          <p:cNvPr id="38" name="Google Shape;38;g844729e624_0_8"/>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39" name="Google Shape;39;g844729e624_0_8"/>
          <p:cNvSpPr txBox="1"/>
          <p:nvPr/>
        </p:nvSpPr>
        <p:spPr>
          <a:xfrm>
            <a:off x="327025" y="2325687"/>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1 Introduce the Scene and the actors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Describe your landscape democracy challenge</a:t>
            </a: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Make a problem-statement based on the landscape evaluation and assessment</a:t>
            </a:r>
            <a:endParaRPr sz="2400" b="0" i="0" u="none" strike="noStrike" cap="none">
              <a:solidFill>
                <a:srgbClr val="000000"/>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p:txBody>
      </p:sp>
      <p:sp>
        <p:nvSpPr>
          <p:cNvPr id="40" name="Google Shape;40;g844729e624_0_8"/>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g844729e624_0_12"/>
          <p:cNvSpPr txBox="1"/>
          <p:nvPr/>
        </p:nvSpPr>
        <p:spPr>
          <a:xfrm>
            <a:off x="327025" y="2139950"/>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2 Introduce the Actors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a:solidFill>
                  <a:schemeClr val="dk1"/>
                </a:solidFill>
                <a:latin typeface="Helvetica Neue"/>
                <a:ea typeface="Helvetica Neue"/>
                <a:cs typeface="Helvetica Neue"/>
                <a:sym typeface="Helvetica Neue"/>
              </a:rPr>
              <a:t>Introduce the characters of your story</a:t>
            </a: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Let us know who is involved in the visioning process and why</a:t>
            </a: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Let us know where the visioning process is taking place (depending on your approach, these could be different places at different times)</a:t>
            </a:r>
            <a:endParaRPr sz="2400" b="0" i="0" u="none" strike="noStrike" cap="none">
              <a:solidFill>
                <a:schemeClr val="dk1"/>
              </a:solidFill>
              <a:latin typeface="Helvetica Neue"/>
              <a:ea typeface="Helvetica Neue"/>
              <a:cs typeface="Helvetica Neue"/>
              <a:sym typeface="Helvetica Neue"/>
            </a:endParaRPr>
          </a:p>
          <a:p>
            <a:pPr marL="457200" marR="0" lvl="0" indent="-228600" algn="l" rtl="0">
              <a:lnSpc>
                <a:spcPct val="100000"/>
              </a:lnSpc>
              <a:spcBef>
                <a:spcPts val="0"/>
              </a:spcBef>
              <a:spcAft>
                <a:spcPts val="0"/>
              </a:spcAft>
              <a:buClr>
                <a:srgbClr val="000000"/>
              </a:buClr>
              <a:buSzPts val="2400"/>
              <a:buFont typeface="Helvetica Neue"/>
              <a:buNone/>
            </a:pP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 </a:t>
            </a:r>
            <a:endParaRPr sz="1400" b="0" i="0" u="none" strike="noStrike" cap="none">
              <a:solidFill>
                <a:srgbClr val="000000"/>
              </a:solidFill>
              <a:latin typeface="Arial"/>
              <a:ea typeface="Arial"/>
              <a:cs typeface="Arial"/>
              <a:sym typeface="Arial"/>
            </a:endParaRPr>
          </a:p>
        </p:txBody>
      </p:sp>
      <p:sp>
        <p:nvSpPr>
          <p:cNvPr id="46" name="Google Shape;46;g844729e624_0_12"/>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47" name="Google Shape;47;g844729e624_0_12"/>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g844729e624_0_62"/>
          <p:cNvSpPr txBox="1"/>
          <p:nvPr/>
        </p:nvSpPr>
        <p:spPr>
          <a:xfrm>
            <a:off x="500066" y="2725737"/>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1: </a:t>
            </a:r>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How we developed goals together and how we managed to prioritize them</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Here you show the process of how the different stakeholders arrived at formulating goals and how they agreed on prioritizing them</a:t>
            </a:r>
            <a:endParaRPr sz="2400" b="0" i="0" u="none" strike="noStrike" cap="none">
              <a:solidFill>
                <a:srgbClr val="000000"/>
              </a:solidFill>
              <a:latin typeface="Arial"/>
              <a:ea typeface="Arial"/>
              <a:cs typeface="Arial"/>
              <a:sym typeface="Arial"/>
            </a:endParaRPr>
          </a:p>
        </p:txBody>
      </p:sp>
      <p:sp>
        <p:nvSpPr>
          <p:cNvPr id="53" name="Google Shape;53;g844729e624_0_62"/>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54" name="Google Shape;54;g844729e624_0_62"/>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
          <p:cNvSpPr txBox="1"/>
          <p:nvPr/>
        </p:nvSpPr>
        <p:spPr>
          <a:xfrm>
            <a:off x="327025" y="2454274"/>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2: </a:t>
            </a:r>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How our vision evolves</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Th</a:t>
            </a:r>
            <a:r>
              <a:rPr lang="en-US" sz="2400" b="0" i="0" u="none" strike="noStrike" cap="none">
                <a:solidFill>
                  <a:schemeClr val="dk1"/>
                </a:solidFill>
                <a:latin typeface="Arial"/>
                <a:ea typeface="Arial"/>
                <a:cs typeface="Arial"/>
                <a:sym typeface="Arial"/>
              </a:rPr>
              <a:t>e vision is a synthesis of your goals (German: Leitbild). The vision can take the form of a slogan or an encouraging statement, expressing the wider goal to which the community is heading</a:t>
            </a:r>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Arial"/>
                <a:ea typeface="Arial"/>
                <a:cs typeface="Arial"/>
                <a:sym typeface="Arial"/>
              </a:rPr>
              <a:t>Your goals are the essential elements of the vision</a:t>
            </a:r>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Arial"/>
                <a:ea typeface="Arial"/>
                <a:cs typeface="Arial"/>
                <a:sym typeface="Arial"/>
              </a:rPr>
              <a:t>Try to find a visualization that expresses both your vision and your goals</a:t>
            </a:r>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Arial"/>
                <a:ea typeface="Arial"/>
                <a:cs typeface="Arial"/>
                <a:sym typeface="Arial"/>
              </a:rPr>
              <a:t>Show the vision together with your characters – this is what they want to achieve</a:t>
            </a:r>
            <a:endParaRPr sz="2400" b="0" i="0" u="none" strike="noStrike" cap="none">
              <a:solidFill>
                <a:srgbClr val="000000"/>
              </a:solidFill>
              <a:latin typeface="Arial"/>
              <a:ea typeface="Arial"/>
              <a:cs typeface="Arial"/>
              <a:sym typeface="Arial"/>
            </a:endParaRPr>
          </a:p>
        </p:txBody>
      </p:sp>
      <p:sp>
        <p:nvSpPr>
          <p:cNvPr id="60" name="Google Shape;60;p1"/>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61" name="Google Shape;61;p1"/>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2"/>
          <p:cNvSpPr txBox="1"/>
          <p:nvPr/>
        </p:nvSpPr>
        <p:spPr>
          <a:xfrm>
            <a:off x="327025" y="2454274"/>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3: </a:t>
            </a:r>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From visioning to strategy-building</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2400" b="0" i="0" u="none" strike="noStrike" cap="none">
                <a:solidFill>
                  <a:schemeClr val="dk1"/>
                </a:solidFill>
                <a:latin typeface="Helvetica Neue"/>
                <a:ea typeface="Helvetica Neue"/>
                <a:cs typeface="Helvetica Neue"/>
                <a:sym typeface="Helvetica Neue"/>
              </a:rPr>
              <a:t>Now it is about translating your vision into something which is concrete and feasible for your community. What could be the first steps?</a:t>
            </a:r>
            <a:endParaRPr/>
          </a:p>
          <a:p>
            <a:pPr marL="0" marR="0" lvl="0" indent="0" algn="l" rtl="0">
              <a:lnSpc>
                <a:spcPct val="100000"/>
              </a:lnSpc>
              <a:spcBef>
                <a:spcPts val="0"/>
              </a:spcBef>
              <a:spcAft>
                <a:spcPts val="0"/>
              </a:spcAft>
              <a:buNone/>
            </a:pP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Pick one of your goals and define 2-3 concrete actions leading to this goal</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Select one of these actions and make an action plan for the first three years:</a:t>
            </a:r>
            <a:endParaRPr/>
          </a:p>
          <a:p>
            <a:pPr marL="342900" marR="0" lvl="3"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Who needs to be involved (involve your known characters!)</a:t>
            </a:r>
            <a:endParaRPr/>
          </a:p>
          <a:p>
            <a:pPr marL="342900" marR="0" lvl="3"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Who can contribute which resources?</a:t>
            </a:r>
            <a:endParaRPr/>
          </a:p>
          <a:p>
            <a:pPr marL="342900" marR="0" lvl="3"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What are the tangible indicators of success (i.e. concrete steps in years 1-3)?</a:t>
            </a:r>
            <a:endParaRPr/>
          </a:p>
          <a:p>
            <a:pPr marL="0" marR="0" lvl="3" indent="0" algn="l" rtl="0">
              <a:lnSpc>
                <a:spcPct val="100000"/>
              </a:lnSpc>
              <a:spcBef>
                <a:spcPts val="0"/>
              </a:spcBef>
              <a:spcAft>
                <a:spcPts val="0"/>
              </a:spcAft>
              <a:buNone/>
            </a:pPr>
            <a:endParaRPr sz="2400" b="0" i="0" u="none" strike="noStrike" cap="none">
              <a:solidFill>
                <a:srgbClr val="000000"/>
              </a:solidFill>
              <a:latin typeface="Arial"/>
              <a:ea typeface="Arial"/>
              <a:cs typeface="Arial"/>
              <a:sym typeface="Arial"/>
            </a:endParaRPr>
          </a:p>
        </p:txBody>
      </p:sp>
      <p:sp>
        <p:nvSpPr>
          <p:cNvPr id="67" name="Google Shape;67;p2"/>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68" name="Google Shape;68;p2"/>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g844729e624_0_68"/>
          <p:cNvSpPr txBox="1"/>
          <p:nvPr/>
        </p:nvSpPr>
        <p:spPr>
          <a:xfrm>
            <a:off x="327025" y="2139950"/>
            <a:ext cx="12326400" cy="3036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4 Reflection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do you think needs to be considered when formulating goals?</a:t>
            </a:r>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do you think are the characterstics of a ‚good‘ vision?</a:t>
            </a:r>
            <a:endParaRPr/>
          </a:p>
          <a:p>
            <a:pPr marL="457200" marR="0" lvl="0" indent="-228600" algn="l" rtl="0">
              <a:lnSpc>
                <a:spcPct val="100000"/>
              </a:lnSpc>
              <a:spcBef>
                <a:spcPts val="0"/>
              </a:spcBef>
              <a:spcAft>
                <a:spcPts val="0"/>
              </a:spcAft>
              <a:buClr>
                <a:srgbClr val="000000"/>
              </a:buClr>
              <a:buSzPts val="2400"/>
              <a:buFont typeface="Helvetica Neue"/>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r>
              <a:rPr lang="en-US" sz="2200" b="0" i="0" u="none" strike="noStrike" cap="none">
                <a:solidFill>
                  <a:srgbClr val="000000"/>
                </a:solidFill>
                <a:latin typeface="Helvetica Neue"/>
                <a:ea typeface="Helvetica Neue"/>
                <a:cs typeface="Helvetica Neue"/>
                <a:sym typeface="Helvetica Neue"/>
              </a:rPr>
              <a:t> Please use some graphic representation to communicate your reflection.</a:t>
            </a:r>
            <a:endParaRPr sz="1200" b="0" i="0" u="none" strike="noStrike" cap="none">
              <a:solidFill>
                <a:srgbClr val="000000"/>
              </a:solidFill>
              <a:latin typeface="Arial"/>
              <a:ea typeface="Arial"/>
              <a:cs typeface="Arial"/>
              <a:sym typeface="Arial"/>
            </a:endParaRPr>
          </a:p>
        </p:txBody>
      </p:sp>
      <p:sp>
        <p:nvSpPr>
          <p:cNvPr id="74" name="Google Shape;74;g844729e624_0_68"/>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75" name="Google Shape;75;g844729e624_0_68"/>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2_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774</Words>
  <Application>Microsoft Office PowerPoint</Application>
  <PresentationFormat>Benutzerdefiniert</PresentationFormat>
  <Paragraphs>91</Paragraphs>
  <Slides>10</Slides>
  <Notes>10</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10</vt:i4>
      </vt:variant>
    </vt:vector>
  </HeadingPairs>
  <TitlesOfParts>
    <vt:vector size="15" baseType="lpstr">
      <vt:lpstr>Helvetica Neue</vt:lpstr>
      <vt:lpstr>Arial</vt:lpstr>
      <vt:lpstr>Noto Sans Symbols</vt:lpstr>
      <vt:lpstr>2_White</vt:lpstr>
      <vt:lpstr>1_White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1</cp:revision>
  <dcterms:modified xsi:type="dcterms:W3CDTF">2021-05-18T12:05:48Z</dcterms:modified>
</cp:coreProperties>
</file>