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Lst>
  <p:notesMasterIdLst>
    <p:notesMasterId r:id="rId13"/>
  </p:notesMasterIdLst>
  <p:sldIdLst>
    <p:sldId id="256" r:id="rId3"/>
    <p:sldId id="257" r:id="rId4"/>
    <p:sldId id="258" r:id="rId5"/>
    <p:sldId id="259" r:id="rId6"/>
    <p:sldId id="260" r:id="rId7"/>
    <p:sldId id="261" r:id="rId8"/>
    <p:sldId id="262" r:id="rId9"/>
    <p:sldId id="263" r:id="rId10"/>
    <p:sldId id="264" r:id="rId11"/>
    <p:sldId id="265" r:id="rId12"/>
  </p:sldIdLst>
  <p:sldSz cx="13004800" cy="9753600"/>
  <p:notesSz cx="6858000" cy="9144000"/>
  <p:embeddedFontLst>
    <p:embeddedFont>
      <p:font typeface="Helvetica Neue" panose="020B060402020202020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72">
          <p15:clr>
            <a:srgbClr val="000000"/>
          </p15:clr>
        </p15:guide>
        <p15:guide id="2" pos="4096">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v2mpgLaxMDqbbbyZQHZxz7Z+1b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6" d="100"/>
          <a:sy n="46" d="100"/>
        </p:scale>
        <p:origin x="1300" y="28"/>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21"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 name="Google Shape;13;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754135f450_5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8" name="Google Shape;78;g754135f450_5_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
        <p:cNvGrpSpPr/>
        <p:nvPr/>
      </p:nvGrpSpPr>
      <p:grpSpPr>
        <a:xfrm>
          <a:off x="0" y="0"/>
          <a:ext cx="0" cy="0"/>
          <a:chOff x="0" y="0"/>
          <a:chExt cx="0" cy="0"/>
        </a:xfrm>
      </p:grpSpPr>
      <p:sp>
        <p:nvSpPr>
          <p:cNvPr id="19" name="Google Shape;19;g844729e624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 name="Google Shape;20;g844729e624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Google Shape;27;g844729e624_0_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 name="Google Shape;28;g844729e624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g844729e624_0_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 name="Google Shape;36;g844729e624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g844729e624_0_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 name="Google Shape;43;g844729e624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844729e624_0_6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 name="Google Shape;50;g844729e624_0_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 name="Google Shape;5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 name="Google Shape;64;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844729e624_0_6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 name="Google Shape;71;g844729e624_0_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und Inhalt">
  <p:cSld name="Titel und Inhalt">
    <p:spTree>
      <p:nvGrpSpPr>
        <p:cNvPr id="1" name="Shape 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folie">
  <p:cSld name="Titelfolie">
    <p:spTree>
      <p:nvGrpSpPr>
        <p:cNvPr id="1"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14" descr="Template_C.png"/>
          <p:cNvPicPr preferRelativeResize="0"/>
          <p:nvPr/>
        </p:nvPicPr>
        <p:blipFill rotWithShape="1">
          <a:blip r:embed="rId3">
            <a:alphaModFix/>
          </a:blip>
          <a:srcRect/>
          <a:stretch/>
        </p:blipFill>
        <p:spPr>
          <a:xfrm>
            <a:off x="-1" y="106016"/>
            <a:ext cx="13059333" cy="964758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
        <p:cNvGrpSpPr/>
        <p:nvPr/>
      </p:nvGrpSpPr>
      <p:grpSpPr>
        <a:xfrm>
          <a:off x="0" y="0"/>
          <a:ext cx="0" cy="0"/>
          <a:chOff x="0" y="0"/>
          <a:chExt cx="0" cy="0"/>
        </a:xfrm>
      </p:grpSpPr>
      <p:pic>
        <p:nvPicPr>
          <p:cNvPr id="9" name="Google Shape;9;p12" descr="Template_C.png"/>
          <p:cNvPicPr preferRelativeResize="0"/>
          <p:nvPr/>
        </p:nvPicPr>
        <p:blipFill rotWithShape="1">
          <a:blip r:embed="rId3">
            <a:alphaModFix/>
          </a:blip>
          <a:srcRect/>
          <a:stretch/>
        </p:blipFill>
        <p:spPr>
          <a:xfrm>
            <a:off x="-1" y="147896"/>
            <a:ext cx="13004801" cy="961020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ledwiki.hfwu.de/index.php?title=LED_Online_Seminar_Assignments_2021#Phase_C"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
        <p:cNvGrpSpPr/>
        <p:nvPr/>
      </p:nvGrpSpPr>
      <p:grpSpPr>
        <a:xfrm>
          <a:off x="0" y="0"/>
          <a:ext cx="0" cy="0"/>
          <a:chOff x="0" y="0"/>
          <a:chExt cx="0" cy="0"/>
        </a:xfrm>
      </p:grpSpPr>
      <p:sp>
        <p:nvSpPr>
          <p:cNvPr id="15" name="Google Shape;15;p8"/>
          <p:cNvSpPr txBox="1"/>
          <p:nvPr/>
        </p:nvSpPr>
        <p:spPr>
          <a:xfrm>
            <a:off x="500066" y="268287"/>
            <a:ext cx="980757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Visioning and Goal-Setting</a:t>
            </a:r>
            <a:endParaRPr sz="1400" b="0" i="0" u="none" strike="noStrike" cap="none">
              <a:solidFill>
                <a:srgbClr val="000000"/>
              </a:solidFill>
              <a:latin typeface="Arial"/>
              <a:ea typeface="Arial"/>
              <a:cs typeface="Arial"/>
              <a:sym typeface="Arial"/>
            </a:endParaRPr>
          </a:p>
        </p:txBody>
      </p:sp>
      <p:sp>
        <p:nvSpPr>
          <p:cNvPr id="16" name="Google Shape;16;p8"/>
          <p:cNvSpPr txBox="1"/>
          <p:nvPr/>
        </p:nvSpPr>
        <p:spPr>
          <a:xfrm>
            <a:off x="417512" y="1157287"/>
            <a:ext cx="7327800" cy="462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Assignment general information and timeline (1)</a:t>
            </a:r>
            <a:endParaRPr sz="1400" b="0" i="0" u="none" strike="noStrike" cap="none">
              <a:solidFill>
                <a:srgbClr val="000000"/>
              </a:solidFill>
              <a:latin typeface="Arial"/>
              <a:ea typeface="Arial"/>
              <a:cs typeface="Arial"/>
              <a:sym typeface="Arial"/>
            </a:endParaRPr>
          </a:p>
        </p:txBody>
      </p:sp>
      <p:sp>
        <p:nvSpPr>
          <p:cNvPr id="17" name="Google Shape;17;p8"/>
          <p:cNvSpPr txBox="1"/>
          <p:nvPr/>
        </p:nvSpPr>
        <p:spPr>
          <a:xfrm>
            <a:off x="450754" y="1864725"/>
            <a:ext cx="12082799" cy="665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Helvetica Neue"/>
                <a:ea typeface="Helvetica Neue"/>
                <a:cs typeface="Helvetica Neue"/>
                <a:sym typeface="Helvetica Neue"/>
              </a:rPr>
              <a:t>Please continue the story you have started </a:t>
            </a:r>
            <a:r>
              <a:rPr lang="en-US" sz="2400">
                <a:solidFill>
                  <a:schemeClr val="dk1"/>
                </a:solidFill>
                <a:latin typeface="Helvetica Neue"/>
                <a:ea typeface="Helvetica Neue"/>
                <a:cs typeface="Helvetica Neue"/>
                <a:sym typeface="Helvetica Neue"/>
              </a:rPr>
              <a:t>on your wiki page</a:t>
            </a:r>
            <a:r>
              <a:rPr lang="en-US" sz="2400" b="0" i="0" u="none" strike="noStrike" cap="none">
                <a:solidFill>
                  <a:schemeClr val="dk1"/>
                </a:solidFill>
                <a:latin typeface="Helvetica Neue"/>
                <a:ea typeface="Helvetica Neue"/>
                <a:cs typeface="Helvetica Neue"/>
                <a:sym typeface="Helvetica Neue"/>
              </a:rPr>
              <a:t>. We have heard about how you imagine you would collaborate with your community towards a joint assessment of the local landscape, based on your literature reflection. </a:t>
            </a:r>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Helvetica Neue"/>
                <a:ea typeface="Helvetica Neue"/>
                <a:cs typeface="Helvetica Neue"/>
                <a:sym typeface="Helvetica Neue"/>
              </a:rPr>
              <a:t>We assume that you have now a broad understanding of the local issues, the problems, potentials and the sustainability challenges. </a:t>
            </a:r>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Helvetica Neue"/>
                <a:ea typeface="Helvetica Neue"/>
                <a:cs typeface="Helvetica Neue"/>
                <a:sym typeface="Helvetica Neue"/>
              </a:rPr>
              <a:t>We invite you now to continue your story-telling. You can use the same characters that have already been introduced.</a:t>
            </a:r>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Helvetica Neue"/>
                <a:ea typeface="Helvetica Neue"/>
                <a:cs typeface="Helvetica Neue"/>
                <a:sym typeface="Helvetica Neue"/>
              </a:rPr>
              <a:t>The story should cover the following steps, in your own interpretation and creative form:</a:t>
            </a:r>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Helvetica Neue"/>
              <a:ea typeface="Helvetica Neue"/>
              <a:cs typeface="Helvetica Neue"/>
              <a:sym typeface="Helvetica Neue"/>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How we agreed on shared goals</a:t>
            </a:r>
            <a:endParaRPr sz="2400" b="0" i="0" u="none" strike="noStrike" cap="none">
              <a:solidFill>
                <a:schemeClr val="dk1"/>
              </a:solidFill>
              <a:latin typeface="Helvetica Neue"/>
              <a:ea typeface="Helvetica Neue"/>
              <a:cs typeface="Helvetica Neue"/>
              <a:sym typeface="Helvetica Neue"/>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How we formulated a vision based on our goals</a:t>
            </a:r>
            <a:endParaRPr sz="2400" b="0" i="0" u="none" strike="noStrike" cap="none">
              <a:solidFill>
                <a:schemeClr val="dk1"/>
              </a:solidFill>
              <a:latin typeface="Helvetica Neue"/>
              <a:ea typeface="Helvetica Neue"/>
              <a:cs typeface="Helvetica Neue"/>
              <a:sym typeface="Helvetica Neue"/>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How we translated this vision into an implementation strategy</a:t>
            </a:r>
            <a:endParaRPr sz="2400" b="0" i="0" u="none" strike="noStrike" cap="none">
              <a:solidFill>
                <a:schemeClr val="dk1"/>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754135f450_5_1"/>
          <p:cNvSpPr txBox="1"/>
          <p:nvPr/>
        </p:nvSpPr>
        <p:spPr>
          <a:xfrm>
            <a:off x="0" y="268287"/>
            <a:ext cx="9807600" cy="584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Democratic Landscape Analysis and Assessment</a:t>
            </a:r>
            <a:endParaRPr sz="1400" b="0" i="0" u="none" strike="noStrike" cap="none">
              <a:solidFill>
                <a:srgbClr val="000000"/>
              </a:solidFill>
              <a:latin typeface="Arial"/>
              <a:ea typeface="Arial"/>
              <a:cs typeface="Arial"/>
              <a:sym typeface="Arial"/>
            </a:endParaRPr>
          </a:p>
        </p:txBody>
      </p:sp>
      <p:sp>
        <p:nvSpPr>
          <p:cNvPr id="81" name="Google Shape;81;g754135f450_5_1"/>
          <p:cNvSpPr txBox="1"/>
          <p:nvPr/>
        </p:nvSpPr>
        <p:spPr>
          <a:xfrm>
            <a:off x="417512" y="1157287"/>
            <a:ext cx="7327800" cy="462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References</a:t>
            </a:r>
            <a:endParaRPr sz="1400" b="0" i="0" u="none" strike="noStrike" cap="none">
              <a:solidFill>
                <a:srgbClr val="000000"/>
              </a:solidFill>
              <a:latin typeface="Arial"/>
              <a:ea typeface="Arial"/>
              <a:cs typeface="Arial"/>
              <a:sym typeface="Arial"/>
            </a:endParaRPr>
          </a:p>
        </p:txBody>
      </p:sp>
      <p:sp>
        <p:nvSpPr>
          <p:cNvPr id="82" name="Google Shape;82;g754135f450_5_1"/>
          <p:cNvSpPr txBox="1"/>
          <p:nvPr/>
        </p:nvSpPr>
        <p:spPr>
          <a:xfrm>
            <a:off x="450754" y="1864725"/>
            <a:ext cx="12082799" cy="6650100"/>
          </a:xfrm>
          <a:prstGeom prst="rect">
            <a:avLst/>
          </a:prstGeom>
          <a:noFill/>
          <a:ln>
            <a:noFill/>
          </a:ln>
        </p:spPr>
        <p:txBody>
          <a:bodyPr spcFirstLastPara="1" wrap="square" lIns="91425" tIns="91425" rIns="91425" bIns="91425" anchor="t" anchorCtr="0">
            <a:noAutofit/>
          </a:bodyPr>
          <a:lstStyle/>
          <a:p>
            <a:pPr marL="0" marR="0" lvl="0" indent="0" algn="l" rtl="0">
              <a:lnSpc>
                <a:spcPct val="163636"/>
              </a:lnSpc>
              <a:spcBef>
                <a:spcPts val="0"/>
              </a:spcBef>
              <a:spcAft>
                <a:spcPts val="0"/>
              </a:spcAft>
              <a:buNone/>
            </a:pPr>
            <a:r>
              <a:rPr lang="en-US" sz="2400">
                <a:solidFill>
                  <a:schemeClr val="dk1"/>
                </a:solidFill>
                <a:latin typeface="Helvetica Neue"/>
                <a:ea typeface="Helvetica Neue"/>
                <a:cs typeface="Helvetica Neue"/>
                <a:sym typeface="Helvetica Neue"/>
              </a:rPr>
              <a:t>Further readings can be found under:</a:t>
            </a:r>
            <a:endParaRPr sz="2400">
              <a:solidFill>
                <a:schemeClr val="dk1"/>
              </a:solidFill>
              <a:latin typeface="Helvetica Neue"/>
              <a:ea typeface="Helvetica Neue"/>
              <a:cs typeface="Helvetica Neue"/>
              <a:sym typeface="Helvetica Neue"/>
            </a:endParaRPr>
          </a:p>
          <a:p>
            <a:pPr marL="0" marR="0" lvl="0" indent="0" algn="l" rtl="0">
              <a:lnSpc>
                <a:spcPct val="163636"/>
              </a:lnSpc>
              <a:spcBef>
                <a:spcPts val="0"/>
              </a:spcBef>
              <a:spcAft>
                <a:spcPts val="0"/>
              </a:spcAft>
              <a:buNone/>
            </a:pPr>
            <a:r>
              <a:rPr lang="en-US" sz="2200" u="sng">
                <a:solidFill>
                  <a:schemeClr val="hlink"/>
                </a:solidFill>
                <a:latin typeface="Helvetica Neue"/>
                <a:ea typeface="Helvetica Neue"/>
                <a:cs typeface="Helvetica Neue"/>
                <a:sym typeface="Helvetica Neue"/>
                <a:hlinkClick r:id="rId3"/>
              </a:rPr>
              <a:t>https://ledwiki.hfwu.de/index.php?title=LED_Online_Seminar_Assignments_2021#Phase_C</a:t>
            </a:r>
            <a:endParaRPr sz="2200">
              <a:solidFill>
                <a:schemeClr val="dk1"/>
              </a:solidFill>
              <a:latin typeface="Helvetica Neue"/>
              <a:ea typeface="Helvetica Neue"/>
              <a:cs typeface="Helvetica Neue"/>
              <a:sym typeface="Helvetica Neue"/>
            </a:endParaRPr>
          </a:p>
          <a:p>
            <a:pPr marL="0" marR="0" lvl="0" indent="0" algn="l" rtl="0">
              <a:lnSpc>
                <a:spcPct val="163636"/>
              </a:lnSpc>
              <a:spcBef>
                <a:spcPts val="0"/>
              </a:spcBef>
              <a:spcAft>
                <a:spcPts val="0"/>
              </a:spcAft>
              <a:buNone/>
            </a:pPr>
            <a:endParaRPr sz="2200">
              <a:solidFill>
                <a:schemeClr val="dk1"/>
              </a:solidFill>
              <a:latin typeface="Helvetica Neue"/>
              <a:ea typeface="Helvetica Neue"/>
              <a:cs typeface="Helvetica Neue"/>
              <a:sym typeface="Helvetica Neue"/>
            </a:endParaRPr>
          </a:p>
          <a:p>
            <a:pPr marL="0" marR="0" lvl="0" indent="0" algn="l" rtl="0">
              <a:lnSpc>
                <a:spcPct val="163636"/>
              </a:lnSpc>
              <a:spcBef>
                <a:spcPts val="0"/>
              </a:spcBef>
              <a:spcAft>
                <a:spcPts val="0"/>
              </a:spcAft>
              <a:buNone/>
            </a:pPr>
            <a:endParaRPr sz="2400">
              <a:solidFill>
                <a:schemeClr val="dk1"/>
              </a:solidFill>
              <a:latin typeface="Helvetica Neue"/>
              <a:ea typeface="Helvetica Neue"/>
              <a:cs typeface="Helvetica Neue"/>
              <a:sym typeface="Helvetica Neue"/>
            </a:endParaRPr>
          </a:p>
          <a:p>
            <a:pPr marL="0" marR="0" lvl="0" indent="0" algn="l" rtl="0">
              <a:lnSpc>
                <a:spcPct val="163636"/>
              </a:lnSpc>
              <a:spcBef>
                <a:spcPts val="0"/>
              </a:spcBef>
              <a:spcAft>
                <a:spcPts val="0"/>
              </a:spcAft>
              <a:buNone/>
            </a:pPr>
            <a:endParaRPr sz="2400">
              <a:solidFill>
                <a:schemeClr val="dk1"/>
              </a:solidFill>
              <a:latin typeface="Helvetica Neue"/>
              <a:ea typeface="Helvetica Neue"/>
              <a:cs typeface="Helvetica Neue"/>
              <a:sym typeface="Helvetica Neue"/>
            </a:endParaRPr>
          </a:p>
          <a:p>
            <a:pPr marL="0" marR="0" lvl="0" indent="0" algn="l" rtl="0">
              <a:lnSpc>
                <a:spcPct val="163636"/>
              </a:lnSpc>
              <a:spcBef>
                <a:spcPts val="0"/>
              </a:spcBef>
              <a:spcAft>
                <a:spcPts val="0"/>
              </a:spcAft>
              <a:buClr>
                <a:schemeClr val="dk1"/>
              </a:buClr>
              <a:buSzPts val="1100"/>
              <a:buFont typeface="Arial"/>
              <a:buNone/>
            </a:pPr>
            <a:endParaRPr sz="2800" b="0" i="0" u="none" strike="noStrike" cap="none">
              <a:solidFill>
                <a:schemeClr val="dk1"/>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
        <p:cNvGrpSpPr/>
        <p:nvPr/>
      </p:nvGrpSpPr>
      <p:grpSpPr>
        <a:xfrm>
          <a:off x="0" y="0"/>
          <a:ext cx="0" cy="0"/>
          <a:chOff x="0" y="0"/>
          <a:chExt cx="0" cy="0"/>
        </a:xfrm>
      </p:grpSpPr>
      <p:sp>
        <p:nvSpPr>
          <p:cNvPr id="22" name="Google Shape;22;g844729e624_0_0"/>
          <p:cNvSpPr txBox="1"/>
          <p:nvPr/>
        </p:nvSpPr>
        <p:spPr>
          <a:xfrm>
            <a:off x="417500" y="3978875"/>
            <a:ext cx="12042300" cy="320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Helvetica Neue"/>
                <a:ea typeface="Helvetica Neue"/>
                <a:cs typeface="Helvetica Neue"/>
                <a:sym typeface="Helvetica Neue"/>
              </a:rPr>
              <a:t>What are the parts of a story and how does it relate to your visioning process?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Helvetica Neue"/>
                <a:ea typeface="Helvetica Neue"/>
                <a:cs typeface="Helvetica Neue"/>
                <a:sym typeface="Helvetica Neue"/>
              </a:rPr>
              <a:t>Scene = Physical &amp; Socio/Economic/Political Landscape, Your Landscape Democracy Challenge</a:t>
            </a:r>
            <a:endParaRPr sz="2000" b="1" i="0" u="none" strike="noStrike" cap="none">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endParaRPr sz="2000" b="1" i="0" u="none" strike="noStrike" cap="none">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Helvetica Neue"/>
                <a:ea typeface="Helvetica Neue"/>
                <a:cs typeface="Helvetica Neue"/>
                <a:sym typeface="Helvetica Neue"/>
              </a:rPr>
              <a:t>Characters = Key Stakeholders in the Focus Community</a:t>
            </a:r>
            <a:endParaRPr sz="2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r>
              <a:rPr lang="en-US" sz="2000" b="1" i="0" u="none" strike="noStrike" cap="none">
                <a:solidFill>
                  <a:schemeClr val="dk1"/>
                </a:solidFill>
                <a:latin typeface="Helvetica Neue"/>
                <a:ea typeface="Helvetica Neue"/>
                <a:cs typeface="Helvetica Neue"/>
                <a:sym typeface="Helvetica Neue"/>
              </a:rPr>
              <a:t>Plot = Methods of goal-setting, visioning and strategy development</a:t>
            </a:r>
            <a:endParaRPr sz="2400" b="1" i="0" u="none" strike="noStrike" cap="none">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r>
              <a:rPr lang="en-US" sz="2000" b="1" i="0" u="none" strike="noStrike" cap="none">
                <a:solidFill>
                  <a:schemeClr val="dk1"/>
                </a:solidFill>
                <a:latin typeface="Helvetica Neue"/>
                <a:ea typeface="Helvetica Neue"/>
                <a:cs typeface="Helvetica Neue"/>
                <a:sym typeface="Helvetica Neue"/>
              </a:rPr>
              <a:t>Sub-Plots = Any Important Relationships Between Stakeholders</a:t>
            </a:r>
            <a:r>
              <a:rPr lang="en-US" sz="2400" b="1" i="0" u="none" strike="noStrike" cap="none">
                <a:solidFill>
                  <a:schemeClr val="dk1"/>
                </a:solidFill>
                <a:latin typeface="Helvetica Neue"/>
                <a:ea typeface="Helvetica Neue"/>
                <a:cs typeface="Helvetica Neue"/>
                <a:sym typeface="Helvetica Neue"/>
              </a:rPr>
              <a:t> </a:t>
            </a:r>
            <a:endParaRPr sz="1600" b="0" i="0" u="none" strike="noStrike" cap="none">
              <a:solidFill>
                <a:srgbClr val="000000"/>
              </a:solidFill>
              <a:latin typeface="Helvetica Neue"/>
              <a:ea typeface="Helvetica Neue"/>
              <a:cs typeface="Helvetica Neue"/>
              <a:sym typeface="Helvetica Neue"/>
            </a:endParaRPr>
          </a:p>
        </p:txBody>
      </p:sp>
      <p:sp>
        <p:nvSpPr>
          <p:cNvPr id="23" name="Google Shape;23;g844729e624_0_0"/>
          <p:cNvSpPr txBox="1"/>
          <p:nvPr/>
        </p:nvSpPr>
        <p:spPr>
          <a:xfrm>
            <a:off x="417512" y="1157287"/>
            <a:ext cx="7327800" cy="462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Assignment general information and timeline (2)</a:t>
            </a:r>
            <a:endParaRPr sz="1400" b="0" i="0" u="none" strike="noStrike" cap="none">
              <a:solidFill>
                <a:srgbClr val="000000"/>
              </a:solidFill>
              <a:latin typeface="Arial"/>
              <a:ea typeface="Arial"/>
              <a:cs typeface="Arial"/>
              <a:sym typeface="Arial"/>
            </a:endParaRPr>
          </a:p>
        </p:txBody>
      </p:sp>
      <p:sp>
        <p:nvSpPr>
          <p:cNvPr id="24" name="Google Shape;24;g844729e624_0_0"/>
          <p:cNvSpPr txBox="1"/>
          <p:nvPr/>
        </p:nvSpPr>
        <p:spPr>
          <a:xfrm>
            <a:off x="450750" y="1864725"/>
            <a:ext cx="12082799" cy="186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Helvetica Neue"/>
                <a:ea typeface="Helvetica Neue"/>
                <a:cs typeface="Helvetica Neue"/>
                <a:sym typeface="Helvetica Neue"/>
              </a:rPr>
              <a:t>Similar to the previous assignment, you’ll firstly need to take inventory on the essential points of a story and translate them into the visioning process.</a:t>
            </a:r>
            <a:endParaRPr sz="2400" b="0" i="0" u="none" strike="noStrike" cap="none">
              <a:solidFill>
                <a:schemeClr val="dk1"/>
              </a:solidFill>
              <a:latin typeface="Helvetica Neue"/>
              <a:ea typeface="Helvetica Neue"/>
              <a:cs typeface="Helvetica Neue"/>
              <a:sym typeface="Helvetica Neue"/>
            </a:endParaRPr>
          </a:p>
        </p:txBody>
      </p:sp>
      <p:sp>
        <p:nvSpPr>
          <p:cNvPr id="25" name="Google Shape;25;g844729e624_0_0"/>
          <p:cNvSpPr txBox="1"/>
          <p:nvPr/>
        </p:nvSpPr>
        <p:spPr>
          <a:xfrm>
            <a:off x="500066" y="268287"/>
            <a:ext cx="980757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Visioning and Goal-Setting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
        <p:cNvGrpSpPr/>
        <p:nvPr/>
      </p:nvGrpSpPr>
      <p:grpSpPr>
        <a:xfrm>
          <a:off x="0" y="0"/>
          <a:ext cx="0" cy="0"/>
          <a:chOff x="0" y="0"/>
          <a:chExt cx="0" cy="0"/>
        </a:xfrm>
      </p:grpSpPr>
      <p:sp>
        <p:nvSpPr>
          <p:cNvPr id="30" name="Google Shape;30;g844729e624_0_4"/>
          <p:cNvSpPr txBox="1"/>
          <p:nvPr/>
        </p:nvSpPr>
        <p:spPr>
          <a:xfrm>
            <a:off x="417512" y="1157287"/>
            <a:ext cx="7327800" cy="462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Assignment general information and timeline (3)</a:t>
            </a:r>
            <a:endParaRPr sz="1400" b="0" i="0" u="none" strike="noStrike" cap="none">
              <a:solidFill>
                <a:srgbClr val="000000"/>
              </a:solidFill>
              <a:latin typeface="Arial"/>
              <a:ea typeface="Arial"/>
              <a:cs typeface="Arial"/>
              <a:sym typeface="Arial"/>
            </a:endParaRPr>
          </a:p>
        </p:txBody>
      </p:sp>
      <p:sp>
        <p:nvSpPr>
          <p:cNvPr id="31" name="Google Shape;31;g844729e624_0_4"/>
          <p:cNvSpPr txBox="1"/>
          <p:nvPr/>
        </p:nvSpPr>
        <p:spPr>
          <a:xfrm>
            <a:off x="450750" y="1864725"/>
            <a:ext cx="11707913" cy="186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Helvetica Neue"/>
                <a:ea typeface="Helvetica Neue"/>
                <a:cs typeface="Helvetica Neue"/>
                <a:sym typeface="Helvetica Neue"/>
              </a:rPr>
              <a:t>You will have 10 minutes to present your visioning story, which will be followed up by a 10 minutes discussion period. Please be sure to practice your presentation beforehand, time limits will be followed closely by moderators. Lastly, have fun with this approach and utilize your creative ability to connect with your audience and draw them into your story!</a:t>
            </a:r>
            <a:endParaRPr sz="2400" b="0" i="0" u="none" strike="noStrike" cap="none">
              <a:solidFill>
                <a:schemeClr val="dk1"/>
              </a:solidFill>
              <a:latin typeface="Helvetica Neue"/>
              <a:ea typeface="Helvetica Neue"/>
              <a:cs typeface="Helvetica Neue"/>
              <a:sym typeface="Helvetica Neue"/>
            </a:endParaRPr>
          </a:p>
        </p:txBody>
      </p:sp>
      <p:sp>
        <p:nvSpPr>
          <p:cNvPr id="32" name="Google Shape;32;g844729e624_0_4"/>
          <p:cNvSpPr txBox="1"/>
          <p:nvPr/>
        </p:nvSpPr>
        <p:spPr>
          <a:xfrm>
            <a:off x="417512" y="3978863"/>
            <a:ext cx="9369426" cy="1454700"/>
          </a:xfrm>
          <a:prstGeom prst="rect">
            <a:avLst/>
          </a:prstGeom>
          <a:noFill/>
          <a:ln>
            <a:noFill/>
          </a:ln>
        </p:spPr>
        <p:txBody>
          <a:bodyPr spcFirstLastPara="1" wrap="square" lIns="91425" tIns="91425" rIns="91425" bIns="91425" anchor="t" anchorCtr="0">
            <a:noAutofit/>
          </a:bodyPr>
          <a:lstStyle/>
          <a:p>
            <a:pPr marL="342900" marR="0" lvl="0" indent="-190500" algn="l" rtl="0">
              <a:lnSpc>
                <a:spcPct val="150000"/>
              </a:lnSpc>
              <a:spcBef>
                <a:spcPts val="0"/>
              </a:spcBef>
              <a:spcAft>
                <a:spcPts val="0"/>
              </a:spcAft>
              <a:buClr>
                <a:srgbClr val="000000"/>
              </a:buClr>
              <a:buSzPts val="2400"/>
              <a:buFont typeface="Noto Sans Symbols"/>
              <a:buNone/>
            </a:pPr>
            <a:endParaRPr sz="2400" b="1" i="0" u="none" strike="noStrike" cap="none">
              <a:solidFill>
                <a:schemeClr val="dk1"/>
              </a:solidFill>
              <a:latin typeface="Helvetica Neue"/>
              <a:ea typeface="Helvetica Neue"/>
              <a:cs typeface="Helvetica Neue"/>
              <a:sym typeface="Helvetica Neue"/>
            </a:endParaRPr>
          </a:p>
          <a:p>
            <a:pPr marL="342900" marR="0" lvl="0" indent="-342900" algn="l" rtl="0">
              <a:lnSpc>
                <a:spcPct val="150000"/>
              </a:lnSpc>
              <a:spcBef>
                <a:spcPts val="0"/>
              </a:spcBef>
              <a:spcAft>
                <a:spcPts val="0"/>
              </a:spcAft>
              <a:buClr>
                <a:schemeClr val="dk1"/>
              </a:buClr>
              <a:buSzPts val="2000"/>
              <a:buFont typeface="Noto Sans Symbols"/>
              <a:buChar char="▪"/>
            </a:pPr>
            <a:r>
              <a:rPr lang="en-US" sz="2400" b="1" i="0" u="none" strike="noStrike" cap="none">
                <a:solidFill>
                  <a:schemeClr val="dk1"/>
                </a:solidFill>
                <a:latin typeface="Helvetica Neue"/>
                <a:ea typeface="Helvetica Neue"/>
                <a:cs typeface="Helvetica Neue"/>
                <a:sym typeface="Helvetica Neue"/>
              </a:rPr>
              <a:t>Working period: </a:t>
            </a:r>
            <a:r>
              <a:rPr lang="en-US" sz="2400">
                <a:solidFill>
                  <a:schemeClr val="dk1"/>
                </a:solidFill>
                <a:latin typeface="Helvetica Neue"/>
                <a:ea typeface="Helvetica Neue"/>
                <a:cs typeface="Helvetica Neue"/>
                <a:sym typeface="Helvetica Neue"/>
              </a:rPr>
              <a:t>19</a:t>
            </a:r>
            <a:r>
              <a:rPr lang="en-US" sz="2400" b="0" i="0" u="none" strike="noStrike" cap="none">
                <a:solidFill>
                  <a:schemeClr val="dk1"/>
                </a:solidFill>
                <a:latin typeface="Helvetica Neue"/>
                <a:ea typeface="Helvetica Neue"/>
                <a:cs typeface="Helvetica Neue"/>
                <a:sym typeface="Helvetica Neue"/>
              </a:rPr>
              <a:t>.05. – 02.06.202</a:t>
            </a:r>
            <a:r>
              <a:rPr lang="en-US" sz="2400">
                <a:solidFill>
                  <a:schemeClr val="dk1"/>
                </a:solidFill>
                <a:latin typeface="Helvetica Neue"/>
                <a:ea typeface="Helvetica Neue"/>
                <a:cs typeface="Helvetica Neue"/>
                <a:sym typeface="Helvetica Neue"/>
              </a:rPr>
              <a:t>1</a:t>
            </a:r>
            <a:r>
              <a:rPr lang="en-US" sz="2400" b="0" i="0" u="none" strike="noStrike" cap="none">
                <a:solidFill>
                  <a:schemeClr val="dk1"/>
                </a:solidFill>
                <a:latin typeface="Helvetica Neue"/>
                <a:ea typeface="Helvetica Neue"/>
                <a:cs typeface="Helvetica Neue"/>
                <a:sym typeface="Helvetica Neue"/>
              </a:rPr>
              <a:t> </a:t>
            </a:r>
            <a:endParaRPr sz="2400" b="0" i="0" u="none" strike="noStrike" cap="none">
              <a:solidFill>
                <a:schemeClr val="dk1"/>
              </a:solidFill>
              <a:latin typeface="Helvetica Neue"/>
              <a:ea typeface="Helvetica Neue"/>
              <a:cs typeface="Helvetica Neue"/>
              <a:sym typeface="Helvetica Neue"/>
            </a:endParaRPr>
          </a:p>
          <a:p>
            <a:pPr marL="342900" marR="0" lvl="0" indent="-342900" algn="l" rtl="0">
              <a:lnSpc>
                <a:spcPct val="150000"/>
              </a:lnSpc>
              <a:spcBef>
                <a:spcPts val="0"/>
              </a:spcBef>
              <a:spcAft>
                <a:spcPts val="0"/>
              </a:spcAft>
              <a:buClr>
                <a:schemeClr val="dk1"/>
              </a:buClr>
              <a:buSzPts val="2000"/>
              <a:buFont typeface="Noto Sans Symbols"/>
              <a:buChar char="▪"/>
            </a:pPr>
            <a:r>
              <a:rPr lang="en-US" sz="2400" b="1" i="0" u="none" strike="noStrike" cap="none">
                <a:solidFill>
                  <a:schemeClr val="dk1"/>
                </a:solidFill>
                <a:latin typeface="Helvetica Neue"/>
                <a:ea typeface="Helvetica Neue"/>
                <a:cs typeface="Helvetica Neue"/>
                <a:sym typeface="Helvetica Neue"/>
              </a:rPr>
              <a:t>Submit</a:t>
            </a:r>
            <a:r>
              <a:rPr lang="en-US" sz="2400" b="0" i="0" u="none" strike="noStrike" cap="none">
                <a:solidFill>
                  <a:schemeClr val="dk1"/>
                </a:solidFill>
                <a:latin typeface="Helvetica Neue"/>
                <a:ea typeface="Helvetica Neue"/>
                <a:cs typeface="Helvetica Neue"/>
                <a:sym typeface="Helvetica Neue"/>
              </a:rPr>
              <a:t> on ILIAS by </a:t>
            </a:r>
            <a:r>
              <a:rPr lang="en-US" sz="2400" b="1" i="0" u="none" strike="noStrike" cap="none">
                <a:solidFill>
                  <a:schemeClr val="dk1"/>
                </a:solidFill>
                <a:latin typeface="Helvetica Neue"/>
                <a:ea typeface="Helvetica Neue"/>
                <a:cs typeface="Helvetica Neue"/>
                <a:sym typeface="Helvetica Neue"/>
              </a:rPr>
              <a:t>1</a:t>
            </a:r>
            <a:r>
              <a:rPr lang="en-US" sz="2400" b="1">
                <a:solidFill>
                  <a:schemeClr val="dk1"/>
                </a:solidFill>
                <a:latin typeface="Helvetica Neue"/>
                <a:ea typeface="Helvetica Neue"/>
                <a:cs typeface="Helvetica Neue"/>
                <a:sym typeface="Helvetica Neue"/>
              </a:rPr>
              <a:t>6</a:t>
            </a:r>
            <a:r>
              <a:rPr lang="en-US" sz="2400" b="1" i="0" u="none" strike="noStrike" cap="none">
                <a:solidFill>
                  <a:schemeClr val="dk1"/>
                </a:solidFill>
                <a:latin typeface="Helvetica Neue"/>
                <a:ea typeface="Helvetica Neue"/>
                <a:cs typeface="Helvetica Neue"/>
                <a:sym typeface="Helvetica Neue"/>
              </a:rPr>
              <a:t>:00 June </a:t>
            </a:r>
            <a:r>
              <a:rPr lang="en-US" sz="2400" b="1">
                <a:solidFill>
                  <a:schemeClr val="dk1"/>
                </a:solidFill>
                <a:latin typeface="Helvetica Neue"/>
                <a:ea typeface="Helvetica Neue"/>
                <a:cs typeface="Helvetica Neue"/>
                <a:sym typeface="Helvetica Neue"/>
              </a:rPr>
              <a:t>2</a:t>
            </a:r>
            <a:r>
              <a:rPr lang="en-US" sz="2400" b="1" i="0" u="none" strike="noStrike" cap="none">
                <a:solidFill>
                  <a:schemeClr val="dk1"/>
                </a:solidFill>
                <a:latin typeface="Helvetica Neue"/>
                <a:ea typeface="Helvetica Neue"/>
                <a:cs typeface="Helvetica Neue"/>
                <a:sym typeface="Helvetica Neue"/>
              </a:rPr>
              <a:t> 202</a:t>
            </a:r>
            <a:r>
              <a:rPr lang="en-US" sz="2400" b="1">
                <a:solidFill>
                  <a:schemeClr val="dk1"/>
                </a:solidFill>
                <a:latin typeface="Helvetica Neue"/>
                <a:ea typeface="Helvetica Neue"/>
                <a:cs typeface="Helvetica Neue"/>
                <a:sym typeface="Helvetica Neue"/>
              </a:rPr>
              <a:t>1</a:t>
            </a:r>
            <a:r>
              <a:rPr lang="en-US" sz="2400" b="1" i="0" u="none" strike="noStrike" cap="none">
                <a:solidFill>
                  <a:schemeClr val="dk1"/>
                </a:solidFill>
                <a:latin typeface="Helvetica Neue"/>
                <a:ea typeface="Helvetica Neue"/>
                <a:cs typeface="Helvetica Neue"/>
                <a:sym typeface="Helvetica Neue"/>
              </a:rPr>
              <a:t> </a:t>
            </a:r>
            <a:r>
              <a:rPr lang="en-US" sz="2400" u="none">
                <a:solidFill>
                  <a:schemeClr val="dk1"/>
                </a:solidFill>
              </a:rPr>
              <a:t>https://ilias.hfwu.de/goto.php?target=exc_33872&amp;client_id=hfwu</a:t>
            </a:r>
            <a:endParaRPr sz="2400" b="1" i="0" u="none" strike="noStrike" cap="none">
              <a:solidFill>
                <a:schemeClr val="dk1"/>
              </a:solidFill>
              <a:latin typeface="Helvetica Neue"/>
              <a:ea typeface="Helvetica Neue"/>
              <a:cs typeface="Helvetica Neue"/>
              <a:sym typeface="Helvetica Neue"/>
            </a:endParaRPr>
          </a:p>
          <a:p>
            <a:pPr marL="342900" marR="0" lvl="0" indent="-342900" algn="l" rtl="0">
              <a:lnSpc>
                <a:spcPct val="150000"/>
              </a:lnSpc>
              <a:spcBef>
                <a:spcPts val="0"/>
              </a:spcBef>
              <a:spcAft>
                <a:spcPts val="0"/>
              </a:spcAft>
              <a:buClr>
                <a:schemeClr val="dk1"/>
              </a:buClr>
              <a:buSzPts val="2000"/>
              <a:buFont typeface="Noto Sans Symbols"/>
              <a:buChar char="▪"/>
            </a:pPr>
            <a:r>
              <a:rPr lang="en-US" sz="2400" b="1" i="0" u="none" strike="noStrike" cap="none">
                <a:solidFill>
                  <a:schemeClr val="dk1"/>
                </a:solidFill>
                <a:latin typeface="Helvetica Neue"/>
                <a:ea typeface="Helvetica Neue"/>
                <a:cs typeface="Helvetica Neue"/>
                <a:sym typeface="Helvetica Neue"/>
              </a:rPr>
              <a:t>Presentation + discussion in cross-cultural sessions: </a:t>
            </a:r>
            <a:r>
              <a:rPr lang="en-US" sz="2400" b="0" i="0" u="none" strike="noStrike" cap="none">
                <a:solidFill>
                  <a:schemeClr val="dk1"/>
                </a:solidFill>
                <a:latin typeface="Helvetica Neue"/>
                <a:ea typeface="Helvetica Neue"/>
                <a:cs typeface="Helvetica Neue"/>
                <a:sym typeface="Helvetica Neue"/>
              </a:rPr>
              <a:t>online on </a:t>
            </a:r>
            <a:r>
              <a:rPr lang="en-US" sz="2400" b="1" i="0" u="none" strike="noStrike" cap="none">
                <a:solidFill>
                  <a:schemeClr val="dk1"/>
                </a:solidFill>
                <a:latin typeface="Helvetica Neue"/>
                <a:ea typeface="Helvetica Neue"/>
                <a:cs typeface="Helvetica Neue"/>
                <a:sym typeface="Helvetica Neue"/>
              </a:rPr>
              <a:t>June </a:t>
            </a:r>
            <a:r>
              <a:rPr lang="en-US" sz="2400" b="1">
                <a:solidFill>
                  <a:schemeClr val="dk1"/>
                </a:solidFill>
                <a:latin typeface="Helvetica Neue"/>
                <a:ea typeface="Helvetica Neue"/>
                <a:cs typeface="Helvetica Neue"/>
                <a:sym typeface="Helvetica Neue"/>
              </a:rPr>
              <a:t>2</a:t>
            </a:r>
            <a:r>
              <a:rPr lang="en-US" sz="2400" b="0" i="0" u="none" strike="noStrike" cap="none">
                <a:solidFill>
                  <a:schemeClr val="dk1"/>
                </a:solidFill>
                <a:latin typeface="Helvetica Neue"/>
                <a:ea typeface="Helvetica Neue"/>
                <a:cs typeface="Helvetica Neue"/>
                <a:sym typeface="Helvetica Neue"/>
              </a:rPr>
              <a:t>, 202</a:t>
            </a:r>
            <a:r>
              <a:rPr lang="en-US" sz="2400">
                <a:solidFill>
                  <a:schemeClr val="dk1"/>
                </a:solidFill>
                <a:latin typeface="Helvetica Neue"/>
                <a:ea typeface="Helvetica Neue"/>
                <a:cs typeface="Helvetica Neue"/>
                <a:sym typeface="Helvetica Neue"/>
              </a:rPr>
              <a:t>1</a:t>
            </a:r>
            <a:r>
              <a:rPr lang="en-US" sz="2400" b="0" i="0" u="none" strike="noStrike" cap="none">
                <a:solidFill>
                  <a:schemeClr val="dk1"/>
                </a:solidFill>
                <a:latin typeface="Helvetica Neue"/>
                <a:ea typeface="Helvetica Neue"/>
                <a:cs typeface="Helvetica Neue"/>
                <a:sym typeface="Helvetica Neue"/>
              </a:rPr>
              <a:t>, 17 00 CET</a:t>
            </a:r>
            <a:endParaRPr sz="2400" b="0" i="0" u="none" strike="noStrike" cap="none">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000"/>
              <a:buFont typeface="Noto Sans Symbols"/>
              <a:buChar char="▪"/>
            </a:pPr>
            <a:r>
              <a:rPr lang="en-US" sz="2400" b="0" i="0" u="none" strike="noStrike" cap="none">
                <a:solidFill>
                  <a:schemeClr val="dk1"/>
                </a:solidFill>
                <a:latin typeface="Helvetica Neue"/>
                <a:ea typeface="Helvetica Neue"/>
                <a:cs typeface="Helvetica Neue"/>
                <a:sym typeface="Helvetica Neue"/>
              </a:rPr>
              <a:t>Publication on the seminar wiki by</a:t>
            </a:r>
            <a:r>
              <a:rPr lang="en-US" sz="2400" b="1" i="0" u="none" strike="noStrike" cap="none">
                <a:solidFill>
                  <a:schemeClr val="dk1"/>
                </a:solidFill>
                <a:latin typeface="Helvetica Neue"/>
                <a:ea typeface="Helvetica Neue"/>
                <a:cs typeface="Helvetica Neue"/>
                <a:sym typeface="Helvetica Neue"/>
              </a:rPr>
              <a:t> June 10, 202</a:t>
            </a:r>
            <a:r>
              <a:rPr lang="en-US" sz="2400" b="1">
                <a:solidFill>
                  <a:schemeClr val="dk1"/>
                </a:solidFill>
                <a:latin typeface="Helvetica Neue"/>
                <a:ea typeface="Helvetica Neue"/>
                <a:cs typeface="Helvetica Neue"/>
                <a:sym typeface="Helvetica Neue"/>
              </a:rPr>
              <a:t>1</a:t>
            </a:r>
            <a:endParaRPr sz="2400" b="1" i="0" u="none" strike="noStrike" cap="none">
              <a:solidFill>
                <a:srgbClr val="000000"/>
              </a:solidFill>
              <a:latin typeface="Arial"/>
              <a:ea typeface="Arial"/>
              <a:cs typeface="Arial"/>
              <a:sym typeface="Arial"/>
            </a:endParaRPr>
          </a:p>
        </p:txBody>
      </p:sp>
      <p:sp>
        <p:nvSpPr>
          <p:cNvPr id="33" name="Google Shape;33;g844729e624_0_4"/>
          <p:cNvSpPr txBox="1"/>
          <p:nvPr/>
        </p:nvSpPr>
        <p:spPr>
          <a:xfrm>
            <a:off x="500066" y="268287"/>
            <a:ext cx="980757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Visioning and Goal-Setting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8" name="Google Shape;38;g844729e624_0_8"/>
          <p:cNvSpPr txBox="1"/>
          <p:nvPr/>
        </p:nvSpPr>
        <p:spPr>
          <a:xfrm>
            <a:off x="327025" y="1060450"/>
            <a:ext cx="8491800" cy="399900"/>
          </a:xfrm>
          <a:prstGeom prst="rect">
            <a:avLst/>
          </a:prstGeom>
          <a:solidFill>
            <a:srgbClr val="CBFAF5"/>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Helvetica Neue"/>
              <a:buNone/>
            </a:pPr>
            <a:r>
              <a:rPr lang="en-US" sz="2000" b="0" i="1" u="none" strike="noStrike" cap="none">
                <a:solidFill>
                  <a:srgbClr val="000000"/>
                </a:solidFill>
                <a:latin typeface="Helvetica Neue"/>
                <a:ea typeface="Helvetica Neue"/>
                <a:cs typeface="Helvetica Neue"/>
                <a:sym typeface="Helvetica Neue"/>
              </a:rPr>
              <a:t>The following slides need to be completed/developed by each team </a:t>
            </a:r>
            <a:endParaRPr sz="1400" b="0" i="0" u="none" strike="noStrike" cap="none">
              <a:solidFill>
                <a:srgbClr val="000000"/>
              </a:solidFill>
              <a:latin typeface="Arial"/>
              <a:ea typeface="Arial"/>
              <a:cs typeface="Arial"/>
              <a:sym typeface="Arial"/>
            </a:endParaRPr>
          </a:p>
        </p:txBody>
      </p:sp>
      <p:sp>
        <p:nvSpPr>
          <p:cNvPr id="39" name="Google Shape;39;g844729e624_0_8"/>
          <p:cNvSpPr txBox="1"/>
          <p:nvPr/>
        </p:nvSpPr>
        <p:spPr>
          <a:xfrm>
            <a:off x="327025" y="2325687"/>
            <a:ext cx="12326400" cy="4438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1 Introduce the Scene and the actors (1 slide)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Helvetica Neue"/>
              <a:ea typeface="Helvetica Neue"/>
              <a:cs typeface="Helvetica Neue"/>
              <a:sym typeface="Helvetica Neue"/>
            </a:endParaRPr>
          </a:p>
          <a:p>
            <a:pPr marL="457200" marR="0" lvl="0" indent="-381000" algn="l" rtl="0">
              <a:lnSpc>
                <a:spcPct val="100000"/>
              </a:lnSpc>
              <a:spcBef>
                <a:spcPts val="0"/>
              </a:spcBef>
              <a:spcAft>
                <a:spcPts val="0"/>
              </a:spcAft>
              <a:buClr>
                <a:srgbClr val="000000"/>
              </a:buClr>
              <a:buSzPts val="2400"/>
              <a:buFont typeface="Helvetica Neue"/>
              <a:buChar char="•"/>
            </a:pPr>
            <a:r>
              <a:rPr lang="en-US" sz="2400" b="0" i="0" u="none" strike="noStrike" cap="none">
                <a:solidFill>
                  <a:schemeClr val="dk1"/>
                </a:solidFill>
                <a:latin typeface="Helvetica Neue"/>
                <a:ea typeface="Helvetica Neue"/>
                <a:cs typeface="Helvetica Neue"/>
                <a:sym typeface="Helvetica Neue"/>
              </a:rPr>
              <a:t>Describe your landscape democracy challenge</a:t>
            </a:r>
            <a:endParaRPr sz="2400" b="0" i="0" u="none" strike="noStrike" cap="none">
              <a:solidFill>
                <a:srgbClr val="000000"/>
              </a:solidFill>
              <a:latin typeface="Helvetica Neue"/>
              <a:ea typeface="Helvetica Neue"/>
              <a:cs typeface="Helvetica Neue"/>
              <a:sym typeface="Helvetica Neue"/>
            </a:endParaRPr>
          </a:p>
          <a:p>
            <a:pPr marL="457200" marR="0" lvl="0" indent="-381000" algn="l" rtl="0">
              <a:lnSpc>
                <a:spcPct val="100000"/>
              </a:lnSpc>
              <a:spcBef>
                <a:spcPts val="0"/>
              </a:spcBef>
              <a:spcAft>
                <a:spcPts val="0"/>
              </a:spcAft>
              <a:buClr>
                <a:srgbClr val="000000"/>
              </a:buClr>
              <a:buSzPts val="2400"/>
              <a:buFont typeface="Helvetica Neue"/>
              <a:buChar char="•"/>
            </a:pPr>
            <a:r>
              <a:rPr lang="en-US" sz="2400" b="0" i="0" u="none" strike="noStrike" cap="none">
                <a:solidFill>
                  <a:schemeClr val="dk1"/>
                </a:solidFill>
                <a:latin typeface="Helvetica Neue"/>
                <a:ea typeface="Helvetica Neue"/>
                <a:cs typeface="Helvetica Neue"/>
                <a:sym typeface="Helvetica Neue"/>
              </a:rPr>
              <a:t>Make a problem-statement based on the landscape evaluation and assessment</a:t>
            </a:r>
            <a:endParaRPr sz="2400" b="0" i="0" u="none" strike="noStrike" cap="none">
              <a:solidFill>
                <a:srgbClr val="000000"/>
              </a:solidFill>
              <a:latin typeface="Helvetica Neue"/>
              <a:ea typeface="Helvetica Neue"/>
              <a:cs typeface="Helvetica Neue"/>
              <a:sym typeface="Helvetica Neue"/>
            </a:endParaRPr>
          </a:p>
          <a:p>
            <a:pPr marL="45720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Helvetica Neue"/>
              <a:ea typeface="Helvetica Neue"/>
              <a:cs typeface="Helvetica Neue"/>
              <a:sym typeface="Helvetica Neue"/>
            </a:endParaRPr>
          </a:p>
        </p:txBody>
      </p:sp>
      <p:sp>
        <p:nvSpPr>
          <p:cNvPr id="40" name="Google Shape;40;g844729e624_0_8"/>
          <p:cNvSpPr txBox="1"/>
          <p:nvPr/>
        </p:nvSpPr>
        <p:spPr>
          <a:xfrm>
            <a:off x="500066" y="268287"/>
            <a:ext cx="980757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Visioning and Goal-Setting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g844729e624_0_12"/>
          <p:cNvSpPr txBox="1"/>
          <p:nvPr/>
        </p:nvSpPr>
        <p:spPr>
          <a:xfrm>
            <a:off x="327025" y="2139950"/>
            <a:ext cx="12326400" cy="4438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2 Introduce the Actors (1 slide)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Helvetica Neue"/>
              <a:ea typeface="Helvetica Neue"/>
              <a:cs typeface="Helvetica Neue"/>
              <a:sym typeface="Helvetica Neue"/>
            </a:endParaRPr>
          </a:p>
          <a:p>
            <a:pPr marL="457200" marR="0" lvl="0" indent="-381000" algn="l" rtl="0">
              <a:lnSpc>
                <a:spcPct val="100000"/>
              </a:lnSpc>
              <a:spcBef>
                <a:spcPts val="0"/>
              </a:spcBef>
              <a:spcAft>
                <a:spcPts val="0"/>
              </a:spcAft>
              <a:buClr>
                <a:srgbClr val="000000"/>
              </a:buClr>
              <a:buSzPts val="2400"/>
              <a:buFont typeface="Helvetica Neue"/>
              <a:buChar char="•"/>
            </a:pPr>
            <a:r>
              <a:rPr lang="en-US" sz="2400">
                <a:solidFill>
                  <a:schemeClr val="dk1"/>
                </a:solidFill>
                <a:latin typeface="Helvetica Neue"/>
                <a:ea typeface="Helvetica Neue"/>
                <a:cs typeface="Helvetica Neue"/>
                <a:sym typeface="Helvetica Neue"/>
              </a:rPr>
              <a:t>Introduce the characters of your story</a:t>
            </a:r>
            <a:endParaRPr sz="2400" b="0" i="0" u="none" strike="noStrike" cap="none">
              <a:solidFill>
                <a:schemeClr val="dk1"/>
              </a:solidFill>
              <a:latin typeface="Helvetica Neue"/>
              <a:ea typeface="Helvetica Neue"/>
              <a:cs typeface="Helvetica Neue"/>
              <a:sym typeface="Helvetica Neue"/>
            </a:endParaRPr>
          </a:p>
          <a:p>
            <a:pPr marL="457200" marR="0" lvl="0" indent="-381000" algn="l" rtl="0">
              <a:lnSpc>
                <a:spcPct val="100000"/>
              </a:lnSpc>
              <a:spcBef>
                <a:spcPts val="0"/>
              </a:spcBef>
              <a:spcAft>
                <a:spcPts val="0"/>
              </a:spcAft>
              <a:buClr>
                <a:srgbClr val="000000"/>
              </a:buClr>
              <a:buSzPts val="2400"/>
              <a:buFont typeface="Helvetica Neue"/>
              <a:buChar char="•"/>
            </a:pPr>
            <a:r>
              <a:rPr lang="en-US" sz="2400" b="0" i="0" u="none" strike="noStrike" cap="none">
                <a:solidFill>
                  <a:schemeClr val="dk1"/>
                </a:solidFill>
                <a:latin typeface="Helvetica Neue"/>
                <a:ea typeface="Helvetica Neue"/>
                <a:cs typeface="Helvetica Neue"/>
                <a:sym typeface="Helvetica Neue"/>
              </a:rPr>
              <a:t>Let us know who is involved in the visioning process and why</a:t>
            </a:r>
            <a:endParaRPr sz="2400" b="0" i="0" u="none" strike="noStrike" cap="none">
              <a:solidFill>
                <a:schemeClr val="dk1"/>
              </a:solidFill>
              <a:latin typeface="Helvetica Neue"/>
              <a:ea typeface="Helvetica Neue"/>
              <a:cs typeface="Helvetica Neue"/>
              <a:sym typeface="Helvetica Neue"/>
            </a:endParaRPr>
          </a:p>
          <a:p>
            <a:pPr marL="457200" marR="0" lvl="0" indent="-381000" algn="l" rtl="0">
              <a:lnSpc>
                <a:spcPct val="100000"/>
              </a:lnSpc>
              <a:spcBef>
                <a:spcPts val="0"/>
              </a:spcBef>
              <a:spcAft>
                <a:spcPts val="0"/>
              </a:spcAft>
              <a:buClr>
                <a:srgbClr val="000000"/>
              </a:buClr>
              <a:buSzPts val="2400"/>
              <a:buFont typeface="Helvetica Neue"/>
              <a:buChar char="•"/>
            </a:pPr>
            <a:r>
              <a:rPr lang="en-US" sz="2400" b="0" i="0" u="none" strike="noStrike" cap="none">
                <a:solidFill>
                  <a:schemeClr val="dk1"/>
                </a:solidFill>
                <a:latin typeface="Helvetica Neue"/>
                <a:ea typeface="Helvetica Neue"/>
                <a:cs typeface="Helvetica Neue"/>
                <a:sym typeface="Helvetica Neue"/>
              </a:rPr>
              <a:t>Let us know where the visioning process is taking place (depending on your approach, these could be different places at different times)</a:t>
            </a:r>
            <a:endParaRPr sz="2400" b="0" i="0" u="none" strike="noStrike" cap="none">
              <a:solidFill>
                <a:schemeClr val="dk1"/>
              </a:solidFill>
              <a:latin typeface="Helvetica Neue"/>
              <a:ea typeface="Helvetica Neue"/>
              <a:cs typeface="Helvetica Neue"/>
              <a:sym typeface="Helvetica Neue"/>
            </a:endParaRPr>
          </a:p>
          <a:p>
            <a:pPr marL="457200" marR="0" lvl="0" indent="-228600" algn="l" rtl="0">
              <a:lnSpc>
                <a:spcPct val="100000"/>
              </a:lnSpc>
              <a:spcBef>
                <a:spcPts val="0"/>
              </a:spcBef>
              <a:spcAft>
                <a:spcPts val="0"/>
              </a:spcAft>
              <a:buClr>
                <a:srgbClr val="000000"/>
              </a:buClr>
              <a:buSzPts val="2400"/>
              <a:buFont typeface="Helvetica Neue"/>
              <a:buNone/>
            </a:pPr>
            <a:endParaRPr sz="2400" b="0" i="0" u="none" strike="noStrike" cap="none">
              <a:solidFill>
                <a:schemeClr val="dk1"/>
              </a:solidFill>
              <a:latin typeface="Helvetica Neue"/>
              <a:ea typeface="Helvetica Neue"/>
              <a:cs typeface="Helvetica Neue"/>
              <a:sym typeface="Helvetica Neue"/>
            </a:endParaRPr>
          </a:p>
          <a:p>
            <a:pPr marL="45720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r>
              <a:rPr lang="en-US" sz="2400" b="0" i="0" u="none" strike="noStrike" cap="none">
                <a:solidFill>
                  <a:srgbClr val="000000"/>
                </a:solidFill>
                <a:latin typeface="Helvetica Neue"/>
                <a:ea typeface="Helvetica Neue"/>
                <a:cs typeface="Helvetica Neue"/>
                <a:sym typeface="Helvetica Neue"/>
              </a:rPr>
              <a:t> </a:t>
            </a:r>
            <a:endParaRPr sz="1400" b="0" i="0" u="none" strike="noStrike" cap="none">
              <a:solidFill>
                <a:srgbClr val="000000"/>
              </a:solidFill>
              <a:latin typeface="Arial"/>
              <a:ea typeface="Arial"/>
              <a:cs typeface="Arial"/>
              <a:sym typeface="Arial"/>
            </a:endParaRPr>
          </a:p>
        </p:txBody>
      </p:sp>
      <p:sp>
        <p:nvSpPr>
          <p:cNvPr id="46" name="Google Shape;46;g844729e624_0_12"/>
          <p:cNvSpPr txBox="1"/>
          <p:nvPr/>
        </p:nvSpPr>
        <p:spPr>
          <a:xfrm>
            <a:off x="327025" y="1060450"/>
            <a:ext cx="8575800" cy="399900"/>
          </a:xfrm>
          <a:prstGeom prst="rect">
            <a:avLst/>
          </a:prstGeom>
          <a:solidFill>
            <a:srgbClr val="CBFAF5"/>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Helvetica Neue"/>
              <a:buNone/>
            </a:pPr>
            <a:r>
              <a:rPr lang="en-US" sz="2000" b="0" i="1" u="none" strike="noStrike" cap="none">
                <a:solidFill>
                  <a:srgbClr val="000000"/>
                </a:solidFill>
                <a:latin typeface="Helvetica Neue"/>
                <a:ea typeface="Helvetica Neue"/>
                <a:cs typeface="Helvetica Neue"/>
                <a:sym typeface="Helvetica Neue"/>
              </a:rPr>
              <a:t>The following slides need to be completed/developed by each team </a:t>
            </a:r>
            <a:endParaRPr sz="1400" b="0" i="0" u="none" strike="noStrike" cap="none">
              <a:solidFill>
                <a:srgbClr val="000000"/>
              </a:solidFill>
              <a:latin typeface="Arial"/>
              <a:ea typeface="Arial"/>
              <a:cs typeface="Arial"/>
              <a:sym typeface="Arial"/>
            </a:endParaRPr>
          </a:p>
        </p:txBody>
      </p:sp>
      <p:sp>
        <p:nvSpPr>
          <p:cNvPr id="47" name="Google Shape;47;g844729e624_0_12"/>
          <p:cNvSpPr txBox="1"/>
          <p:nvPr/>
        </p:nvSpPr>
        <p:spPr>
          <a:xfrm>
            <a:off x="500066" y="268287"/>
            <a:ext cx="980757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Visioning and Goal-Setting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g844729e624_0_62"/>
          <p:cNvSpPr txBox="1"/>
          <p:nvPr/>
        </p:nvSpPr>
        <p:spPr>
          <a:xfrm>
            <a:off x="500066" y="2725737"/>
            <a:ext cx="12326400" cy="4438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Story-Telling 1: </a:t>
            </a:r>
            <a:endParaRPr/>
          </a:p>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How we developed goals together and how we managed to prioritize them</a:t>
            </a:r>
            <a:endParaRPr sz="2400" b="1"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endParaRPr sz="2400" b="1" i="0" u="none" strike="noStrike" cap="none">
              <a:solidFill>
                <a:srgbClr val="000000"/>
              </a:solidFill>
              <a:latin typeface="Helvetica Neue"/>
              <a:ea typeface="Helvetica Neue"/>
              <a:cs typeface="Helvetica Neue"/>
              <a:sym typeface="Helvetica Neue"/>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Here you show the process of how the different stakeholders arrived at formulating goals and how they agreed on prioritizing them</a:t>
            </a:r>
            <a:endParaRPr sz="2400" b="0" i="0" u="none" strike="noStrike" cap="none">
              <a:solidFill>
                <a:srgbClr val="000000"/>
              </a:solidFill>
              <a:latin typeface="Arial"/>
              <a:ea typeface="Arial"/>
              <a:cs typeface="Arial"/>
              <a:sym typeface="Arial"/>
            </a:endParaRPr>
          </a:p>
        </p:txBody>
      </p:sp>
      <p:sp>
        <p:nvSpPr>
          <p:cNvPr id="53" name="Google Shape;53;g844729e624_0_62"/>
          <p:cNvSpPr txBox="1"/>
          <p:nvPr/>
        </p:nvSpPr>
        <p:spPr>
          <a:xfrm>
            <a:off x="327025" y="1060450"/>
            <a:ext cx="8575800" cy="399900"/>
          </a:xfrm>
          <a:prstGeom prst="rect">
            <a:avLst/>
          </a:prstGeom>
          <a:solidFill>
            <a:srgbClr val="CBFAF5"/>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Helvetica Neue"/>
              <a:buNone/>
            </a:pPr>
            <a:r>
              <a:rPr lang="en-US" sz="2000" b="0" i="1" u="none" strike="noStrike" cap="none">
                <a:solidFill>
                  <a:srgbClr val="000000"/>
                </a:solidFill>
                <a:latin typeface="Helvetica Neue"/>
                <a:ea typeface="Helvetica Neue"/>
                <a:cs typeface="Helvetica Neue"/>
                <a:sym typeface="Helvetica Neue"/>
              </a:rPr>
              <a:t>The following slides need to be completed/developed by each team </a:t>
            </a:r>
            <a:endParaRPr sz="1400" b="0" i="0" u="none" strike="noStrike" cap="none">
              <a:solidFill>
                <a:srgbClr val="000000"/>
              </a:solidFill>
              <a:latin typeface="Arial"/>
              <a:ea typeface="Arial"/>
              <a:cs typeface="Arial"/>
              <a:sym typeface="Arial"/>
            </a:endParaRPr>
          </a:p>
        </p:txBody>
      </p:sp>
      <p:sp>
        <p:nvSpPr>
          <p:cNvPr id="54" name="Google Shape;54;g844729e624_0_62"/>
          <p:cNvSpPr txBox="1"/>
          <p:nvPr/>
        </p:nvSpPr>
        <p:spPr>
          <a:xfrm>
            <a:off x="500066" y="268287"/>
            <a:ext cx="980757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Visioning and Goal-Setting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
          <p:cNvSpPr txBox="1"/>
          <p:nvPr/>
        </p:nvSpPr>
        <p:spPr>
          <a:xfrm>
            <a:off x="327025" y="2454274"/>
            <a:ext cx="12326400" cy="4438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Story-Telling 2: </a:t>
            </a:r>
            <a:endParaRPr/>
          </a:p>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How our vision evolves</a:t>
            </a:r>
            <a:endParaRPr sz="2400" b="1"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endParaRPr sz="2400" b="1" i="0" u="none" strike="noStrike" cap="none">
              <a:solidFill>
                <a:schemeClr val="dk1"/>
              </a:solidFill>
              <a:latin typeface="Helvetica Neue"/>
              <a:ea typeface="Helvetica Neue"/>
              <a:cs typeface="Helvetica Neue"/>
              <a:sym typeface="Helvetica Neue"/>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Th</a:t>
            </a:r>
            <a:r>
              <a:rPr lang="en-US" sz="2400" b="0" i="0" u="none" strike="noStrike" cap="none">
                <a:solidFill>
                  <a:schemeClr val="dk1"/>
                </a:solidFill>
                <a:latin typeface="Arial"/>
                <a:ea typeface="Arial"/>
                <a:cs typeface="Arial"/>
                <a:sym typeface="Arial"/>
              </a:rPr>
              <a:t>e vision is a synthesis of your goals (German: Leitbild). The vision can take the form of a slogan or an encouraging statement, expressing the wider goal to which the community is heading</a:t>
            </a:r>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Arial"/>
                <a:ea typeface="Arial"/>
                <a:cs typeface="Arial"/>
                <a:sym typeface="Arial"/>
              </a:rPr>
              <a:t>Your goals are the essential elements of the vision</a:t>
            </a:r>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Arial"/>
                <a:ea typeface="Arial"/>
                <a:cs typeface="Arial"/>
                <a:sym typeface="Arial"/>
              </a:rPr>
              <a:t>Try to find a visualization that expresses both your vision and your goals</a:t>
            </a:r>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Arial"/>
                <a:ea typeface="Arial"/>
                <a:cs typeface="Arial"/>
                <a:sym typeface="Arial"/>
              </a:rPr>
              <a:t>Show the vision together with your characters – this is what they want to achieve</a:t>
            </a:r>
            <a:endParaRPr sz="2400" b="0" i="0" u="none" strike="noStrike" cap="none">
              <a:solidFill>
                <a:srgbClr val="000000"/>
              </a:solidFill>
              <a:latin typeface="Arial"/>
              <a:ea typeface="Arial"/>
              <a:cs typeface="Arial"/>
              <a:sym typeface="Arial"/>
            </a:endParaRPr>
          </a:p>
        </p:txBody>
      </p:sp>
      <p:sp>
        <p:nvSpPr>
          <p:cNvPr id="60" name="Google Shape;60;p1"/>
          <p:cNvSpPr txBox="1"/>
          <p:nvPr/>
        </p:nvSpPr>
        <p:spPr>
          <a:xfrm>
            <a:off x="327025" y="1060450"/>
            <a:ext cx="8575800" cy="399900"/>
          </a:xfrm>
          <a:prstGeom prst="rect">
            <a:avLst/>
          </a:prstGeom>
          <a:solidFill>
            <a:srgbClr val="CBFAF5"/>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Helvetica Neue"/>
              <a:buNone/>
            </a:pPr>
            <a:r>
              <a:rPr lang="en-US" sz="2000" b="0" i="1" u="none" strike="noStrike" cap="none">
                <a:solidFill>
                  <a:srgbClr val="000000"/>
                </a:solidFill>
                <a:latin typeface="Helvetica Neue"/>
                <a:ea typeface="Helvetica Neue"/>
                <a:cs typeface="Helvetica Neue"/>
                <a:sym typeface="Helvetica Neue"/>
              </a:rPr>
              <a:t>The following slides need to be completed/developed by each team </a:t>
            </a:r>
            <a:endParaRPr sz="1400" b="0" i="0" u="none" strike="noStrike" cap="none">
              <a:solidFill>
                <a:srgbClr val="000000"/>
              </a:solidFill>
              <a:latin typeface="Arial"/>
              <a:ea typeface="Arial"/>
              <a:cs typeface="Arial"/>
              <a:sym typeface="Arial"/>
            </a:endParaRPr>
          </a:p>
        </p:txBody>
      </p:sp>
      <p:sp>
        <p:nvSpPr>
          <p:cNvPr id="61" name="Google Shape;61;p1"/>
          <p:cNvSpPr txBox="1"/>
          <p:nvPr/>
        </p:nvSpPr>
        <p:spPr>
          <a:xfrm>
            <a:off x="500066" y="268287"/>
            <a:ext cx="980757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Visioning and Goal-Setting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2"/>
          <p:cNvSpPr txBox="1"/>
          <p:nvPr/>
        </p:nvSpPr>
        <p:spPr>
          <a:xfrm>
            <a:off x="327025" y="2454274"/>
            <a:ext cx="12326400" cy="4438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Story-Telling 3: </a:t>
            </a:r>
            <a:endParaRPr/>
          </a:p>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From visioning to strategy-building</a:t>
            </a:r>
            <a:endParaRPr sz="2400" b="1"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endParaRPr sz="2400" b="1" i="0" u="none" strike="noStrike" cap="none">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None/>
            </a:pPr>
            <a:r>
              <a:rPr lang="en-US" sz="2400" b="0" i="0" u="none" strike="noStrike" cap="none">
                <a:solidFill>
                  <a:schemeClr val="dk1"/>
                </a:solidFill>
                <a:latin typeface="Helvetica Neue"/>
                <a:ea typeface="Helvetica Neue"/>
                <a:cs typeface="Helvetica Neue"/>
                <a:sym typeface="Helvetica Neue"/>
              </a:rPr>
              <a:t>Now it is about translating your vision into something which is concrete and feasible for your community. What could be the first steps?</a:t>
            </a:r>
            <a:endParaRPr/>
          </a:p>
          <a:p>
            <a:pPr marL="0" marR="0" lvl="0" indent="0" algn="l" rtl="0">
              <a:lnSpc>
                <a:spcPct val="100000"/>
              </a:lnSpc>
              <a:spcBef>
                <a:spcPts val="0"/>
              </a:spcBef>
              <a:spcAft>
                <a:spcPts val="0"/>
              </a:spcAft>
              <a:buNone/>
            </a:pPr>
            <a:endParaRPr sz="2400" b="0" i="0" u="none" strike="noStrike" cap="none">
              <a:solidFill>
                <a:schemeClr val="dk1"/>
              </a:solidFill>
              <a:latin typeface="Helvetica Neue"/>
              <a:ea typeface="Helvetica Neue"/>
              <a:cs typeface="Helvetica Neue"/>
              <a:sym typeface="Helvetica Neue"/>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Pick one of your goals and define 2-3 concrete actions leading to this goal</a:t>
            </a:r>
            <a:endParaRPr sz="2400" b="0" i="0" u="none" strike="noStrike" cap="none">
              <a:solidFill>
                <a:schemeClr val="dk1"/>
              </a:solidFill>
              <a:latin typeface="Helvetica Neue"/>
              <a:ea typeface="Helvetica Neue"/>
              <a:cs typeface="Helvetica Neue"/>
              <a:sym typeface="Helvetica Neue"/>
            </a:endParaRPr>
          </a:p>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Select one of these actions and make an action plan for the first three years:</a:t>
            </a:r>
            <a:endParaRPr/>
          </a:p>
          <a:p>
            <a:pPr marL="342900" marR="0" lvl="3"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Who needs to be involved (involve your known characters!)</a:t>
            </a:r>
            <a:endParaRPr/>
          </a:p>
          <a:p>
            <a:pPr marL="342900" marR="0" lvl="3"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Who can contribute which resources?</a:t>
            </a:r>
            <a:endParaRPr/>
          </a:p>
          <a:p>
            <a:pPr marL="342900" marR="0" lvl="3" indent="-342900" algn="l" rtl="0">
              <a:lnSpc>
                <a:spcPct val="100000"/>
              </a:lnSpc>
              <a:spcBef>
                <a:spcPts val="0"/>
              </a:spcBef>
              <a:spcAft>
                <a:spcPts val="0"/>
              </a:spcAft>
              <a:buClr>
                <a:srgbClr val="000000"/>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What are the tangible indicators of success (i.e. concrete steps in years 1-3)?</a:t>
            </a:r>
            <a:endParaRPr/>
          </a:p>
          <a:p>
            <a:pPr marL="0" marR="0" lvl="3"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7" name="Google Shape;67;p2"/>
          <p:cNvSpPr txBox="1"/>
          <p:nvPr/>
        </p:nvSpPr>
        <p:spPr>
          <a:xfrm>
            <a:off x="327025" y="1060450"/>
            <a:ext cx="8575800" cy="399900"/>
          </a:xfrm>
          <a:prstGeom prst="rect">
            <a:avLst/>
          </a:prstGeom>
          <a:solidFill>
            <a:srgbClr val="CBFAF5"/>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Helvetica Neue"/>
              <a:buNone/>
            </a:pPr>
            <a:r>
              <a:rPr lang="en-US" sz="2000" b="0" i="1" u="none" strike="noStrike" cap="none">
                <a:solidFill>
                  <a:srgbClr val="000000"/>
                </a:solidFill>
                <a:latin typeface="Helvetica Neue"/>
                <a:ea typeface="Helvetica Neue"/>
                <a:cs typeface="Helvetica Neue"/>
                <a:sym typeface="Helvetica Neue"/>
              </a:rPr>
              <a:t>The following slides need to be completed/developed by each team </a:t>
            </a:r>
            <a:endParaRPr sz="1400" b="0" i="0" u="none" strike="noStrike" cap="none">
              <a:solidFill>
                <a:srgbClr val="000000"/>
              </a:solidFill>
              <a:latin typeface="Arial"/>
              <a:ea typeface="Arial"/>
              <a:cs typeface="Arial"/>
              <a:sym typeface="Arial"/>
            </a:endParaRPr>
          </a:p>
        </p:txBody>
      </p:sp>
      <p:sp>
        <p:nvSpPr>
          <p:cNvPr id="68" name="Google Shape;68;p2"/>
          <p:cNvSpPr txBox="1"/>
          <p:nvPr/>
        </p:nvSpPr>
        <p:spPr>
          <a:xfrm>
            <a:off x="500066" y="268287"/>
            <a:ext cx="980757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Visioning and Goal-Setting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844729e624_0_68"/>
          <p:cNvSpPr txBox="1"/>
          <p:nvPr/>
        </p:nvSpPr>
        <p:spPr>
          <a:xfrm>
            <a:off x="327025" y="2139950"/>
            <a:ext cx="12326400" cy="303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i="0" u="none" strike="noStrike" cap="none">
                <a:solidFill>
                  <a:srgbClr val="000000"/>
                </a:solidFill>
                <a:latin typeface="Helvetica Neue"/>
                <a:ea typeface="Helvetica Neue"/>
                <a:cs typeface="Helvetica Neue"/>
                <a:sym typeface="Helvetica Neue"/>
              </a:rPr>
              <a:t>4 Reflection (1 slide)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Helvetica Neue"/>
              <a:ea typeface="Helvetica Neue"/>
              <a:cs typeface="Helvetica Neue"/>
              <a:sym typeface="Helvetica Neue"/>
            </a:endParaRPr>
          </a:p>
          <a:p>
            <a:pPr marL="457200" marR="0" lvl="0" indent="-381000" algn="l" rtl="0">
              <a:lnSpc>
                <a:spcPct val="100000"/>
              </a:lnSpc>
              <a:spcBef>
                <a:spcPts val="0"/>
              </a:spcBef>
              <a:spcAft>
                <a:spcPts val="0"/>
              </a:spcAft>
              <a:buClr>
                <a:srgbClr val="000000"/>
              </a:buClr>
              <a:buSzPts val="2400"/>
              <a:buFont typeface="Helvetica Neue"/>
              <a:buChar char="•"/>
            </a:pPr>
            <a:r>
              <a:rPr lang="en-US" sz="2400" b="0" i="0" u="none" strike="noStrike" cap="none">
                <a:solidFill>
                  <a:schemeClr val="dk1"/>
                </a:solidFill>
                <a:latin typeface="Helvetica Neue"/>
                <a:ea typeface="Helvetica Neue"/>
                <a:cs typeface="Helvetica Neue"/>
                <a:sym typeface="Helvetica Neue"/>
              </a:rPr>
              <a:t>What do you think needs to be considered when formulating goals?</a:t>
            </a:r>
            <a:endParaRPr/>
          </a:p>
          <a:p>
            <a:pPr marL="457200" marR="0" lvl="0" indent="-381000" algn="l" rtl="0">
              <a:lnSpc>
                <a:spcPct val="100000"/>
              </a:lnSpc>
              <a:spcBef>
                <a:spcPts val="0"/>
              </a:spcBef>
              <a:spcAft>
                <a:spcPts val="0"/>
              </a:spcAft>
              <a:buClr>
                <a:srgbClr val="000000"/>
              </a:buClr>
              <a:buSzPts val="2400"/>
              <a:buFont typeface="Helvetica Neue"/>
              <a:buChar char="•"/>
            </a:pPr>
            <a:r>
              <a:rPr lang="en-US" sz="2400" b="0" i="0" u="none" strike="noStrike" cap="none">
                <a:solidFill>
                  <a:schemeClr val="dk1"/>
                </a:solidFill>
                <a:latin typeface="Helvetica Neue"/>
                <a:ea typeface="Helvetica Neue"/>
                <a:cs typeface="Helvetica Neue"/>
                <a:sym typeface="Helvetica Neue"/>
              </a:rPr>
              <a:t>What do you think are the characterstics of a ‚good‘ vision?</a:t>
            </a:r>
            <a:endParaRPr/>
          </a:p>
          <a:p>
            <a:pPr marL="457200" marR="0" lvl="0" indent="-228600" algn="l" rtl="0">
              <a:lnSpc>
                <a:spcPct val="100000"/>
              </a:lnSpc>
              <a:spcBef>
                <a:spcPts val="0"/>
              </a:spcBef>
              <a:spcAft>
                <a:spcPts val="0"/>
              </a:spcAft>
              <a:buClr>
                <a:srgbClr val="000000"/>
              </a:buClr>
              <a:buSzPts val="2400"/>
              <a:buFont typeface="Helvetica Neue"/>
              <a:buNone/>
            </a:pPr>
            <a:endParaRPr sz="2400" b="0" i="0" u="none" strike="noStrike" cap="none">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Helvetica Neue"/>
              <a:buNone/>
            </a:pPr>
            <a:r>
              <a:rPr lang="en-US" sz="2200" b="0" i="0" u="none" strike="noStrike" cap="none">
                <a:solidFill>
                  <a:srgbClr val="000000"/>
                </a:solidFill>
                <a:latin typeface="Helvetica Neue"/>
                <a:ea typeface="Helvetica Neue"/>
                <a:cs typeface="Helvetica Neue"/>
                <a:sym typeface="Helvetica Neue"/>
              </a:rPr>
              <a:t> Please use some graphic representation to communicate your reflection.</a:t>
            </a:r>
            <a:endParaRPr sz="1200" b="0" i="0" u="none" strike="noStrike" cap="none">
              <a:solidFill>
                <a:srgbClr val="000000"/>
              </a:solidFill>
              <a:latin typeface="Arial"/>
              <a:ea typeface="Arial"/>
              <a:cs typeface="Arial"/>
              <a:sym typeface="Arial"/>
            </a:endParaRPr>
          </a:p>
        </p:txBody>
      </p:sp>
      <p:sp>
        <p:nvSpPr>
          <p:cNvPr id="74" name="Google Shape;74;g844729e624_0_68"/>
          <p:cNvSpPr txBox="1"/>
          <p:nvPr/>
        </p:nvSpPr>
        <p:spPr>
          <a:xfrm>
            <a:off x="327025" y="1060450"/>
            <a:ext cx="8575800" cy="399900"/>
          </a:xfrm>
          <a:prstGeom prst="rect">
            <a:avLst/>
          </a:prstGeom>
          <a:solidFill>
            <a:srgbClr val="CBFAF5"/>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Helvetica Neue"/>
              <a:buNone/>
            </a:pPr>
            <a:r>
              <a:rPr lang="en-US" sz="2000" b="0" i="1" u="none" strike="noStrike" cap="none">
                <a:solidFill>
                  <a:srgbClr val="000000"/>
                </a:solidFill>
                <a:latin typeface="Helvetica Neue"/>
                <a:ea typeface="Helvetica Neue"/>
                <a:cs typeface="Helvetica Neue"/>
                <a:sym typeface="Helvetica Neue"/>
              </a:rPr>
              <a:t>The following slides need to be completed/developed by each team </a:t>
            </a:r>
            <a:endParaRPr sz="1400" b="0" i="0" u="none" strike="noStrike" cap="none">
              <a:solidFill>
                <a:srgbClr val="000000"/>
              </a:solidFill>
              <a:latin typeface="Arial"/>
              <a:ea typeface="Arial"/>
              <a:cs typeface="Arial"/>
              <a:sym typeface="Arial"/>
            </a:endParaRPr>
          </a:p>
        </p:txBody>
      </p:sp>
      <p:sp>
        <p:nvSpPr>
          <p:cNvPr id="75" name="Google Shape;75;g844729e624_0_68"/>
          <p:cNvSpPr txBox="1"/>
          <p:nvPr/>
        </p:nvSpPr>
        <p:spPr>
          <a:xfrm>
            <a:off x="500066" y="268287"/>
            <a:ext cx="980757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Helvetica Neue"/>
              <a:buNone/>
            </a:pPr>
            <a:r>
              <a:rPr lang="en-US" sz="3200" b="1" i="0" u="none" strike="noStrike" cap="none">
                <a:solidFill>
                  <a:srgbClr val="000000"/>
                </a:solidFill>
                <a:latin typeface="Helvetica Neue"/>
                <a:ea typeface="Helvetica Neue"/>
                <a:cs typeface="Helvetica Neue"/>
                <a:sym typeface="Helvetica Neue"/>
              </a:rPr>
              <a:t>Visioning and Goal-Setting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2_White">
  <a:themeElements>
    <a:clrScheme name="">
      <a:dk1>
        <a:srgbClr val="000000"/>
      </a:dk1>
      <a:lt1>
        <a:srgbClr val="FFFFFF"/>
      </a:lt1>
      <a:dk2>
        <a:srgbClr val="5E5E5E"/>
      </a:dk2>
      <a:lt2>
        <a:srgbClr val="D6D5D5"/>
      </a:lt2>
      <a:accent1>
        <a:srgbClr val="00A2FF"/>
      </a:accent1>
      <a:accent2>
        <a:srgbClr val="16E7CF"/>
      </a:accent2>
      <a:accent3>
        <a:srgbClr val="FFFFFF"/>
      </a:accent3>
      <a:accent4>
        <a:srgbClr val="000000"/>
      </a:accent4>
      <a:accent5>
        <a:srgbClr val="AACEFF"/>
      </a:accent5>
      <a:accent6>
        <a:srgbClr val="13D1B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White">
  <a:themeElements>
    <a:clrScheme name="">
      <a:dk1>
        <a:srgbClr val="000000"/>
      </a:dk1>
      <a:lt1>
        <a:srgbClr val="FFFFFF"/>
      </a:lt1>
      <a:dk2>
        <a:srgbClr val="5E5E5E"/>
      </a:dk2>
      <a:lt2>
        <a:srgbClr val="D6D5D5"/>
      </a:lt2>
      <a:accent1>
        <a:srgbClr val="00A2FF"/>
      </a:accent1>
      <a:accent2>
        <a:srgbClr val="16E7CF"/>
      </a:accent2>
      <a:accent3>
        <a:srgbClr val="FFFFFF"/>
      </a:accent3>
      <a:accent4>
        <a:srgbClr val="000000"/>
      </a:accent4>
      <a:accent5>
        <a:srgbClr val="AACEFF"/>
      </a:accent5>
      <a:accent6>
        <a:srgbClr val="13D1B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774</Words>
  <Application>Microsoft Office PowerPoint</Application>
  <PresentationFormat>Benutzerdefiniert</PresentationFormat>
  <Paragraphs>91</Paragraphs>
  <Slides>10</Slides>
  <Notes>10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10</vt:i4>
      </vt:variant>
    </vt:vector>
  </HeadingPairs>
  <TitlesOfParts>
    <vt:vector size="15" baseType="lpstr">
      <vt:lpstr>Helvetica Neue</vt:lpstr>
      <vt:lpstr>Arial</vt:lpstr>
      <vt:lpstr>Noto Sans Symbols</vt:lpstr>
      <vt:lpstr>2_White</vt:lpstr>
      <vt:lpstr>1_White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Fetzer, Ellen</dc:creator>
  <cp:lastModifiedBy>Fetzer, Ellen</cp:lastModifiedBy>
  <cp:revision>1</cp:revision>
  <dcterms:modified xsi:type="dcterms:W3CDTF">2021-05-18T12:05:48Z</dcterms:modified>
</cp:coreProperties>
</file>