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3004800" cy="9753600"/>
  <p:notesSz cx="6858000" cy="9144000"/>
  <p:embeddedFontLst>
    <p:embeddedFont>
      <p:font typeface="Helvetica Neue" panose="020B0604020202020204" charset="0"/>
      <p:regular r:id="rId11"/>
      <p:bold r:id="rId12"/>
      <p:italic r:id="rId13"/>
      <p:boldItalic r:id="rId1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072">
          <p15:clr>
            <a:srgbClr val="000000"/>
          </p15:clr>
        </p15:guide>
        <p15:guide id="2" pos="4096">
          <p15:clr>
            <a:srgbClr val="000000"/>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8" roundtripDataSignature="AMtx7mj1ujfnkzCJen63/j6VY2JBd+Ano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6" d="100"/>
          <a:sy n="46" d="100"/>
        </p:scale>
        <p:origin x="1300" y="28"/>
      </p:cViewPr>
      <p:guideLst>
        <p:guide orient="horz" pos="3072"/>
        <p:guide pos="409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customschemas.google.com/relationships/presentationmetadata" Target="meta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font" Target="fonts/font2.fntdata"/><Relationship Id="rId2" Type="http://schemas.openxmlformats.org/officeDocument/2006/relationships/slide" Target="slides/slide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0" Type="http://schemas.openxmlformats.org/officeDocument/2006/relationships/notesMaster" Target="notesMasters/notesMaster1.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4.fntdata"/><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 name="Google Shape;4;n"/>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
        <p:cNvGrpSpPr/>
        <p:nvPr/>
      </p:nvGrpSpPr>
      <p:grpSpPr>
        <a:xfrm>
          <a:off x="0" y="0"/>
          <a:ext cx="0" cy="0"/>
          <a:chOff x="0" y="0"/>
          <a:chExt cx="0" cy="0"/>
        </a:xfrm>
      </p:grpSpPr>
      <p:sp>
        <p:nvSpPr>
          <p:cNvPr id="11" name="Google Shape;11;p1: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2" name="Google Shape;12;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
        <p:cNvGrpSpPr/>
        <p:nvPr/>
      </p:nvGrpSpPr>
      <p:grpSpPr>
        <a:xfrm>
          <a:off x="0" y="0"/>
          <a:ext cx="0" cy="0"/>
          <a:chOff x="0" y="0"/>
          <a:chExt cx="0" cy="0"/>
        </a:xfrm>
      </p:grpSpPr>
      <p:sp>
        <p:nvSpPr>
          <p:cNvPr id="18" name="Google Shape;18;p2: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9" name="Google Shape;19;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
        <p:cNvGrpSpPr/>
        <p:nvPr/>
      </p:nvGrpSpPr>
      <p:grpSpPr>
        <a:xfrm>
          <a:off x="0" y="0"/>
          <a:ext cx="0" cy="0"/>
          <a:chOff x="0" y="0"/>
          <a:chExt cx="0" cy="0"/>
        </a:xfrm>
      </p:grpSpPr>
      <p:sp>
        <p:nvSpPr>
          <p:cNvPr id="25" name="Google Shape;25;p3: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6" name="Google Shape;26;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
        <p:cNvGrpSpPr/>
        <p:nvPr/>
      </p:nvGrpSpPr>
      <p:grpSpPr>
        <a:xfrm>
          <a:off x="0" y="0"/>
          <a:ext cx="0" cy="0"/>
          <a:chOff x="0" y="0"/>
          <a:chExt cx="0" cy="0"/>
        </a:xfrm>
      </p:grpSpPr>
      <p:sp>
        <p:nvSpPr>
          <p:cNvPr id="32" name="Google Shape;32;p4: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3" name="Google Shape;33;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
        <p:cNvGrpSpPr/>
        <p:nvPr/>
      </p:nvGrpSpPr>
      <p:grpSpPr>
        <a:xfrm>
          <a:off x="0" y="0"/>
          <a:ext cx="0" cy="0"/>
          <a:chOff x="0" y="0"/>
          <a:chExt cx="0" cy="0"/>
        </a:xfrm>
      </p:grpSpPr>
      <p:sp>
        <p:nvSpPr>
          <p:cNvPr id="39" name="Google Shape;39;p5: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0" name="Google Shape;40;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
        <p:cNvGrpSpPr/>
        <p:nvPr/>
      </p:nvGrpSpPr>
      <p:grpSpPr>
        <a:xfrm>
          <a:off x="0" y="0"/>
          <a:ext cx="0" cy="0"/>
          <a:chOff x="0" y="0"/>
          <a:chExt cx="0" cy="0"/>
        </a:xfrm>
      </p:grpSpPr>
      <p:sp>
        <p:nvSpPr>
          <p:cNvPr id="46" name="Google Shape;46;p6: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7" name="Google Shape;4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p:cNvGrpSpPr/>
        <p:nvPr/>
      </p:nvGrpSpPr>
      <p:grpSpPr>
        <a:xfrm>
          <a:off x="0" y="0"/>
          <a:ext cx="0" cy="0"/>
          <a:chOff x="0" y="0"/>
          <a:chExt cx="0" cy="0"/>
        </a:xfrm>
      </p:grpSpPr>
      <p:sp>
        <p:nvSpPr>
          <p:cNvPr id="53" name="Google Shape;53;p7: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4" name="Google Shape;54;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g82d16351e5_0_0: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61" name="Google Shape;61;g82d16351e5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elfolie">
  <p:cSld name="Titelfolie">
    <p:spTree>
      <p:nvGrpSpPr>
        <p:cNvPr id="1" name="Shape 9"/>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
        <p:cNvGrpSpPr/>
        <p:nvPr/>
      </p:nvGrpSpPr>
      <p:grpSpPr>
        <a:xfrm>
          <a:off x="0" y="0"/>
          <a:ext cx="0" cy="0"/>
          <a:chOff x="0" y="0"/>
          <a:chExt cx="0" cy="0"/>
        </a:xfrm>
      </p:grpSpPr>
      <p:pic>
        <p:nvPicPr>
          <p:cNvPr id="6" name="Google Shape;6;p12" descr="Template_A.png"/>
          <p:cNvPicPr preferRelativeResize="0"/>
          <p:nvPr/>
        </p:nvPicPr>
        <p:blipFill rotWithShape="1">
          <a:blip r:embed="rId3">
            <a:alphaModFix/>
          </a:blip>
          <a:srcRect/>
          <a:stretch/>
        </p:blipFill>
        <p:spPr>
          <a:xfrm>
            <a:off x="0" y="134937"/>
            <a:ext cx="13004800" cy="9609137"/>
          </a:xfrm>
          <a:prstGeom prst="rect">
            <a:avLst/>
          </a:prstGeom>
          <a:noFill/>
          <a:ln>
            <a:noFill/>
          </a:ln>
        </p:spPr>
      </p:pic>
      <p:sp>
        <p:nvSpPr>
          <p:cNvPr id="7" name="Google Shape;7;p12"/>
          <p:cNvSpPr txBox="1">
            <a:spLocks noGrp="1"/>
          </p:cNvSpPr>
          <p:nvPr>
            <p:ph type="title"/>
          </p:nvPr>
        </p:nvSpPr>
        <p:spPr>
          <a:xfrm>
            <a:off x="952500" y="254000"/>
            <a:ext cx="11099800" cy="2159000"/>
          </a:xfrm>
          <a:prstGeom prst="rect">
            <a:avLst/>
          </a:prstGeom>
          <a:noFill/>
          <a:ln>
            <a:noFill/>
          </a:ln>
        </p:spPr>
        <p:txBody>
          <a:bodyPr spcFirstLastPara="1" wrap="square" lIns="50800" tIns="50800" rIns="50800" bIns="50800" anchor="ctr" anchorCtr="0">
            <a:noAutofit/>
          </a:bodyPr>
          <a:lstStyle>
            <a:lvl1pPr marR="0" lvl="0" algn="ctr" rtl="0">
              <a:lnSpc>
                <a:spcPct val="100000"/>
              </a:lnSpc>
              <a:spcBef>
                <a:spcPts val="0"/>
              </a:spcBef>
              <a:spcAft>
                <a:spcPts val="0"/>
              </a:spcAft>
              <a:buClr>
                <a:srgbClr val="000000"/>
              </a:buClr>
              <a:buSzPts val="1400"/>
              <a:buFont typeface="Arial"/>
              <a:buNone/>
              <a:defRPr sz="8000" b="0" i="0" u="none" strike="noStrike" cap="none">
                <a:solidFill>
                  <a:srgbClr val="000000"/>
                </a:solidFill>
                <a:latin typeface="Helvetica Neue"/>
                <a:ea typeface="Helvetica Neue"/>
                <a:cs typeface="Helvetica Neue"/>
                <a:sym typeface="Helvetica Neue"/>
              </a:defRPr>
            </a:lvl1pPr>
            <a:lvl2pPr marR="0" lvl="1" algn="ctr" rtl="0">
              <a:lnSpc>
                <a:spcPct val="100000"/>
              </a:lnSpc>
              <a:spcBef>
                <a:spcPts val="0"/>
              </a:spcBef>
              <a:spcAft>
                <a:spcPts val="0"/>
              </a:spcAft>
              <a:buClr>
                <a:srgbClr val="000000"/>
              </a:buClr>
              <a:buSzPts val="1400"/>
              <a:buFont typeface="Arial"/>
              <a:buNone/>
              <a:defRPr sz="8000" b="0" i="0" u="none" strike="noStrike" cap="none">
                <a:solidFill>
                  <a:srgbClr val="000000"/>
                </a:solidFill>
                <a:latin typeface="Helvetica Neue"/>
                <a:ea typeface="Helvetica Neue"/>
                <a:cs typeface="Helvetica Neue"/>
                <a:sym typeface="Helvetica Neue"/>
              </a:defRPr>
            </a:lvl2pPr>
            <a:lvl3pPr marR="0" lvl="2" algn="ctr" rtl="0">
              <a:lnSpc>
                <a:spcPct val="100000"/>
              </a:lnSpc>
              <a:spcBef>
                <a:spcPts val="0"/>
              </a:spcBef>
              <a:spcAft>
                <a:spcPts val="0"/>
              </a:spcAft>
              <a:buClr>
                <a:srgbClr val="000000"/>
              </a:buClr>
              <a:buSzPts val="1400"/>
              <a:buFont typeface="Arial"/>
              <a:buNone/>
              <a:defRPr sz="8000" b="0" i="0" u="none" strike="noStrike" cap="none">
                <a:solidFill>
                  <a:srgbClr val="000000"/>
                </a:solidFill>
                <a:latin typeface="Helvetica Neue"/>
                <a:ea typeface="Helvetica Neue"/>
                <a:cs typeface="Helvetica Neue"/>
                <a:sym typeface="Helvetica Neue"/>
              </a:defRPr>
            </a:lvl3pPr>
            <a:lvl4pPr marR="0" lvl="3" algn="ctr" rtl="0">
              <a:lnSpc>
                <a:spcPct val="100000"/>
              </a:lnSpc>
              <a:spcBef>
                <a:spcPts val="0"/>
              </a:spcBef>
              <a:spcAft>
                <a:spcPts val="0"/>
              </a:spcAft>
              <a:buClr>
                <a:srgbClr val="000000"/>
              </a:buClr>
              <a:buSzPts val="1400"/>
              <a:buFont typeface="Arial"/>
              <a:buNone/>
              <a:defRPr sz="8000" b="0" i="0" u="none" strike="noStrike" cap="none">
                <a:solidFill>
                  <a:srgbClr val="000000"/>
                </a:solidFill>
                <a:latin typeface="Helvetica Neue"/>
                <a:ea typeface="Helvetica Neue"/>
                <a:cs typeface="Helvetica Neue"/>
                <a:sym typeface="Helvetica Neue"/>
              </a:defRPr>
            </a:lvl4pPr>
            <a:lvl5pPr marR="0" lvl="4" algn="ctr" rtl="0">
              <a:lnSpc>
                <a:spcPct val="100000"/>
              </a:lnSpc>
              <a:spcBef>
                <a:spcPts val="0"/>
              </a:spcBef>
              <a:spcAft>
                <a:spcPts val="0"/>
              </a:spcAft>
              <a:buClr>
                <a:srgbClr val="000000"/>
              </a:buClr>
              <a:buSzPts val="1400"/>
              <a:buFont typeface="Arial"/>
              <a:buNone/>
              <a:defRPr sz="8000" b="0" i="0" u="none" strike="noStrike" cap="none">
                <a:solidFill>
                  <a:srgbClr val="000000"/>
                </a:solidFill>
                <a:latin typeface="Helvetica Neue"/>
                <a:ea typeface="Helvetica Neue"/>
                <a:cs typeface="Helvetica Neue"/>
                <a:sym typeface="Helvetica Neue"/>
              </a:defRPr>
            </a:lvl5pPr>
            <a:lvl6pPr marR="0" lvl="5" algn="ctr" rtl="0">
              <a:lnSpc>
                <a:spcPct val="100000"/>
              </a:lnSpc>
              <a:spcBef>
                <a:spcPts val="0"/>
              </a:spcBef>
              <a:spcAft>
                <a:spcPts val="0"/>
              </a:spcAft>
              <a:buClr>
                <a:srgbClr val="000000"/>
              </a:buClr>
              <a:buSzPts val="1400"/>
              <a:buFont typeface="Arial"/>
              <a:buNone/>
              <a:defRPr sz="8000" b="0" i="0" u="none" strike="noStrike" cap="none">
                <a:solidFill>
                  <a:srgbClr val="000000"/>
                </a:solidFill>
                <a:latin typeface="Helvetica Neue"/>
                <a:ea typeface="Helvetica Neue"/>
                <a:cs typeface="Helvetica Neue"/>
                <a:sym typeface="Helvetica Neue"/>
              </a:defRPr>
            </a:lvl6pPr>
            <a:lvl7pPr marR="0" lvl="6" algn="ctr" rtl="0">
              <a:lnSpc>
                <a:spcPct val="100000"/>
              </a:lnSpc>
              <a:spcBef>
                <a:spcPts val="0"/>
              </a:spcBef>
              <a:spcAft>
                <a:spcPts val="0"/>
              </a:spcAft>
              <a:buClr>
                <a:srgbClr val="000000"/>
              </a:buClr>
              <a:buSzPts val="1400"/>
              <a:buFont typeface="Arial"/>
              <a:buNone/>
              <a:defRPr sz="8000" b="0" i="0" u="none" strike="noStrike" cap="none">
                <a:solidFill>
                  <a:srgbClr val="000000"/>
                </a:solidFill>
                <a:latin typeface="Helvetica Neue"/>
                <a:ea typeface="Helvetica Neue"/>
                <a:cs typeface="Helvetica Neue"/>
                <a:sym typeface="Helvetica Neue"/>
              </a:defRPr>
            </a:lvl7pPr>
            <a:lvl8pPr marR="0" lvl="7" algn="ctr" rtl="0">
              <a:lnSpc>
                <a:spcPct val="100000"/>
              </a:lnSpc>
              <a:spcBef>
                <a:spcPts val="0"/>
              </a:spcBef>
              <a:spcAft>
                <a:spcPts val="0"/>
              </a:spcAft>
              <a:buClr>
                <a:srgbClr val="000000"/>
              </a:buClr>
              <a:buSzPts val="1400"/>
              <a:buFont typeface="Arial"/>
              <a:buNone/>
              <a:defRPr sz="8000" b="0" i="0" u="none" strike="noStrike" cap="none">
                <a:solidFill>
                  <a:srgbClr val="000000"/>
                </a:solidFill>
                <a:latin typeface="Helvetica Neue"/>
                <a:ea typeface="Helvetica Neue"/>
                <a:cs typeface="Helvetica Neue"/>
                <a:sym typeface="Helvetica Neue"/>
              </a:defRPr>
            </a:lvl8pPr>
            <a:lvl9pPr marR="0" lvl="8" algn="ctr" rtl="0">
              <a:lnSpc>
                <a:spcPct val="100000"/>
              </a:lnSpc>
              <a:spcBef>
                <a:spcPts val="0"/>
              </a:spcBef>
              <a:spcAft>
                <a:spcPts val="0"/>
              </a:spcAft>
              <a:buClr>
                <a:srgbClr val="000000"/>
              </a:buClr>
              <a:buSzPts val="1400"/>
              <a:buFont typeface="Arial"/>
              <a:buNone/>
              <a:defRPr sz="8000" b="0" i="0" u="none" strike="noStrike" cap="none">
                <a:solidFill>
                  <a:srgbClr val="000000"/>
                </a:solidFill>
                <a:latin typeface="Helvetica Neue"/>
                <a:ea typeface="Helvetica Neue"/>
                <a:cs typeface="Helvetica Neue"/>
                <a:sym typeface="Helvetica Neue"/>
              </a:defRPr>
            </a:lvl9pPr>
          </a:lstStyle>
          <a:p>
            <a:endParaRPr/>
          </a:p>
        </p:txBody>
      </p:sp>
      <p:sp>
        <p:nvSpPr>
          <p:cNvPr id="8" name="Google Shape;8;p12"/>
          <p:cNvSpPr txBox="1">
            <a:spLocks noGrp="1"/>
          </p:cNvSpPr>
          <p:nvPr>
            <p:ph type="body" idx="1"/>
          </p:nvPr>
        </p:nvSpPr>
        <p:spPr>
          <a:xfrm>
            <a:off x="952500" y="2590800"/>
            <a:ext cx="11099800" cy="6286500"/>
          </a:xfrm>
          <a:prstGeom prst="rect">
            <a:avLst/>
          </a:prstGeom>
          <a:noFill/>
          <a:ln>
            <a:noFill/>
          </a:ln>
        </p:spPr>
        <p:txBody>
          <a:bodyPr spcFirstLastPara="1" wrap="square" lIns="50800" tIns="50800" rIns="50800" bIns="50800" anchor="ctr" anchorCtr="0">
            <a:noAutofit/>
          </a:bodyPr>
          <a:lstStyle>
            <a:lvl1pPr marL="457200" marR="0" lvl="0" indent="-523240"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1pPr>
            <a:lvl2pPr marL="914400" marR="0" lvl="1" indent="-523240"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2pPr>
            <a:lvl3pPr marL="1371600" marR="0" lvl="2" indent="-523239"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3pPr>
            <a:lvl4pPr marL="1828800" marR="0" lvl="3" indent="-523239"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4pPr>
            <a:lvl5pPr marL="2286000" marR="0" lvl="4" indent="-523239"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Helvetica Neue"/>
                <a:ea typeface="Helvetica Neue"/>
                <a:cs typeface="Helvetica Neue"/>
                <a:sym typeface="Helvetica Neue"/>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Helvetica Neue"/>
                <a:ea typeface="Helvetica Neue"/>
                <a:cs typeface="Helvetica Neue"/>
                <a:sym typeface="Helvetica Neue"/>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Helvetica Neue"/>
                <a:ea typeface="Helvetica Neue"/>
                <a:cs typeface="Helvetica Neue"/>
                <a:sym typeface="Helvetica Neue"/>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Helvetica Neue"/>
                <a:ea typeface="Helvetica Neue"/>
                <a:cs typeface="Helvetica Neue"/>
                <a:sym typeface="Helvetica Neue"/>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
        <p:cNvGrpSpPr/>
        <p:nvPr/>
      </p:nvGrpSpPr>
      <p:grpSpPr>
        <a:xfrm>
          <a:off x="0" y="0"/>
          <a:ext cx="0" cy="0"/>
          <a:chOff x="0" y="0"/>
          <a:chExt cx="0" cy="0"/>
        </a:xfrm>
      </p:grpSpPr>
      <p:sp>
        <p:nvSpPr>
          <p:cNvPr id="14" name="Google Shape;14;p1"/>
          <p:cNvSpPr txBox="1"/>
          <p:nvPr/>
        </p:nvSpPr>
        <p:spPr>
          <a:xfrm>
            <a:off x="327025" y="268287"/>
            <a:ext cx="5238750" cy="5842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3200"/>
              <a:buFont typeface="Helvetica Neue"/>
              <a:buNone/>
            </a:pPr>
            <a:r>
              <a:rPr lang="en-US" sz="3200" b="1" i="0" u="none" strike="noStrike" cap="none">
                <a:solidFill>
                  <a:srgbClr val="000000"/>
                </a:solidFill>
                <a:latin typeface="Helvetica Neue"/>
                <a:ea typeface="Helvetica Neue"/>
                <a:cs typeface="Helvetica Neue"/>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t>Mapping your Community</a:t>
            </a:r>
            <a:endParaRPr sz="1400" b="0" i="0" u="none" strike="noStrike" cap="none">
              <a:solidFill>
                <a:srgbClr val="000000"/>
              </a:solidFill>
              <a:latin typeface="Arial"/>
              <a:ea typeface="Arial"/>
              <a:cs typeface="Arial"/>
              <a:sym typeface="Arial"/>
            </a:endParaRPr>
          </a:p>
        </p:txBody>
      </p:sp>
      <p:sp>
        <p:nvSpPr>
          <p:cNvPr id="15" name="Google Shape;15;p1"/>
          <p:cNvSpPr txBox="1"/>
          <p:nvPr/>
        </p:nvSpPr>
        <p:spPr>
          <a:xfrm>
            <a:off x="417512" y="1157287"/>
            <a:ext cx="7327900" cy="46196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Assignment general information (1)</a:t>
            </a:r>
            <a:endParaRPr sz="1400" b="0" i="0" u="none" strike="noStrike" cap="none">
              <a:solidFill>
                <a:srgbClr val="000000"/>
              </a:solidFill>
              <a:latin typeface="Arial"/>
              <a:ea typeface="Arial"/>
              <a:cs typeface="Arial"/>
              <a:sym typeface="Arial"/>
            </a:endParaRPr>
          </a:p>
        </p:txBody>
      </p:sp>
      <p:sp>
        <p:nvSpPr>
          <p:cNvPr id="16" name="Google Shape;16;p1"/>
          <p:cNvSpPr txBox="1"/>
          <p:nvPr/>
        </p:nvSpPr>
        <p:spPr>
          <a:xfrm>
            <a:off x="417512" y="1971675"/>
            <a:ext cx="11487150" cy="587851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400"/>
              <a:buFont typeface="Helvetica Neue"/>
              <a:buNone/>
            </a:pPr>
            <a:r>
              <a:rPr lang="en-US" sz="2400" b="0" i="0" u="none" strike="noStrike" cap="none">
                <a:latin typeface="Helvetica Neue"/>
                <a:ea typeface="Helvetica Neue"/>
                <a:cs typeface="Helvetica Neue"/>
                <a:sym typeface="Helvetica Neue"/>
              </a:rPr>
              <a:t>Communities </a:t>
            </a:r>
            <a:r>
              <a:rPr lang="en-US" sz="2400">
                <a:latin typeface="Helvetica Neue"/>
                <a:ea typeface="Helvetica Neue"/>
                <a:cs typeface="Helvetica Neue"/>
                <a:sym typeface="Helvetica Neue"/>
              </a:rPr>
              <a:t>often</a:t>
            </a:r>
            <a:r>
              <a:rPr lang="en-US" sz="2400" b="0" i="0" u="none" strike="noStrike" cap="none">
                <a:latin typeface="Helvetica Neue"/>
                <a:ea typeface="Helvetica Neue"/>
                <a:cs typeface="Helvetica Neue"/>
                <a:sym typeface="Helvetica Neue"/>
              </a:rPr>
              <a:t> share the same landscape, neighborhood, interests, language, values…or simply the same practices, h</a:t>
            </a:r>
            <a:r>
              <a:rPr lang="en-US" sz="2400">
                <a:latin typeface="Helvetica Neue"/>
                <a:ea typeface="Helvetica Neue"/>
                <a:cs typeface="Helvetica Neue"/>
                <a:sym typeface="Helvetica Neue"/>
              </a:rPr>
              <a:t>ow they go about interacting with the landscape</a:t>
            </a:r>
            <a:r>
              <a:rPr lang="en-US" sz="2400" b="0" i="0" u="none" strike="noStrike" cap="none">
                <a:latin typeface="Helvetica Neue"/>
                <a:ea typeface="Helvetica Neue"/>
                <a:cs typeface="Helvetica Neue"/>
                <a:sym typeface="Helvetica Neue"/>
              </a:rPr>
              <a:t>. </a:t>
            </a:r>
            <a:r>
              <a:rPr lang="en-US" sz="2400">
                <a:latin typeface="Helvetica Neue"/>
                <a:ea typeface="Helvetica Neue"/>
                <a:cs typeface="Helvetica Neue"/>
                <a:sym typeface="Helvetica Neue"/>
              </a:rPr>
              <a:t>How does one identify and materialize community?</a:t>
            </a:r>
            <a:r>
              <a:rPr lang="en-US" sz="2400" b="0" i="0" u="none" strike="noStrike" cap="none">
                <a:latin typeface="Helvetica Neue"/>
                <a:ea typeface="Helvetica Neue"/>
                <a:cs typeface="Helvetica Neue"/>
                <a:sym typeface="Helvetica Neue"/>
              </a:rPr>
              <a:t> There are various ways of identifying them. Sometimes, several communities are sharing the same context. Some communities are easy to communicate with, even if we come from outside. Other communities might be almost invisible, without any </a:t>
            </a:r>
            <a:r>
              <a:rPr lang="en-US" sz="2400">
                <a:latin typeface="Helvetica Neue"/>
                <a:ea typeface="Helvetica Neue"/>
                <a:cs typeface="Helvetica Neue"/>
                <a:sym typeface="Helvetica Neue"/>
              </a:rPr>
              <a:t>physical place to meet</a:t>
            </a:r>
            <a:r>
              <a:rPr lang="en-US" sz="2400" b="0" i="0" u="none" strike="noStrike" cap="none">
                <a:latin typeface="Helvetica Neue"/>
                <a:ea typeface="Helvetica Neue"/>
                <a:cs typeface="Helvetica Neue"/>
                <a:sym typeface="Helvetica Neue"/>
              </a:rPr>
              <a:t> or forum, but they might be very relevant for understanding a local system and its context. </a:t>
            </a:r>
            <a:endParaRPr sz="1400" b="0" i="0" u="none" strike="noStrike" cap="none">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Helvetica Neue"/>
              <a:buNone/>
            </a:pPr>
            <a:endParaRPr sz="2400" b="1" i="0" u="none" strike="noStrike" cap="none">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Helvetica Neue"/>
              <a:buNone/>
            </a:pPr>
            <a:r>
              <a:rPr lang="en-US" sz="2400" b="1" i="0" u="none" strike="noStrike" cap="none">
                <a:latin typeface="Helvetica Neue"/>
                <a:ea typeface="Helvetica Neue"/>
                <a:cs typeface="Helvetica Neue"/>
                <a:sym typeface="Helvetica Neue"/>
              </a:rPr>
              <a:t>What are the goals of a community map?</a:t>
            </a:r>
            <a:endParaRPr/>
          </a:p>
          <a:p>
            <a:pPr marL="457200" marR="0" lvl="0" indent="-381000" algn="l" rtl="0">
              <a:lnSpc>
                <a:spcPct val="100000"/>
              </a:lnSpc>
              <a:spcBef>
                <a:spcPts val="0"/>
              </a:spcBef>
              <a:spcAft>
                <a:spcPts val="0"/>
              </a:spcAft>
              <a:buSzPts val="2400"/>
              <a:buFont typeface="Helvetica Neue"/>
              <a:buChar char="•"/>
            </a:pPr>
            <a:r>
              <a:rPr lang="en-US" sz="2400" b="0" i="0" u="none" strike="noStrike" cap="none">
                <a:latin typeface="Helvetica Neue"/>
                <a:ea typeface="Helvetica Neue"/>
                <a:cs typeface="Helvetica Neue"/>
                <a:sym typeface="Helvetica Neue"/>
              </a:rPr>
              <a:t>It illustrates your group members’ shared understanding of a comm</a:t>
            </a:r>
            <a:r>
              <a:rPr lang="en-US" sz="2400">
                <a:latin typeface="Helvetica Neue"/>
                <a:ea typeface="Helvetica Neue"/>
                <a:cs typeface="Helvetica Neue"/>
                <a:sym typeface="Helvetica Neue"/>
              </a:rPr>
              <a:t>unity (including your own)</a:t>
            </a:r>
            <a:endParaRPr/>
          </a:p>
          <a:p>
            <a:pPr marL="457200" marR="0" lvl="0" indent="-381000" algn="l" rtl="0">
              <a:lnSpc>
                <a:spcPct val="100000"/>
              </a:lnSpc>
              <a:spcBef>
                <a:spcPts val="0"/>
              </a:spcBef>
              <a:spcAft>
                <a:spcPts val="0"/>
              </a:spcAft>
              <a:buSzPts val="2400"/>
              <a:buFont typeface="Helvetica Neue"/>
              <a:buChar char="•"/>
            </a:pPr>
            <a:r>
              <a:rPr lang="en-US" sz="2400" b="0" i="0" u="none" strike="noStrike" cap="none">
                <a:latin typeface="Helvetica Neue"/>
                <a:ea typeface="Helvetica Neue"/>
                <a:cs typeface="Helvetica Neue"/>
                <a:sym typeface="Helvetica Neue"/>
              </a:rPr>
              <a:t>It helps you to communicate </a:t>
            </a:r>
            <a:r>
              <a:rPr lang="en-US" sz="2400">
                <a:latin typeface="Helvetica Neue"/>
                <a:ea typeface="Helvetica Neue"/>
                <a:cs typeface="Helvetica Neue"/>
                <a:sym typeface="Helvetica Neue"/>
              </a:rPr>
              <a:t>your view of the community to itself, and might this reveal something they do not know, or have not normally thought of;</a:t>
            </a:r>
            <a:endParaRPr/>
          </a:p>
          <a:p>
            <a:pPr marL="457200" marR="0" lvl="0" indent="-381000" algn="l" rtl="0">
              <a:lnSpc>
                <a:spcPct val="100000"/>
              </a:lnSpc>
              <a:spcBef>
                <a:spcPts val="0"/>
              </a:spcBef>
              <a:spcAft>
                <a:spcPts val="0"/>
              </a:spcAft>
              <a:buSzPts val="2400"/>
              <a:buFont typeface="Helvetica Neue"/>
              <a:buChar char="•"/>
            </a:pPr>
            <a:r>
              <a:rPr lang="en-US" sz="2400" b="0" i="0" u="none" strike="noStrike" cap="none">
                <a:latin typeface="Helvetica Neue"/>
                <a:ea typeface="Helvetica Neue"/>
                <a:cs typeface="Helvetica Neue"/>
                <a:sym typeface="Helvetica Neue"/>
              </a:rPr>
              <a:t>It allows the community to </a:t>
            </a:r>
            <a:r>
              <a:rPr lang="en-US" sz="2400">
                <a:latin typeface="Helvetica Neue"/>
                <a:ea typeface="Helvetica Neue"/>
                <a:cs typeface="Helvetica Neue"/>
                <a:sym typeface="Helvetica Neue"/>
              </a:rPr>
              <a:t>suggest</a:t>
            </a:r>
            <a:r>
              <a:rPr lang="en-US" sz="2400" b="0" i="0" u="none" strike="noStrike" cap="none">
                <a:latin typeface="Helvetica Neue"/>
                <a:ea typeface="Helvetica Neue"/>
                <a:cs typeface="Helvetica Neue"/>
                <a:sym typeface="Helvetica Neue"/>
              </a:rPr>
              <a:t> corrections and additions, so that step-by-step a deeper understanding </a:t>
            </a:r>
            <a:r>
              <a:rPr lang="en-US" sz="2400">
                <a:latin typeface="Helvetica Neue"/>
                <a:ea typeface="Helvetica Neue"/>
                <a:cs typeface="Helvetica Neue"/>
                <a:sym typeface="Helvetica Neue"/>
              </a:rPr>
              <a:t>might evolve</a:t>
            </a:r>
            <a:r>
              <a:rPr lang="en-US" sz="2400" b="0" i="0" u="none" strike="noStrike" cap="none">
                <a:latin typeface="Helvetica Neue"/>
                <a:ea typeface="Helvetica Neue"/>
                <a:cs typeface="Helvetica Neue"/>
                <a:sym typeface="Helvetica Neue"/>
              </a:rPr>
              <a:t>.</a:t>
            </a:r>
            <a:endParaRPr sz="1400" b="0" i="0" u="none" strike="noStrike" cap="none">
              <a:latin typeface="Arial"/>
              <a:ea typeface="Arial"/>
              <a:cs typeface="Arial"/>
              <a:sym typeface="Arial"/>
            </a:endParaRPr>
          </a:p>
          <a:p>
            <a:pPr marL="0" marR="0" lvl="0" indent="0" algn="ctr" rtl="0">
              <a:lnSpc>
                <a:spcPct val="100000"/>
              </a:lnSpc>
              <a:spcBef>
                <a:spcPts val="0"/>
              </a:spcBef>
              <a:spcAft>
                <a:spcPts val="0"/>
              </a:spcAft>
              <a:buClr>
                <a:srgbClr val="000000"/>
              </a:buClr>
              <a:buSzPts val="2400"/>
              <a:buFont typeface="Arial"/>
              <a:buNone/>
            </a:pPr>
            <a:endParaRPr sz="2400" b="0" i="0" u="none" strike="noStrike" cap="none">
              <a:solidFill>
                <a:srgbClr val="000000"/>
              </a:solidFill>
              <a:latin typeface="Helvetica Neue"/>
              <a:ea typeface="Helvetica Neue"/>
              <a:cs typeface="Helvetica Neue"/>
              <a:sym typeface="Helvetica Neue"/>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0"/>
        <p:cNvGrpSpPr/>
        <p:nvPr/>
      </p:nvGrpSpPr>
      <p:grpSpPr>
        <a:xfrm>
          <a:off x="0" y="0"/>
          <a:ext cx="0" cy="0"/>
          <a:chOff x="0" y="0"/>
          <a:chExt cx="0" cy="0"/>
        </a:xfrm>
      </p:grpSpPr>
      <p:sp>
        <p:nvSpPr>
          <p:cNvPr id="21" name="Google Shape;21;p2"/>
          <p:cNvSpPr txBox="1"/>
          <p:nvPr/>
        </p:nvSpPr>
        <p:spPr>
          <a:xfrm>
            <a:off x="327025" y="268287"/>
            <a:ext cx="5238750" cy="5842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3200"/>
              <a:buFont typeface="Helvetica Neue"/>
              <a:buNone/>
            </a:pPr>
            <a:r>
              <a:rPr lang="en-US" sz="3200" b="1" i="0" u="none" strike="noStrike" cap="none">
                <a:solidFill>
                  <a:srgbClr val="000000"/>
                </a:solidFill>
                <a:latin typeface="Helvetica Neue"/>
                <a:ea typeface="Helvetica Neue"/>
                <a:cs typeface="Helvetica Neue"/>
                <a:sym typeface="Helvetica Neue"/>
              </a:rPr>
              <a:t>Mapping your Community</a:t>
            </a:r>
            <a:endParaRPr sz="1400" b="0" i="0" u="none" strike="noStrike" cap="none">
              <a:solidFill>
                <a:srgbClr val="000000"/>
              </a:solidFill>
              <a:latin typeface="Arial"/>
              <a:ea typeface="Arial"/>
              <a:cs typeface="Arial"/>
              <a:sym typeface="Arial"/>
            </a:endParaRPr>
          </a:p>
        </p:txBody>
      </p:sp>
      <p:sp>
        <p:nvSpPr>
          <p:cNvPr id="22" name="Google Shape;22;p2"/>
          <p:cNvSpPr txBox="1"/>
          <p:nvPr/>
        </p:nvSpPr>
        <p:spPr>
          <a:xfrm>
            <a:off x="346075" y="1009650"/>
            <a:ext cx="7327900" cy="46196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Assignment general information and time line (2)</a:t>
            </a:r>
            <a:endParaRPr sz="1400" b="0" i="0" u="none" strike="noStrike" cap="none">
              <a:solidFill>
                <a:srgbClr val="000000"/>
              </a:solidFill>
              <a:latin typeface="Arial"/>
              <a:ea typeface="Arial"/>
              <a:cs typeface="Arial"/>
              <a:sym typeface="Arial"/>
            </a:endParaRPr>
          </a:p>
        </p:txBody>
      </p:sp>
      <p:sp>
        <p:nvSpPr>
          <p:cNvPr id="23" name="Google Shape;23;p2"/>
          <p:cNvSpPr txBox="1"/>
          <p:nvPr/>
        </p:nvSpPr>
        <p:spPr>
          <a:xfrm>
            <a:off x="307100" y="1715750"/>
            <a:ext cx="12543000" cy="68643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200"/>
              <a:buFont typeface="Helvetica Neue"/>
              <a:buNone/>
            </a:pPr>
            <a:r>
              <a:rPr lang="en-US" sz="2200" b="1" i="0" u="none" strike="noStrike" cap="none">
                <a:latin typeface="Helvetica Neue"/>
                <a:ea typeface="Helvetica Neue"/>
                <a:cs typeface="Helvetica Neue"/>
                <a:sym typeface="Helvetica Neue"/>
              </a:rPr>
              <a:t>What does a community map contain?</a:t>
            </a:r>
            <a:endParaRPr sz="1400" b="0" i="0" u="none" strike="noStrike" cap="none">
              <a:latin typeface="Arial"/>
              <a:ea typeface="Arial"/>
              <a:cs typeface="Arial"/>
              <a:sym typeface="Arial"/>
            </a:endParaRPr>
          </a:p>
          <a:p>
            <a:pPr marL="0" marR="0" lvl="0" indent="0" algn="l" rtl="0">
              <a:lnSpc>
                <a:spcPct val="100000"/>
              </a:lnSpc>
              <a:spcBef>
                <a:spcPts val="0"/>
              </a:spcBef>
              <a:spcAft>
                <a:spcPts val="0"/>
              </a:spcAft>
              <a:buClr>
                <a:srgbClr val="000000"/>
              </a:buClr>
              <a:buSzPts val="2200"/>
              <a:buFont typeface="Helvetica Neue"/>
              <a:buNone/>
            </a:pPr>
            <a:r>
              <a:rPr lang="en-US" sz="2200" b="0" i="0" u="none" strike="noStrike" cap="none">
                <a:latin typeface="Helvetica Neue"/>
                <a:ea typeface="Helvetica Neue"/>
                <a:cs typeface="Helvetica Neue"/>
                <a:sym typeface="Helvetica Neue"/>
              </a:rPr>
              <a:t>In principle, a community map is a graphical representation of any human-centered system. You can produce a hand-drawn art</a:t>
            </a:r>
            <a:r>
              <a:rPr lang="en-US" sz="2200">
                <a:latin typeface="Helvetica Neue"/>
                <a:ea typeface="Helvetica Neue"/>
                <a:cs typeface="Helvetica Neue"/>
                <a:sym typeface="Helvetica Neue"/>
              </a:rPr>
              <a:t>i</a:t>
            </a:r>
            <a:r>
              <a:rPr lang="en-US" sz="2200" b="0" i="0" u="none" strike="noStrike" cap="none">
                <a:latin typeface="Helvetica Neue"/>
                <a:ea typeface="Helvetica Neue"/>
                <a:cs typeface="Helvetica Neue"/>
                <a:sym typeface="Helvetica Neue"/>
              </a:rPr>
              <a:t>fact or use digital tools </a:t>
            </a:r>
            <a:r>
              <a:rPr lang="en-US" sz="2200">
                <a:latin typeface="Helvetica Neue"/>
                <a:ea typeface="Helvetica Neue"/>
                <a:cs typeface="Helvetica Neue"/>
                <a:sym typeface="Helvetica Neue"/>
              </a:rPr>
              <a:t>to</a:t>
            </a:r>
            <a:r>
              <a:rPr lang="en-US" sz="2200" b="0" i="0" u="none" strike="noStrike" cap="none">
                <a:latin typeface="Helvetica Neue"/>
                <a:ea typeface="Helvetica Neue"/>
                <a:cs typeface="Helvetica Neue"/>
                <a:sym typeface="Helvetica Neue"/>
              </a:rPr>
              <a:t> develop </a:t>
            </a:r>
            <a:r>
              <a:rPr lang="en-US" sz="2200">
                <a:latin typeface="Helvetica Neue"/>
                <a:ea typeface="Helvetica Neue"/>
                <a:cs typeface="Helvetica Neue"/>
                <a:sym typeface="Helvetica Neue"/>
              </a:rPr>
              <a:t>one</a:t>
            </a:r>
            <a:r>
              <a:rPr lang="en-US" sz="2200" b="0" i="0" u="none" strike="noStrike" cap="none">
                <a:latin typeface="Helvetica Neue"/>
                <a:ea typeface="Helvetica Neue"/>
                <a:cs typeface="Helvetica Neue"/>
                <a:sym typeface="Helvetica Neue"/>
              </a:rPr>
              <a:t>. Hand-drawn maps are nice as they trigger fun and identification among community members. Digital maps have the advantage of being easy to change</a:t>
            </a:r>
            <a:r>
              <a:rPr lang="en-US" sz="2200">
                <a:latin typeface="Helvetica Neue"/>
                <a:ea typeface="Helvetica Neue"/>
                <a:cs typeface="Helvetica Neue"/>
                <a:sym typeface="Helvetica Neue"/>
              </a:rPr>
              <a:t>, supplement or </a:t>
            </a:r>
            <a:r>
              <a:rPr lang="en-US" sz="2200" b="0" i="0" u="none" strike="noStrike" cap="none">
                <a:latin typeface="Helvetica Neue"/>
                <a:ea typeface="Helvetica Neue"/>
                <a:cs typeface="Helvetica Neue"/>
                <a:sym typeface="Helvetica Neue"/>
              </a:rPr>
              <a:t>develop </a:t>
            </a:r>
            <a:r>
              <a:rPr lang="en-US" sz="2200">
                <a:latin typeface="Helvetica Neue"/>
                <a:ea typeface="Helvetica Neue"/>
                <a:cs typeface="Helvetica Neue"/>
                <a:sym typeface="Helvetica Neue"/>
              </a:rPr>
              <a:t>further</a:t>
            </a:r>
            <a:r>
              <a:rPr lang="en-US" sz="2200" b="0" i="0" u="none" strike="noStrike" cap="none">
                <a:latin typeface="Helvetica Neue"/>
                <a:ea typeface="Helvetica Neue"/>
                <a:cs typeface="Helvetica Neue"/>
                <a:sym typeface="Helvetica Neue"/>
              </a:rPr>
              <a:t>. </a:t>
            </a:r>
            <a:r>
              <a:rPr lang="en-US" sz="2200">
                <a:latin typeface="Helvetica Neue"/>
                <a:ea typeface="Helvetica Neue"/>
                <a:cs typeface="Helvetica Neue"/>
                <a:sym typeface="Helvetica Neue"/>
              </a:rPr>
              <a:t>C</a:t>
            </a:r>
            <a:r>
              <a:rPr lang="en-US" sz="2200" b="0" i="0" u="none" strike="noStrike" cap="none">
                <a:latin typeface="Helvetica Neue"/>
                <a:ea typeface="Helvetica Neue"/>
                <a:cs typeface="Helvetica Neue"/>
                <a:sym typeface="Helvetica Neue"/>
              </a:rPr>
              <a:t>onsider the community map as a working document, which is constantly evolving</a:t>
            </a:r>
            <a:r>
              <a:rPr lang="en-US" sz="2200">
                <a:latin typeface="Helvetica Neue"/>
                <a:ea typeface="Helvetica Neue"/>
                <a:cs typeface="Helvetica Neue"/>
                <a:sym typeface="Helvetica Neue"/>
              </a:rPr>
              <a:t>, and thus your group should consider a</a:t>
            </a:r>
            <a:r>
              <a:rPr lang="en-US" sz="2200" b="0" i="0" u="none" strike="noStrike" cap="none">
                <a:latin typeface="Helvetica Neue"/>
                <a:ea typeface="Helvetica Neue"/>
                <a:cs typeface="Helvetica Neue"/>
                <a:sym typeface="Helvetica Neue"/>
              </a:rPr>
              <a:t> representation method might be preferred. </a:t>
            </a:r>
            <a:endParaRPr sz="1400" b="0" i="0" u="none" strike="noStrike" cap="none">
              <a:latin typeface="Arial"/>
              <a:ea typeface="Arial"/>
              <a:cs typeface="Arial"/>
              <a:sym typeface="Arial"/>
            </a:endParaRPr>
          </a:p>
          <a:p>
            <a:pPr marL="0" marR="0" lvl="0" indent="0" algn="l" rtl="0">
              <a:lnSpc>
                <a:spcPct val="100000"/>
              </a:lnSpc>
              <a:spcBef>
                <a:spcPts val="0"/>
              </a:spcBef>
              <a:spcAft>
                <a:spcPts val="0"/>
              </a:spcAft>
              <a:buClr>
                <a:srgbClr val="000000"/>
              </a:buClr>
              <a:buSzPts val="2200"/>
              <a:buFont typeface="Helvetica Neue"/>
              <a:buNone/>
            </a:pPr>
            <a:endParaRPr sz="2200" b="0"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200"/>
              <a:buFont typeface="Helvetica Neue"/>
              <a:buNone/>
            </a:pPr>
            <a:r>
              <a:rPr lang="en-US" sz="2200" b="1" i="0" u="none" strike="noStrike" cap="none">
                <a:solidFill>
                  <a:srgbClr val="000000"/>
                </a:solidFill>
                <a:latin typeface="Helvetica Neue"/>
                <a:ea typeface="Helvetica Neue"/>
                <a:cs typeface="Helvetica Neue"/>
                <a:sym typeface="Helvetica Neue"/>
              </a:rPr>
              <a:t>Typical elements of a community map are the following: </a:t>
            </a:r>
            <a:endParaRPr sz="1400" b="0" i="0" u="none" strike="noStrike" cap="none">
              <a:solidFill>
                <a:srgbClr val="000000"/>
              </a:solidFill>
              <a:latin typeface="Arial"/>
              <a:ea typeface="Arial"/>
              <a:cs typeface="Arial"/>
              <a:sym typeface="Arial"/>
            </a:endParaRPr>
          </a:p>
          <a:p>
            <a:pPr marL="457200" marR="0" lvl="0" indent="-368300" algn="l" rtl="0">
              <a:lnSpc>
                <a:spcPct val="100000"/>
              </a:lnSpc>
              <a:spcBef>
                <a:spcPts val="0"/>
              </a:spcBef>
              <a:spcAft>
                <a:spcPts val="0"/>
              </a:spcAft>
              <a:buSzPts val="2200"/>
              <a:buFont typeface="Helvetica Neue"/>
              <a:buChar char="•"/>
            </a:pPr>
            <a:r>
              <a:rPr lang="en-US" sz="2200">
                <a:latin typeface="Helvetica Neue"/>
                <a:ea typeface="Helvetica Neue"/>
                <a:cs typeface="Helvetica Neue"/>
                <a:sym typeface="Helvetica Neue"/>
              </a:rPr>
              <a:t>Traditiona</a:t>
            </a:r>
            <a:r>
              <a:rPr lang="en-US" sz="2200" b="1">
                <a:latin typeface="Helvetica Neue"/>
                <a:ea typeface="Helvetica Neue"/>
                <a:cs typeface="Helvetica Neue"/>
                <a:sym typeface="Helvetica Neue"/>
              </a:rPr>
              <a:t>l s</a:t>
            </a:r>
            <a:r>
              <a:rPr lang="en-US" sz="2200" b="1" i="0" u="none" strike="noStrike" cap="none">
                <a:solidFill>
                  <a:srgbClr val="000000"/>
                </a:solidFill>
                <a:latin typeface="Helvetica Neue"/>
                <a:ea typeface="Helvetica Neue"/>
                <a:cs typeface="Helvetica Neue"/>
                <a:sym typeface="Helvetica Neue"/>
              </a:rPr>
              <a:t>ocial groups</a:t>
            </a:r>
            <a:r>
              <a:rPr lang="en-US" sz="2200" b="1">
                <a:latin typeface="Helvetica Neue"/>
                <a:ea typeface="Helvetica Neue"/>
                <a:cs typeface="Helvetica Neue"/>
                <a:sym typeface="Helvetica Neue"/>
              </a:rPr>
              <a:t> </a:t>
            </a:r>
            <a:r>
              <a:rPr lang="en-US" sz="2200">
                <a:latin typeface="Helvetica Neue"/>
                <a:ea typeface="Helvetica Neue"/>
                <a:cs typeface="Helvetica Neue"/>
                <a:sym typeface="Helvetica Neue"/>
              </a:rPr>
              <a:t>such as</a:t>
            </a:r>
            <a:r>
              <a:rPr lang="en-US" sz="2200" b="0" i="0" u="none" strike="noStrike" cap="none">
                <a:solidFill>
                  <a:srgbClr val="000000"/>
                </a:solidFill>
                <a:latin typeface="Helvetica Neue"/>
                <a:ea typeface="Helvetica Neue"/>
                <a:cs typeface="Helvetica Neue"/>
                <a:sym typeface="Helvetica Neue"/>
              </a:rPr>
              <a:t> the youth, kids, students, parents, the retired etc. Typically, these groups have specific needs, which you can make explicit </a:t>
            </a:r>
            <a:r>
              <a:rPr lang="en-US" sz="2200">
                <a:latin typeface="Helvetica Neue"/>
                <a:ea typeface="Helvetica Neue"/>
                <a:cs typeface="Helvetica Neue"/>
                <a:sym typeface="Helvetica Neue"/>
              </a:rPr>
              <a:t>through</a:t>
            </a:r>
            <a:r>
              <a:rPr lang="en-US" sz="2200" b="0" i="0" u="none" strike="noStrike" cap="none">
                <a:solidFill>
                  <a:srgbClr val="000000"/>
                </a:solidFill>
                <a:latin typeface="Helvetica Neue"/>
                <a:ea typeface="Helvetica Neue"/>
                <a:cs typeface="Helvetica Neue"/>
                <a:sym typeface="Helvetica Neue"/>
              </a:rPr>
              <a:t> the map</a:t>
            </a:r>
            <a:endParaRPr sz="2200">
              <a:latin typeface="Helvetica Neue"/>
              <a:ea typeface="Helvetica Neue"/>
              <a:cs typeface="Helvetica Neue"/>
              <a:sym typeface="Helvetica Neue"/>
            </a:endParaRPr>
          </a:p>
          <a:p>
            <a:pPr marL="457200" marR="0" lvl="0" indent="-368300" algn="l" rtl="0">
              <a:lnSpc>
                <a:spcPct val="100000"/>
              </a:lnSpc>
              <a:spcBef>
                <a:spcPts val="0"/>
              </a:spcBef>
              <a:spcAft>
                <a:spcPts val="0"/>
              </a:spcAft>
              <a:buSzPts val="2200"/>
              <a:buFont typeface="Helvetica Neue"/>
              <a:buChar char="•"/>
            </a:pPr>
            <a:r>
              <a:rPr lang="en-US" sz="2200">
                <a:latin typeface="Helvetica Neue"/>
                <a:ea typeface="Helvetica Neue"/>
                <a:cs typeface="Helvetica Neue"/>
                <a:sym typeface="Helvetica Neue"/>
              </a:rPr>
              <a:t>There might be </a:t>
            </a:r>
            <a:r>
              <a:rPr lang="en-US" sz="2200" b="1">
                <a:latin typeface="Helvetica Neue"/>
                <a:ea typeface="Helvetica Neue"/>
                <a:cs typeface="Helvetica Neue"/>
                <a:sym typeface="Helvetica Neue"/>
              </a:rPr>
              <a:t>individuals </a:t>
            </a:r>
            <a:r>
              <a:rPr lang="en-US" sz="2200">
                <a:latin typeface="Helvetica Neue"/>
                <a:ea typeface="Helvetica Neue"/>
                <a:cs typeface="Helvetica Neue"/>
                <a:sym typeface="Helvetica Neue"/>
              </a:rPr>
              <a:t>who do not fall in any group you are aware of</a:t>
            </a:r>
            <a:r>
              <a:rPr lang="en-US" sz="2200" b="0" i="0" u="none" strike="noStrike" cap="none">
                <a:solidFill>
                  <a:srgbClr val="000000"/>
                </a:solidFill>
                <a:latin typeface="Helvetica Neue"/>
                <a:ea typeface="Helvetica Neue"/>
                <a:cs typeface="Helvetica Neue"/>
                <a:sym typeface="Helvetica Neue"/>
              </a:rPr>
              <a:t>. Do you know any?</a:t>
            </a:r>
            <a:endParaRPr sz="2200">
              <a:latin typeface="Helvetica Neue"/>
              <a:ea typeface="Helvetica Neue"/>
              <a:cs typeface="Helvetica Neue"/>
              <a:sym typeface="Helvetica Neue"/>
            </a:endParaRPr>
          </a:p>
          <a:p>
            <a:pPr marL="457200" marR="0" lvl="0" indent="-368300" algn="l" rtl="0">
              <a:lnSpc>
                <a:spcPct val="100000"/>
              </a:lnSpc>
              <a:spcBef>
                <a:spcPts val="0"/>
              </a:spcBef>
              <a:spcAft>
                <a:spcPts val="0"/>
              </a:spcAft>
              <a:buSzPts val="2200"/>
              <a:buFont typeface="Helvetica Neue"/>
              <a:buChar char="•"/>
            </a:pPr>
            <a:r>
              <a:rPr lang="en-US" sz="2200">
                <a:latin typeface="Helvetica Neue"/>
                <a:ea typeface="Helvetica Neue"/>
                <a:cs typeface="Helvetica Neue"/>
                <a:sym typeface="Helvetica Neue"/>
              </a:rPr>
              <a:t>All t</a:t>
            </a:r>
            <a:r>
              <a:rPr lang="en-US" sz="2200" b="0" i="0" u="none" strike="noStrike" cap="none">
                <a:solidFill>
                  <a:srgbClr val="000000"/>
                </a:solidFill>
                <a:latin typeface="Helvetica Neue"/>
                <a:ea typeface="Helvetica Neue"/>
                <a:cs typeface="Helvetica Neue"/>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
                  </a:ext>
                </a:extLst>
              </a:rPr>
              <a:t>hese people might not be organized, but </a:t>
            </a:r>
            <a:r>
              <a:rPr lang="en-US" sz="2200">
                <a:latin typeface="Helvetica Neue"/>
                <a:ea typeface="Helvetica Neue"/>
                <a:cs typeface="Helvetica Neue"/>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rPr>
              <a:t>might operate as  </a:t>
            </a:r>
            <a:r>
              <a:rPr lang="en-US" sz="2200" b="1">
                <a:latin typeface="Helvetica Neue"/>
                <a:ea typeface="Helvetica Neue"/>
                <a:cs typeface="Helvetica Neue"/>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
                  </a:ext>
                </a:extLst>
              </a:rPr>
              <a:t>communities of practice</a:t>
            </a:r>
            <a:r>
              <a:rPr lang="en-US" sz="2200">
                <a:latin typeface="Helvetica Neue"/>
                <a:ea typeface="Helvetica Neue"/>
                <a:cs typeface="Helvetica Neue"/>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rPr>
              <a:t>;</a:t>
            </a:r>
            <a:endParaRPr>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5"/>
                </a:ext>
              </a:extLst>
            </a:endParaRPr>
          </a:p>
          <a:p>
            <a:pPr marL="457200" marR="0" lvl="0" indent="-368300" algn="l" rtl="0">
              <a:lnSpc>
                <a:spcPct val="100000"/>
              </a:lnSpc>
              <a:spcBef>
                <a:spcPts val="0"/>
              </a:spcBef>
              <a:spcAft>
                <a:spcPts val="0"/>
              </a:spcAft>
              <a:buSzPts val="2200"/>
              <a:buFont typeface="Helvetica Neue"/>
              <a:buChar char="•"/>
            </a:pPr>
            <a:r>
              <a:rPr lang="en-US" sz="2200" b="1" i="0" u="none" strike="noStrike" cap="none">
                <a:solidFill>
                  <a:srgbClr val="000000"/>
                </a:solidFill>
                <a:latin typeface="Helvetica Neue"/>
                <a:ea typeface="Helvetica Neue"/>
                <a:cs typeface="Helvetica Neue"/>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6"/>
                  </a:ext>
                </a:extLst>
              </a:rPr>
              <a:t>Local stakeholder</a:t>
            </a:r>
            <a:r>
              <a:rPr lang="en-US" sz="2200" b="1">
                <a:latin typeface="Helvetica Neue"/>
                <a:ea typeface="Helvetica Neue"/>
                <a:cs typeface="Helvetica Neue"/>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7"/>
                  </a:ext>
                </a:extLst>
              </a:rPr>
              <a:t>s</a:t>
            </a:r>
            <a:r>
              <a:rPr lang="en-US" sz="2200" b="0" i="0" u="none" strike="noStrike" cap="none">
                <a:solidFill>
                  <a:srgbClr val="000000"/>
                </a:solidFill>
                <a:latin typeface="Helvetica Neue"/>
                <a:ea typeface="Helvetica Neue"/>
                <a:cs typeface="Helvetica Neue"/>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8"/>
                  </a:ext>
                </a:extLst>
              </a:rPr>
              <a:t>: these groups are organized. They only exist within the community context you are observing</a:t>
            </a:r>
            <a:r>
              <a:rPr lang="en-US" sz="2200">
                <a:latin typeface="Helvetica Neue"/>
                <a:ea typeface="Helvetica Neue"/>
                <a:cs typeface="Helvetica Neue"/>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9"/>
                  </a:ext>
                </a:extLst>
              </a:rPr>
              <a:t> (f</a:t>
            </a:r>
            <a:r>
              <a:rPr lang="en-US" sz="2200" b="0" i="0" u="none" strike="noStrike" cap="none">
                <a:solidFill>
                  <a:srgbClr val="000000"/>
                </a:solidFill>
                <a:latin typeface="Helvetica Neue"/>
                <a:ea typeface="Helvetica Neue"/>
                <a:cs typeface="Helvetica Neue"/>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0"/>
                  </a:ext>
                </a:extLst>
              </a:rPr>
              <a:t>or example: </a:t>
            </a:r>
            <a:r>
              <a:rPr lang="en-US" sz="2200">
                <a:latin typeface="Helvetica Neue"/>
                <a:ea typeface="Helvetica Neue"/>
                <a:cs typeface="Helvetica Neue"/>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1"/>
                  </a:ext>
                </a:extLst>
              </a:rPr>
              <a:t>a local </a:t>
            </a:r>
            <a:r>
              <a:rPr lang="en-US" sz="2200" b="0" i="0" u="none" strike="noStrike" cap="none">
                <a:solidFill>
                  <a:srgbClr val="000000"/>
                </a:solidFill>
                <a:latin typeface="Helvetica Neue"/>
                <a:ea typeface="Helvetica Neue"/>
                <a:cs typeface="Helvetica Neue"/>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2"/>
                  </a:ext>
                </a:extLst>
              </a:rPr>
              <a:t>community center, school, church, or interest grou</a:t>
            </a:r>
            <a:r>
              <a:rPr lang="en-US" sz="2200">
                <a:latin typeface="Helvetica Neue"/>
                <a:ea typeface="Helvetica Neue"/>
                <a:cs typeface="Helvetica Neue"/>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3"/>
                  </a:ext>
                </a:extLst>
              </a:rPr>
              <a:t>ps such as </a:t>
            </a:r>
            <a:r>
              <a:rPr lang="en-US" sz="2200" b="0" i="0" u="none" strike="noStrike" cap="none">
                <a:solidFill>
                  <a:srgbClr val="000000"/>
                </a:solidFill>
                <a:latin typeface="Helvetica Neue"/>
                <a:ea typeface="Helvetica Neue"/>
                <a:cs typeface="Helvetica Neue"/>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4"/>
                  </a:ext>
                </a:extLst>
              </a:rPr>
              <a:t> landowners, small businesses</a:t>
            </a:r>
            <a:r>
              <a:rPr lang="en-US" sz="2200">
                <a:latin typeface="Helvetica Neue"/>
                <a:ea typeface="Helvetica Neue"/>
                <a:cs typeface="Helvetica Neue"/>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5"/>
                  </a:ext>
                </a:extLst>
              </a:rPr>
              <a:t>, </a:t>
            </a:r>
            <a:r>
              <a:rPr lang="en-US" sz="2200" b="0" i="0" u="none" strike="noStrike" cap="none">
                <a:solidFill>
                  <a:srgbClr val="000000"/>
                </a:solidFill>
                <a:latin typeface="Helvetica Neue"/>
                <a:ea typeface="Helvetica Neue"/>
                <a:cs typeface="Helvetica Neue"/>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6"/>
                  </a:ext>
                </a:extLst>
              </a:rPr>
              <a:t>retailers etc.)</a:t>
            </a:r>
            <a:endParaRPr>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7"/>
                </a:ext>
              </a:extLst>
            </a:endParaRPr>
          </a:p>
          <a:p>
            <a:pPr marL="457200" marR="0" lvl="0" indent="-368300" algn="l" rtl="0">
              <a:lnSpc>
                <a:spcPct val="100000"/>
              </a:lnSpc>
              <a:spcBef>
                <a:spcPts val="0"/>
              </a:spcBef>
              <a:spcAft>
                <a:spcPts val="0"/>
              </a:spcAft>
              <a:buSzPts val="2200"/>
              <a:buFont typeface="Helvetica Neue"/>
              <a:buChar char="•"/>
            </a:pPr>
            <a:r>
              <a:rPr lang="en-US" sz="2200" b="1" i="0" u="none" strike="noStrike" cap="none">
                <a:solidFill>
                  <a:srgbClr val="000000"/>
                </a:solidFill>
                <a:latin typeface="Helvetica Neue"/>
                <a:ea typeface="Helvetica Neue"/>
                <a:cs typeface="Helvetica Neue"/>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8"/>
                  </a:ext>
                </a:extLst>
              </a:rPr>
              <a:t>External stakeholder</a:t>
            </a:r>
            <a:r>
              <a:rPr lang="en-US" sz="2200" b="1">
                <a:latin typeface="Helvetica Neue"/>
                <a:ea typeface="Helvetica Neue"/>
                <a:cs typeface="Helvetica Neue"/>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9"/>
                  </a:ext>
                </a:extLst>
              </a:rPr>
              <a:t>: </a:t>
            </a:r>
            <a:r>
              <a:rPr lang="en-US" sz="2200">
                <a:latin typeface="Helvetica Neue"/>
                <a:ea typeface="Helvetica Neue"/>
                <a:cs typeface="Helvetica Neue"/>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0"/>
                  </a:ext>
                </a:extLst>
              </a:rPr>
              <a:t>In most cases these people do not live in the community, </a:t>
            </a:r>
            <a:r>
              <a:rPr lang="en-US" sz="2200" b="0" i="0" u="none" strike="noStrike" cap="none">
                <a:solidFill>
                  <a:srgbClr val="000000"/>
                </a:solidFill>
                <a:latin typeface="Helvetica Neue"/>
                <a:ea typeface="Helvetica Neue"/>
                <a:cs typeface="Helvetica Neue"/>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1"/>
                  </a:ext>
                </a:extLst>
              </a:rPr>
              <a:t> but have stakes and interests i</a:t>
            </a:r>
            <a:r>
              <a:rPr lang="en-US" sz="2200">
                <a:latin typeface="Helvetica Neue"/>
                <a:ea typeface="Helvetica Neue"/>
                <a:cs typeface="Helvetica Neue"/>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2"/>
                  </a:ext>
                </a:extLst>
              </a:rPr>
              <a:t>n its future, for example the local authorities</a:t>
            </a:r>
            <a:r>
              <a:rPr lang="en-US" sz="2200" b="0" i="0" u="none" strike="noStrike" cap="none">
                <a:solidFill>
                  <a:srgbClr val="000000"/>
                </a:solidFill>
                <a:latin typeface="Helvetica Neue"/>
                <a:ea typeface="Helvetica Neue"/>
                <a:cs typeface="Helvetica Neue"/>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3"/>
                  </a:ext>
                </a:extLst>
              </a:rPr>
              <a:t> </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
        <p:cNvGrpSpPr/>
        <p:nvPr/>
      </p:nvGrpSpPr>
      <p:grpSpPr>
        <a:xfrm>
          <a:off x="0" y="0"/>
          <a:ext cx="0" cy="0"/>
          <a:chOff x="0" y="0"/>
          <a:chExt cx="0" cy="0"/>
        </a:xfrm>
      </p:grpSpPr>
      <p:sp>
        <p:nvSpPr>
          <p:cNvPr id="28" name="Google Shape;28;p3"/>
          <p:cNvSpPr txBox="1"/>
          <p:nvPr/>
        </p:nvSpPr>
        <p:spPr>
          <a:xfrm>
            <a:off x="327025" y="268287"/>
            <a:ext cx="5238750" cy="5842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3200"/>
              <a:buFont typeface="Helvetica Neue"/>
              <a:buNone/>
            </a:pPr>
            <a:r>
              <a:rPr lang="en-US" sz="3200" b="1" i="0" u="none" strike="noStrike" cap="none">
                <a:solidFill>
                  <a:srgbClr val="000000"/>
                </a:solidFill>
                <a:latin typeface="Helvetica Neue"/>
                <a:ea typeface="Helvetica Neue"/>
                <a:cs typeface="Helvetica Neue"/>
                <a:sym typeface="Helvetica Neue"/>
              </a:rPr>
              <a:t>Mapping your Community</a:t>
            </a:r>
            <a:endParaRPr sz="1400" b="0" i="0" u="none" strike="noStrike" cap="none">
              <a:solidFill>
                <a:srgbClr val="000000"/>
              </a:solidFill>
              <a:latin typeface="Arial"/>
              <a:ea typeface="Arial"/>
              <a:cs typeface="Arial"/>
              <a:sym typeface="Arial"/>
            </a:endParaRPr>
          </a:p>
        </p:txBody>
      </p:sp>
      <p:sp>
        <p:nvSpPr>
          <p:cNvPr id="29" name="Google Shape;29;p3"/>
          <p:cNvSpPr txBox="1"/>
          <p:nvPr/>
        </p:nvSpPr>
        <p:spPr>
          <a:xfrm>
            <a:off x="341312" y="1157287"/>
            <a:ext cx="7327900" cy="46196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a:latin typeface="Helvetica Neue"/>
                <a:ea typeface="Helvetica Neue"/>
                <a:cs typeface="Helvetica Neue"/>
                <a:sym typeface="Helvetica Neue"/>
              </a:rPr>
              <a:t>G</a:t>
            </a:r>
            <a:r>
              <a:rPr lang="en-US" sz="2400" b="1" i="0" u="none" strike="noStrike" cap="none">
                <a:solidFill>
                  <a:srgbClr val="000000"/>
                </a:solidFill>
                <a:latin typeface="Helvetica Neue"/>
                <a:ea typeface="Helvetica Neue"/>
                <a:cs typeface="Helvetica Neue"/>
                <a:sym typeface="Helvetica Neue"/>
              </a:rPr>
              <a:t>eneral information and </a:t>
            </a:r>
            <a:r>
              <a:rPr lang="en-US" sz="2400" b="1" i="0" u="none" strike="noStrike" cap="none">
                <a:latin typeface="Helvetica Neue"/>
                <a:ea typeface="Helvetica Neue"/>
                <a:cs typeface="Helvetica Neue"/>
                <a:sym typeface="Helvetica Neue"/>
              </a:rPr>
              <a:t>timeline</a:t>
            </a:r>
            <a:r>
              <a:rPr lang="en-US" sz="2400" b="1" i="0" u="none" strike="noStrike" cap="none">
                <a:solidFill>
                  <a:srgbClr val="000000"/>
                </a:solidFill>
                <a:latin typeface="Helvetica Neue"/>
                <a:ea typeface="Helvetica Neue"/>
                <a:cs typeface="Helvetica Neue"/>
                <a:sym typeface="Helvetica Neue"/>
              </a:rPr>
              <a:t> (3)</a:t>
            </a:r>
            <a:endParaRPr sz="1400" b="0" i="0" u="none" strike="noStrike" cap="none">
              <a:solidFill>
                <a:srgbClr val="000000"/>
              </a:solidFill>
              <a:latin typeface="Arial"/>
              <a:ea typeface="Arial"/>
              <a:cs typeface="Arial"/>
              <a:sym typeface="Arial"/>
            </a:endParaRPr>
          </a:p>
        </p:txBody>
      </p:sp>
      <p:sp>
        <p:nvSpPr>
          <p:cNvPr id="30" name="Google Shape;30;p3"/>
          <p:cNvSpPr txBox="1"/>
          <p:nvPr/>
        </p:nvSpPr>
        <p:spPr>
          <a:xfrm>
            <a:off x="413550" y="1771650"/>
            <a:ext cx="12025200" cy="68025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Helvetica Neue"/>
              <a:buNone/>
            </a:pPr>
            <a:r>
              <a:rPr lang="en-US" sz="2000" b="0" i="0" u="none" strike="noStrike" cap="none">
                <a:solidFill>
                  <a:srgbClr val="000000"/>
                </a:solidFill>
                <a:latin typeface="Helvetica Neue"/>
                <a:ea typeface="Helvetica Neue"/>
                <a:cs typeface="Helvetica Neue"/>
                <a:sym typeface="Helvetica Neue"/>
              </a:rPr>
              <a:t>For each actors group, you may identify their needs, objectives, power and capacities. </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Helvetica Neue"/>
              <a:buNone/>
            </a:pPr>
            <a:r>
              <a:rPr lang="en-US" sz="2000">
                <a:latin typeface="Helvetica Neue"/>
                <a:ea typeface="Helvetica Neue"/>
                <a:cs typeface="Helvetica Neue"/>
                <a:sym typeface="Helvetica Neue"/>
              </a:rPr>
              <a:t>You also represent</a:t>
            </a:r>
            <a:r>
              <a:rPr lang="en-US" sz="2000" b="0" i="0" u="none" strike="noStrike" cap="none">
                <a:solidFill>
                  <a:srgbClr val="000000"/>
                </a:solidFill>
                <a:latin typeface="Helvetica Neue"/>
                <a:ea typeface="Helvetica Neue"/>
                <a:cs typeface="Helvetica Neue"/>
                <a:sym typeface="Helvetica Neue"/>
              </a:rPr>
              <a:t> local landscape context, cultural elements and other spatial characteristics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Helvetica Neue"/>
              <a:buNone/>
            </a:pPr>
            <a:endParaRPr sz="2000" b="0"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000"/>
              <a:buFont typeface="Helvetica Neue"/>
              <a:buNone/>
            </a:pPr>
            <a:r>
              <a:rPr lang="en-US" sz="2000" b="0" i="0" u="none" strike="noStrike" cap="none">
                <a:solidFill>
                  <a:srgbClr val="000000"/>
                </a:solidFill>
                <a:latin typeface="Helvetica Neue"/>
                <a:ea typeface="Helvetica Neue"/>
                <a:cs typeface="Helvetica Neue"/>
                <a:sym typeface="Helvetica Neue"/>
              </a:rPr>
              <a:t>Try to identify gaps, power conflicts and other system relations: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Helvetica Neue"/>
              <a:buNone/>
            </a:pPr>
            <a:endParaRPr sz="2000" b="0"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000"/>
              <a:buFont typeface="Arial"/>
              <a:buChar char="•"/>
            </a:pPr>
            <a:r>
              <a:rPr lang="en-US" sz="2000" b="0" i="0" u="none" strike="noStrike" cap="none">
                <a:solidFill>
                  <a:srgbClr val="000000"/>
                </a:solidFill>
                <a:latin typeface="Helvetica Neue"/>
                <a:ea typeface="Helvetica Neue"/>
                <a:cs typeface="Helvetica Neue"/>
                <a:sym typeface="Helvetica Neue"/>
              </a:rPr>
              <a:t>What is the relationship between these actor groups? </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Arial"/>
              <a:buChar char="•"/>
            </a:pPr>
            <a:r>
              <a:rPr lang="en-US" sz="2000" b="0" i="0" u="none" strike="noStrike" cap="none">
                <a:solidFill>
                  <a:srgbClr val="000000"/>
                </a:solidFill>
                <a:latin typeface="Helvetica Neue"/>
                <a:ea typeface="Helvetica Neue"/>
                <a:cs typeface="Helvetica Neue"/>
                <a:sym typeface="Helvetica Neue"/>
              </a:rPr>
              <a:t>Are they close or distanced from each other? </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Arial"/>
              <a:buChar char="•"/>
            </a:pPr>
            <a:r>
              <a:rPr lang="en-US" sz="2000" b="0" i="0" u="none" strike="noStrike" cap="none">
                <a:solidFill>
                  <a:srgbClr val="000000"/>
                </a:solidFill>
                <a:latin typeface="Helvetica Neue"/>
                <a:ea typeface="Helvetica Neue"/>
                <a:cs typeface="Helvetica Neue"/>
                <a:sym typeface="Helvetica Neue"/>
              </a:rPr>
              <a:t>Who is more powerful? </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Arial"/>
              <a:buChar char="•"/>
            </a:pPr>
            <a:r>
              <a:rPr lang="en-US" sz="2000" b="0" i="0" u="none" strike="noStrike" cap="none">
                <a:solidFill>
                  <a:srgbClr val="000000"/>
                </a:solidFill>
                <a:latin typeface="Helvetica Neue"/>
                <a:ea typeface="Helvetica Neue"/>
                <a:cs typeface="Helvetica Neue"/>
                <a:sym typeface="Helvetica Neue"/>
              </a:rPr>
              <a:t>Which voices are hardly heard? </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Arial"/>
              <a:buChar char="•"/>
            </a:pPr>
            <a:r>
              <a:rPr lang="en-US" sz="2000" b="0" i="0" u="none" strike="noStrike" cap="none">
                <a:solidFill>
                  <a:srgbClr val="000000"/>
                </a:solidFill>
                <a:latin typeface="Helvetica Neue"/>
                <a:ea typeface="Helvetica Neue"/>
                <a:cs typeface="Helvetica Neue"/>
                <a:sym typeface="Helvetica Neue"/>
              </a:rPr>
              <a:t>Do these groups have any shared concerns?</a:t>
            </a:r>
            <a:endParaRPr sz="2000" b="0"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SzPts val="2000"/>
              <a:buFont typeface="Helvetica Neue"/>
              <a:buChar char="•"/>
            </a:pPr>
            <a:r>
              <a:rPr lang="en-US" sz="2000">
                <a:latin typeface="Helvetica Neue"/>
                <a:ea typeface="Helvetica Neue"/>
                <a:cs typeface="Helvetica Neue"/>
                <a:sym typeface="Helvetica Neue"/>
              </a:rPr>
              <a:t>Who is affected by risks in the landscape?</a:t>
            </a:r>
            <a:endParaRPr sz="2000">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000"/>
              <a:buFont typeface="Helvetica Neue"/>
              <a:buNone/>
            </a:pPr>
            <a:endParaRPr sz="2000" b="0"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000"/>
              <a:buFont typeface="Helvetica Neue"/>
              <a:buNone/>
            </a:pPr>
            <a:r>
              <a:rPr lang="en-US" sz="2000" b="1" i="0" u="none" strike="noStrike" cap="none">
                <a:solidFill>
                  <a:srgbClr val="000000"/>
                </a:solidFill>
                <a:latin typeface="Helvetica Neue"/>
                <a:ea typeface="Helvetica Neue"/>
                <a:cs typeface="Helvetica Neue"/>
                <a:sym typeface="Helvetica Neue"/>
              </a:rPr>
              <a:t>Dealing with </a:t>
            </a:r>
            <a:r>
              <a:rPr lang="en-US" sz="2000" b="1" i="0" u="none" strike="noStrike" cap="none">
                <a:latin typeface="Helvetica Neue"/>
                <a:ea typeface="Helvetica Neue"/>
                <a:cs typeface="Helvetica Neue"/>
                <a:sym typeface="Helvetica Neue"/>
              </a:rPr>
              <a:t>uncertaint</a:t>
            </a:r>
            <a:r>
              <a:rPr lang="en-US" sz="2000" b="1">
                <a:latin typeface="Helvetica Neue"/>
                <a:ea typeface="Helvetica Neue"/>
                <a:cs typeface="Helvetica Neue"/>
                <a:sym typeface="Helvetica Neue"/>
              </a:rPr>
              <a:t>y</a:t>
            </a:r>
            <a:endParaRPr sz="1400" b="0" i="0" u="none" strike="noStrike" cap="none">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Helvetica Neue"/>
              <a:buNone/>
            </a:pPr>
            <a:r>
              <a:rPr lang="en-US" sz="2000" b="0" i="0" u="none" strike="noStrike" cap="none">
                <a:solidFill>
                  <a:srgbClr val="000000"/>
                </a:solidFill>
                <a:latin typeface="Helvetica Neue"/>
                <a:ea typeface="Helvetica Neue"/>
                <a:cs typeface="Helvetica Neue"/>
                <a:sym typeface="Helvetica Neue"/>
              </a:rPr>
              <a:t>Of course, many of your thoughts will </a:t>
            </a:r>
            <a:r>
              <a:rPr lang="en-US" sz="2000" b="1" i="0" u="none" strike="noStrike" cap="none">
                <a:solidFill>
                  <a:srgbClr val="000000"/>
                </a:solidFill>
                <a:latin typeface="Helvetica Neue"/>
                <a:ea typeface="Helvetica Neue"/>
                <a:cs typeface="Helvetica Neue"/>
                <a:sym typeface="Helvetica Neue"/>
              </a:rPr>
              <a:t>build on assumptions</a:t>
            </a:r>
            <a:r>
              <a:rPr lang="en-US" sz="2000" b="0" i="0" u="none" strike="noStrike" cap="none">
                <a:solidFill>
                  <a:srgbClr val="000000"/>
                </a:solidFill>
                <a:latin typeface="Helvetica Neue"/>
                <a:ea typeface="Helvetica Neue"/>
                <a:cs typeface="Helvetica Neue"/>
                <a:sym typeface="Helvetica Neue"/>
              </a:rPr>
              <a:t>, especially at the beginning of your observations and due to the Corona crisis. This is OK as long as you make your assumptions explicit.  </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Helvetica Neue"/>
              <a:buNone/>
            </a:pPr>
            <a:r>
              <a:rPr lang="en-US" sz="2000" b="0" i="0" u="none" strike="noStrike" cap="none">
                <a:solidFill>
                  <a:srgbClr val="000000"/>
                </a:solidFill>
                <a:latin typeface="Helvetica Neue"/>
                <a:ea typeface="Helvetica Neue"/>
                <a:cs typeface="Helvetica Neue"/>
                <a:sym typeface="Helvetica Neue"/>
              </a:rPr>
              <a:t>Later in the process, when you discuss your map in the community, you can try to find further evidence and clarify your assumptions. This is a great way of developing your community map iteratively. The community map is always a team product. </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Helvetica Neue"/>
              <a:buNone/>
            </a:pPr>
            <a:endParaRPr sz="2000" b="0"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000"/>
              <a:buFont typeface="Arial"/>
              <a:buChar char="•"/>
            </a:pPr>
            <a:r>
              <a:rPr lang="en-US" sz="2000" b="1" i="0" u="none" strike="noStrike" cap="none">
                <a:solidFill>
                  <a:srgbClr val="000000"/>
                </a:solidFill>
                <a:latin typeface="Helvetica Neue"/>
                <a:ea typeface="Helvetica Neue"/>
                <a:cs typeface="Helvetica Neue"/>
                <a:sym typeface="Helvetica Neue"/>
              </a:rPr>
              <a:t>Working period: </a:t>
            </a:r>
            <a:r>
              <a:rPr lang="en-US" sz="2000" b="0" i="0" u="none" strike="noStrike" cap="none">
                <a:solidFill>
                  <a:srgbClr val="000000"/>
                </a:solidFill>
                <a:latin typeface="Helvetica Neue"/>
                <a:ea typeface="Helvetica Neue"/>
                <a:cs typeface="Helvetica Neue"/>
                <a:sym typeface="Helvetica Neue"/>
              </a:rPr>
              <a:t>01.04. – 2</a:t>
            </a:r>
            <a:r>
              <a:rPr lang="en-US" sz="2000">
                <a:latin typeface="Helvetica Neue"/>
                <a:ea typeface="Helvetica Neue"/>
                <a:cs typeface="Helvetica Neue"/>
                <a:sym typeface="Helvetica Neue"/>
              </a:rPr>
              <a:t>1</a:t>
            </a:r>
            <a:r>
              <a:rPr lang="en-US" sz="2000" b="0" i="0" u="none" strike="noStrike" cap="none">
                <a:solidFill>
                  <a:srgbClr val="000000"/>
                </a:solidFill>
                <a:latin typeface="Helvetica Neue"/>
                <a:ea typeface="Helvetica Neue"/>
                <a:cs typeface="Helvetica Neue"/>
                <a:sym typeface="Helvetica Neue"/>
              </a:rPr>
              <a:t>.04.202</a:t>
            </a:r>
            <a:r>
              <a:rPr lang="en-US" sz="2000">
                <a:latin typeface="Helvetica Neue"/>
                <a:ea typeface="Helvetica Neue"/>
                <a:cs typeface="Helvetica Neue"/>
                <a:sym typeface="Helvetica Neue"/>
              </a:rPr>
              <a:t>1</a:t>
            </a:r>
            <a:r>
              <a:rPr lang="en-US" sz="2000" b="0" i="0" u="none" strike="noStrike" cap="none">
                <a:solidFill>
                  <a:srgbClr val="000000"/>
                </a:solidFill>
                <a:latin typeface="Helvetica Neue"/>
                <a:ea typeface="Helvetica Neue"/>
                <a:cs typeface="Helvetica Neue"/>
                <a:sym typeface="Helvetica Neue"/>
              </a:rPr>
              <a:t> (for the first version, based on this template)</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Arial"/>
              <a:buChar char="•"/>
            </a:pPr>
            <a:r>
              <a:rPr lang="en-US" sz="2000" b="1" i="0" u="none" strike="noStrike" cap="none">
                <a:solidFill>
                  <a:srgbClr val="000000"/>
                </a:solidFill>
                <a:latin typeface="Helvetica Neue"/>
                <a:ea typeface="Helvetica Neue"/>
                <a:cs typeface="Helvetica Neue"/>
                <a:sym typeface="Helvetica Neue"/>
              </a:rPr>
              <a:t>Presentation + discussion in cross-cultural sessions: </a:t>
            </a:r>
            <a:r>
              <a:rPr lang="en-US" sz="2000" b="0" i="0" u="none" strike="noStrike" cap="none">
                <a:solidFill>
                  <a:srgbClr val="000000"/>
                </a:solidFill>
                <a:latin typeface="Helvetica Neue"/>
                <a:ea typeface="Helvetica Neue"/>
                <a:cs typeface="Helvetica Neue"/>
                <a:sym typeface="Helvetica Neue"/>
              </a:rPr>
              <a:t>online on </a:t>
            </a:r>
            <a:r>
              <a:rPr lang="en-US" sz="2000" b="1" i="0" u="none" strike="noStrike" cap="none">
                <a:solidFill>
                  <a:srgbClr val="000000"/>
                </a:solidFill>
                <a:latin typeface="Helvetica Neue"/>
                <a:ea typeface="Helvetica Neue"/>
                <a:cs typeface="Helvetica Neue"/>
                <a:sym typeface="Helvetica Neue"/>
              </a:rPr>
              <a:t>April 2</a:t>
            </a:r>
            <a:r>
              <a:rPr lang="en-US" sz="2000" b="1">
                <a:latin typeface="Helvetica Neue"/>
                <a:ea typeface="Helvetica Neue"/>
                <a:cs typeface="Helvetica Neue"/>
                <a:sym typeface="Helvetica Neue"/>
              </a:rPr>
              <a:t>1</a:t>
            </a:r>
            <a:r>
              <a:rPr lang="en-US" sz="2000" b="0" i="0" u="none" strike="noStrike" cap="none">
                <a:solidFill>
                  <a:srgbClr val="000000"/>
                </a:solidFill>
                <a:latin typeface="Helvetica Neue"/>
                <a:ea typeface="Helvetica Neue"/>
                <a:cs typeface="Helvetica Neue"/>
                <a:sym typeface="Helvetica Neue"/>
              </a:rPr>
              <a:t>, 202</a:t>
            </a:r>
            <a:r>
              <a:rPr lang="en-US" sz="2000">
                <a:latin typeface="Helvetica Neue"/>
                <a:ea typeface="Helvetica Neue"/>
                <a:cs typeface="Helvetica Neue"/>
                <a:sym typeface="Helvetica Neue"/>
              </a:rPr>
              <a:t>1</a:t>
            </a:r>
            <a:r>
              <a:rPr lang="en-US" sz="2000" b="0" i="0" u="none" strike="noStrike" cap="none">
                <a:solidFill>
                  <a:srgbClr val="000000"/>
                </a:solidFill>
                <a:latin typeface="Helvetica Neue"/>
                <a:ea typeface="Helvetica Neue"/>
                <a:cs typeface="Helvetica Neue"/>
                <a:sym typeface="Helvetica Neue"/>
              </a:rPr>
              <a:t>, 17 00 CET</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Arial"/>
              <a:buChar char="•"/>
            </a:pPr>
            <a:r>
              <a:rPr lang="en-US" sz="2000" b="0" i="0" u="none" strike="noStrike" cap="none">
                <a:solidFill>
                  <a:srgbClr val="000000"/>
                </a:solidFill>
                <a:latin typeface="Helvetica Neue"/>
                <a:ea typeface="Helvetica Neue"/>
                <a:cs typeface="Helvetica Neue"/>
                <a:sym typeface="Helvetica Neue"/>
              </a:rPr>
              <a:t>Publication on the seminar wiki by April 24, 202</a:t>
            </a:r>
            <a:r>
              <a:rPr lang="en-US" sz="2000">
                <a:latin typeface="Helvetica Neue"/>
                <a:ea typeface="Helvetica Neue"/>
                <a:cs typeface="Helvetica Neue"/>
                <a:sym typeface="Helvetica Neue"/>
              </a:rPr>
              <a:t>1</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000"/>
              <a:buFont typeface="Arial"/>
              <a:buNone/>
            </a:pPr>
            <a:endParaRPr sz="2000" b="0" i="0" u="none" strike="noStrike" cap="none">
              <a:solidFill>
                <a:srgbClr val="000000"/>
              </a:solidFill>
              <a:latin typeface="Helvetica Neue"/>
              <a:ea typeface="Helvetica Neue"/>
              <a:cs typeface="Helvetica Neue"/>
              <a:sym typeface="Helvetica Neue"/>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4"/>
        <p:cNvGrpSpPr/>
        <p:nvPr/>
      </p:nvGrpSpPr>
      <p:grpSpPr>
        <a:xfrm>
          <a:off x="0" y="0"/>
          <a:ext cx="0" cy="0"/>
          <a:chOff x="0" y="0"/>
          <a:chExt cx="0" cy="0"/>
        </a:xfrm>
      </p:grpSpPr>
      <p:sp>
        <p:nvSpPr>
          <p:cNvPr id="35" name="Google Shape;35;p4"/>
          <p:cNvSpPr txBox="1"/>
          <p:nvPr/>
        </p:nvSpPr>
        <p:spPr>
          <a:xfrm>
            <a:off x="327025" y="268287"/>
            <a:ext cx="5238750" cy="5842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3200"/>
              <a:buFont typeface="Helvetica Neue"/>
              <a:buNone/>
            </a:pPr>
            <a:r>
              <a:rPr lang="en-US" sz="3200" b="1" i="0" u="none" strike="noStrike" cap="none">
                <a:solidFill>
                  <a:srgbClr val="000000"/>
                </a:solidFill>
                <a:latin typeface="Helvetica Neue"/>
                <a:ea typeface="Helvetica Neue"/>
                <a:cs typeface="Helvetica Neue"/>
                <a:sym typeface="Helvetica Neue"/>
              </a:rPr>
              <a:t>Mapping your Community</a:t>
            </a:r>
            <a:endParaRPr sz="1400" b="0" i="0" u="none" strike="noStrike" cap="none">
              <a:solidFill>
                <a:srgbClr val="000000"/>
              </a:solidFill>
              <a:latin typeface="Arial"/>
              <a:ea typeface="Arial"/>
              <a:cs typeface="Arial"/>
              <a:sym typeface="Arial"/>
            </a:endParaRPr>
          </a:p>
        </p:txBody>
      </p:sp>
      <p:sp>
        <p:nvSpPr>
          <p:cNvPr id="36" name="Google Shape;36;p4"/>
          <p:cNvSpPr txBox="1"/>
          <p:nvPr/>
        </p:nvSpPr>
        <p:spPr>
          <a:xfrm>
            <a:off x="327025" y="1060450"/>
            <a:ext cx="7893050" cy="400050"/>
          </a:xfrm>
          <a:prstGeom prst="rect">
            <a:avLst/>
          </a:prstGeom>
          <a:solidFill>
            <a:srgbClr val="CBFAF5"/>
          </a:solid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Helvetica Neue"/>
              <a:buNone/>
            </a:pPr>
            <a:r>
              <a:rPr lang="en-US" sz="2000" b="0" i="1" u="none" strike="noStrike" cap="none">
                <a:solidFill>
                  <a:srgbClr val="000000"/>
                </a:solidFill>
                <a:latin typeface="Helvetica Neue"/>
                <a:ea typeface="Helvetica Neue"/>
                <a:cs typeface="Helvetica Neue"/>
                <a:sym typeface="Helvetica Neue"/>
              </a:rPr>
              <a:t>The following slides need to be completed/developed by each team </a:t>
            </a:r>
            <a:endParaRPr sz="1400" b="0" i="0" u="none" strike="noStrike" cap="none">
              <a:solidFill>
                <a:srgbClr val="000000"/>
              </a:solidFill>
              <a:latin typeface="Arial"/>
              <a:ea typeface="Arial"/>
              <a:cs typeface="Arial"/>
              <a:sym typeface="Arial"/>
            </a:endParaRPr>
          </a:p>
        </p:txBody>
      </p:sp>
      <p:sp>
        <p:nvSpPr>
          <p:cNvPr id="37" name="Google Shape;37;p4"/>
          <p:cNvSpPr txBox="1"/>
          <p:nvPr/>
        </p:nvSpPr>
        <p:spPr>
          <a:xfrm>
            <a:off x="327025" y="2139950"/>
            <a:ext cx="10941300" cy="3416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1 Introduce us to your community (max 2 slides)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Helvetica Neue"/>
              <a:buNone/>
            </a:pPr>
            <a:endParaRPr sz="2400" b="1"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Char char="•"/>
            </a:pPr>
            <a:r>
              <a:rPr lang="en-US" sz="2400" b="0" i="0" u="none" strike="noStrike" cap="none">
                <a:solidFill>
                  <a:srgbClr val="000000"/>
                </a:solidFill>
                <a:latin typeface="Helvetica Neue"/>
                <a:ea typeface="Helvetica Neue"/>
                <a:cs typeface="Helvetica Neue"/>
                <a:sym typeface="Helvetica Neue"/>
              </a:rPr>
              <a:t>Location</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Arial"/>
              <a:buChar char="•"/>
            </a:pPr>
            <a:r>
              <a:rPr lang="en-US" sz="2400" b="0" i="0" u="none" strike="noStrike" cap="none">
                <a:solidFill>
                  <a:srgbClr val="000000"/>
                </a:solidFill>
                <a:latin typeface="Helvetica Neue"/>
                <a:ea typeface="Helvetica Neue"/>
                <a:cs typeface="Helvetica Neue"/>
                <a:sym typeface="Helvetica Neue"/>
              </a:rPr>
              <a:t>Spatial characteristics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Arial"/>
              <a:buChar char="•"/>
            </a:pPr>
            <a:r>
              <a:rPr lang="en-US" sz="2400" b="0" i="0" u="none" strike="noStrike" cap="none">
                <a:solidFill>
                  <a:srgbClr val="000000"/>
                </a:solidFill>
                <a:latin typeface="Helvetica Neue"/>
                <a:ea typeface="Helvetica Neue"/>
                <a:cs typeface="Helvetica Neue"/>
                <a:sym typeface="Helvetica Neue"/>
              </a:rPr>
              <a:t>Socio-economic characteristics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Arial"/>
              <a:buChar char="•"/>
            </a:pPr>
            <a:r>
              <a:rPr lang="en-US" sz="2400">
                <a:latin typeface="Helvetica Neue"/>
                <a:ea typeface="Helvetica Neue"/>
                <a:cs typeface="Helvetica Neue"/>
                <a:sym typeface="Helvetica Neue"/>
              </a:rPr>
              <a:t>Your hypothesis of what is the local landscape democracy challenge</a:t>
            </a:r>
            <a:endParaRPr sz="2400" b="0"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endParaRPr sz="2400" b="0"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Helvetica Neue"/>
              <a:buNone/>
            </a:pPr>
            <a:r>
              <a:rPr lang="en-US" sz="2400" b="0" i="0" u="none" strike="noStrike" cap="none">
                <a:solidFill>
                  <a:srgbClr val="000000"/>
                </a:solidFill>
                <a:latin typeface="Helvetica Neue"/>
                <a:ea typeface="Helvetica Neue"/>
                <a:cs typeface="Helvetica Neue"/>
                <a:sym typeface="Helvetica Neue"/>
              </a:rPr>
              <a:t>&gt;&gt;&gt; be graphical and creative in your representation</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1"/>
        <p:cNvGrpSpPr/>
        <p:nvPr/>
      </p:nvGrpSpPr>
      <p:grpSpPr>
        <a:xfrm>
          <a:off x="0" y="0"/>
          <a:ext cx="0" cy="0"/>
          <a:chOff x="0" y="0"/>
          <a:chExt cx="0" cy="0"/>
        </a:xfrm>
      </p:grpSpPr>
      <p:sp>
        <p:nvSpPr>
          <p:cNvPr id="42" name="Google Shape;42;p5"/>
          <p:cNvSpPr txBox="1"/>
          <p:nvPr/>
        </p:nvSpPr>
        <p:spPr>
          <a:xfrm>
            <a:off x="327025" y="268287"/>
            <a:ext cx="5238750" cy="5842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3200"/>
              <a:buFont typeface="Helvetica Neue"/>
              <a:buNone/>
            </a:pPr>
            <a:r>
              <a:rPr lang="en-US" sz="3200" b="1" i="0" u="none" strike="noStrike" cap="none">
                <a:solidFill>
                  <a:srgbClr val="000000"/>
                </a:solidFill>
                <a:latin typeface="Helvetica Neue"/>
                <a:ea typeface="Helvetica Neue"/>
                <a:cs typeface="Helvetica Neue"/>
                <a:sym typeface="Helvetica Neue"/>
              </a:rPr>
              <a:t>Mapping your Community</a:t>
            </a:r>
            <a:endParaRPr sz="1400" b="0" i="0" u="none" strike="noStrike" cap="none">
              <a:solidFill>
                <a:srgbClr val="000000"/>
              </a:solidFill>
              <a:latin typeface="Arial"/>
              <a:ea typeface="Arial"/>
              <a:cs typeface="Arial"/>
              <a:sym typeface="Arial"/>
            </a:endParaRPr>
          </a:p>
        </p:txBody>
      </p:sp>
      <p:sp>
        <p:nvSpPr>
          <p:cNvPr id="43" name="Google Shape;43;p5"/>
          <p:cNvSpPr txBox="1"/>
          <p:nvPr/>
        </p:nvSpPr>
        <p:spPr>
          <a:xfrm>
            <a:off x="327025" y="1060450"/>
            <a:ext cx="7893050" cy="400050"/>
          </a:xfrm>
          <a:prstGeom prst="rect">
            <a:avLst/>
          </a:prstGeom>
          <a:solidFill>
            <a:srgbClr val="CBFAF5"/>
          </a:solid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Helvetica Neue"/>
              <a:buNone/>
            </a:pPr>
            <a:r>
              <a:rPr lang="en-US" sz="2000" b="0" i="1" u="none" strike="noStrike" cap="none">
                <a:solidFill>
                  <a:srgbClr val="000000"/>
                </a:solidFill>
                <a:latin typeface="Helvetica Neue"/>
                <a:ea typeface="Helvetica Neue"/>
                <a:cs typeface="Helvetica Neue"/>
                <a:sym typeface="Helvetica Neue"/>
              </a:rPr>
              <a:t>The following slides need to be completed/developed by each team </a:t>
            </a:r>
            <a:endParaRPr sz="1400" b="0" i="0" u="none" strike="noStrike" cap="none">
              <a:solidFill>
                <a:srgbClr val="000000"/>
              </a:solidFill>
              <a:latin typeface="Arial"/>
              <a:ea typeface="Arial"/>
              <a:cs typeface="Arial"/>
              <a:sym typeface="Arial"/>
            </a:endParaRPr>
          </a:p>
        </p:txBody>
      </p:sp>
      <p:sp>
        <p:nvSpPr>
          <p:cNvPr id="44" name="Google Shape;44;p5"/>
          <p:cNvSpPr txBox="1"/>
          <p:nvPr/>
        </p:nvSpPr>
        <p:spPr>
          <a:xfrm>
            <a:off x="327025" y="1852600"/>
            <a:ext cx="11286000" cy="3416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2  Actor groups in your community (max 2 slides)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Helvetica Neue"/>
              <a:buNone/>
            </a:pPr>
            <a:endParaRPr sz="2400" b="1"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Char char="•"/>
            </a:pPr>
            <a:r>
              <a:rPr lang="en-US" sz="2400" b="0" i="0" u="none" strike="noStrike" cap="none">
                <a:solidFill>
                  <a:srgbClr val="000000"/>
                </a:solidFill>
                <a:latin typeface="Helvetica Neue"/>
                <a:ea typeface="Helvetica Neue"/>
                <a:cs typeface="Helvetica Neue"/>
                <a:sym typeface="Helvetica Neue"/>
              </a:rPr>
              <a:t>Which groups/sub-communities are there?</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Arial"/>
              <a:buChar char="•"/>
            </a:pPr>
            <a:r>
              <a:rPr lang="en-US" sz="2400" b="0" i="0" u="none" strike="noStrike" cap="none">
                <a:solidFill>
                  <a:srgbClr val="000000"/>
                </a:solidFill>
                <a:latin typeface="Helvetica Neue"/>
                <a:ea typeface="Helvetica Neue"/>
                <a:cs typeface="Helvetica Neue"/>
                <a:sym typeface="Helvetica Neue"/>
              </a:rPr>
              <a:t>What are their needs and aspirations with regard to the landscape?</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Arial"/>
              <a:buChar char="•"/>
            </a:pPr>
            <a:r>
              <a:rPr lang="en-US" sz="2400" b="0" i="0" u="none" strike="noStrike" cap="none">
                <a:solidFill>
                  <a:srgbClr val="000000"/>
                </a:solidFill>
                <a:latin typeface="Helvetica Neue"/>
                <a:ea typeface="Helvetica Neue"/>
                <a:cs typeface="Helvetica Neue"/>
                <a:sym typeface="Helvetica Neue"/>
              </a:rPr>
              <a:t>Which groups are more visible? Which are less visible?</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Arial"/>
              <a:buChar char="•"/>
            </a:pPr>
            <a:r>
              <a:rPr lang="en-US" sz="2400" b="0" i="0" u="none" strike="noStrike" cap="none">
                <a:solidFill>
                  <a:srgbClr val="000000"/>
                </a:solidFill>
                <a:latin typeface="Helvetica Neue"/>
                <a:ea typeface="Helvetica Neue"/>
                <a:cs typeface="Helvetica Neue"/>
                <a:sym typeface="Helvetica Neue"/>
              </a:rPr>
              <a:t>What do we </a:t>
            </a:r>
            <a:r>
              <a:rPr lang="en-US" sz="2400" b="0" i="0" u="sng" strike="noStrike" cap="none">
                <a:solidFill>
                  <a:srgbClr val="000000"/>
                </a:solidFill>
                <a:latin typeface="Helvetica Neue"/>
                <a:ea typeface="Helvetica Neue"/>
                <a:cs typeface="Helvetica Neue"/>
                <a:sym typeface="Helvetica Neue"/>
              </a:rPr>
              <a:t>not</a:t>
            </a:r>
            <a:r>
              <a:rPr lang="en-US" sz="2400" b="0" i="0" u="none" strike="noStrike" cap="none">
                <a:solidFill>
                  <a:srgbClr val="000000"/>
                </a:solidFill>
                <a:latin typeface="Helvetica Neue"/>
                <a:ea typeface="Helvetica Neue"/>
                <a:cs typeface="Helvetica Neue"/>
                <a:sym typeface="Helvetica Neue"/>
              </a:rPr>
              <a:t> know?</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Helvetica Neue"/>
              <a:buNone/>
            </a:pPr>
            <a:endParaRPr sz="2400" b="0"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Helvetica Neue"/>
              <a:buNone/>
            </a:pPr>
            <a:r>
              <a:rPr lang="en-US" sz="2400" b="0" i="0" u="none" strike="noStrike" cap="none">
                <a:solidFill>
                  <a:srgbClr val="000000"/>
                </a:solidFill>
                <a:latin typeface="Helvetica Neue"/>
                <a:ea typeface="Helvetica Neue"/>
                <a:cs typeface="Helvetica Neue"/>
                <a:sym typeface="Helvetica Neue"/>
              </a:rPr>
              <a:t>&gt;&gt;&gt; be graphical and creative in your representation. </a:t>
            </a:r>
            <a:r>
              <a:rPr lang="en-US" sz="2400" b="1" i="0" u="none" strike="noStrike" cap="none">
                <a:solidFill>
                  <a:srgbClr val="FF0000"/>
                </a:solidFill>
                <a:latin typeface="Helvetica Neue"/>
                <a:ea typeface="Helvetica Neue"/>
                <a:cs typeface="Helvetica Neue"/>
                <a:sym typeface="Helvetica Neue"/>
              </a:rPr>
              <a:t>Be a stor</a:t>
            </a:r>
            <a:r>
              <a:rPr lang="en-US" sz="2400" b="1">
                <a:solidFill>
                  <a:srgbClr val="FF0000"/>
                </a:solidFill>
                <a:latin typeface="Helvetica Neue"/>
                <a:ea typeface="Helvetica Neue"/>
                <a:cs typeface="Helvetica Neue"/>
                <a:sym typeface="Helvetica Neue"/>
              </a:rPr>
              <a:t>yteller!</a:t>
            </a:r>
            <a:endParaRPr sz="1400" b="1" i="0" u="none" strike="noStrike" cap="none">
              <a:solidFill>
                <a:srgbClr val="FF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48"/>
        <p:cNvGrpSpPr/>
        <p:nvPr/>
      </p:nvGrpSpPr>
      <p:grpSpPr>
        <a:xfrm>
          <a:off x="0" y="0"/>
          <a:ext cx="0" cy="0"/>
          <a:chOff x="0" y="0"/>
          <a:chExt cx="0" cy="0"/>
        </a:xfrm>
      </p:grpSpPr>
      <p:sp>
        <p:nvSpPr>
          <p:cNvPr id="49" name="Google Shape;49;p6"/>
          <p:cNvSpPr txBox="1"/>
          <p:nvPr/>
        </p:nvSpPr>
        <p:spPr>
          <a:xfrm>
            <a:off x="327025" y="268287"/>
            <a:ext cx="5238750" cy="5842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3200"/>
              <a:buFont typeface="Helvetica Neue"/>
              <a:buNone/>
            </a:pPr>
            <a:r>
              <a:rPr lang="en-US" sz="3200" b="1" i="0" u="none" strike="noStrike" cap="none">
                <a:solidFill>
                  <a:srgbClr val="000000"/>
                </a:solidFill>
                <a:latin typeface="Helvetica Neue"/>
                <a:ea typeface="Helvetica Neue"/>
                <a:cs typeface="Helvetica Neue"/>
                <a:sym typeface="Helvetica Neue"/>
              </a:rPr>
              <a:t>Mapping your Community</a:t>
            </a:r>
            <a:endParaRPr sz="1400" b="0" i="0" u="none" strike="noStrike" cap="none">
              <a:solidFill>
                <a:srgbClr val="000000"/>
              </a:solidFill>
              <a:latin typeface="Arial"/>
              <a:ea typeface="Arial"/>
              <a:cs typeface="Arial"/>
              <a:sym typeface="Arial"/>
            </a:endParaRPr>
          </a:p>
        </p:txBody>
      </p:sp>
      <p:sp>
        <p:nvSpPr>
          <p:cNvPr id="50" name="Google Shape;50;p6"/>
          <p:cNvSpPr txBox="1"/>
          <p:nvPr/>
        </p:nvSpPr>
        <p:spPr>
          <a:xfrm>
            <a:off x="327025" y="1060450"/>
            <a:ext cx="7893050" cy="400050"/>
          </a:xfrm>
          <a:prstGeom prst="rect">
            <a:avLst/>
          </a:prstGeom>
          <a:solidFill>
            <a:srgbClr val="CBFAF5"/>
          </a:solid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Helvetica Neue"/>
              <a:buNone/>
            </a:pPr>
            <a:r>
              <a:rPr lang="en-US" sz="2000" b="0" i="1" u="none" strike="noStrike" cap="none">
                <a:solidFill>
                  <a:srgbClr val="000000"/>
                </a:solidFill>
                <a:latin typeface="Helvetica Neue"/>
                <a:ea typeface="Helvetica Neue"/>
                <a:cs typeface="Helvetica Neue"/>
                <a:sym typeface="Helvetica Neue"/>
              </a:rPr>
              <a:t>The following slides need to be completed/developed by each team </a:t>
            </a:r>
            <a:endParaRPr sz="1400" b="0" i="0" u="none" strike="noStrike" cap="none">
              <a:solidFill>
                <a:srgbClr val="000000"/>
              </a:solidFill>
              <a:latin typeface="Arial"/>
              <a:ea typeface="Arial"/>
              <a:cs typeface="Arial"/>
              <a:sym typeface="Arial"/>
            </a:endParaRPr>
          </a:p>
        </p:txBody>
      </p:sp>
      <p:sp>
        <p:nvSpPr>
          <p:cNvPr id="51" name="Google Shape;51;p6"/>
          <p:cNvSpPr txBox="1"/>
          <p:nvPr/>
        </p:nvSpPr>
        <p:spPr>
          <a:xfrm>
            <a:off x="327025" y="1852600"/>
            <a:ext cx="12416400" cy="2678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3  </a:t>
            </a:r>
            <a:r>
              <a:rPr lang="en-US" sz="2400" b="1">
                <a:latin typeface="Helvetica Neue"/>
                <a:ea typeface="Helvetica Neue"/>
                <a:cs typeface="Helvetica Neue"/>
                <a:sym typeface="Helvetica Neue"/>
              </a:rPr>
              <a:t>Power mapping </a:t>
            </a:r>
            <a:r>
              <a:rPr lang="en-US" sz="2400" b="1" i="0" u="none" strike="noStrike" cap="none">
                <a:solidFill>
                  <a:srgbClr val="000000"/>
                </a:solidFill>
                <a:latin typeface="Helvetica Neue"/>
                <a:ea typeface="Helvetica Neue"/>
                <a:cs typeface="Helvetica Neue"/>
                <a:sym typeface="Helvetica Neue"/>
              </a:rPr>
              <a:t>(max 2 slides)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Helvetica Neue"/>
              <a:buNone/>
            </a:pPr>
            <a:endParaRPr sz="2400" b="1"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SzPts val="2400"/>
              <a:buFont typeface="Arial"/>
              <a:buChar char="•"/>
            </a:pPr>
            <a:r>
              <a:rPr lang="en-US" sz="2400" b="0" i="0" u="none" strike="noStrike" cap="none">
                <a:latin typeface="Helvetica Neue"/>
                <a:ea typeface="Helvetica Neue"/>
                <a:cs typeface="Helvetica Neue"/>
                <a:sym typeface="Helvetica Neue"/>
              </a:rPr>
              <a:t>How would you describe the power relationship between the groups?</a:t>
            </a:r>
            <a:endParaRPr sz="1400" b="0" i="0" u="none" strike="noStrike" cap="none">
              <a:latin typeface="Arial"/>
              <a:ea typeface="Arial"/>
              <a:cs typeface="Arial"/>
              <a:sym typeface="Arial"/>
            </a:endParaRPr>
          </a:p>
          <a:p>
            <a:pPr marL="0" marR="0" lvl="0" indent="0" algn="l" rtl="0">
              <a:lnSpc>
                <a:spcPct val="100000"/>
              </a:lnSpc>
              <a:spcBef>
                <a:spcPts val="0"/>
              </a:spcBef>
              <a:spcAft>
                <a:spcPts val="0"/>
              </a:spcAft>
              <a:buSzPts val="2400"/>
              <a:buFont typeface="Arial"/>
              <a:buChar char="•"/>
            </a:pPr>
            <a:r>
              <a:rPr lang="en-US" sz="2400" b="0" i="0" u="none" strike="noStrike" cap="none">
                <a:latin typeface="Helvetica Neue"/>
                <a:ea typeface="Helvetica Neue"/>
                <a:cs typeface="Helvetica Neue"/>
                <a:sym typeface="Helvetica Neue"/>
              </a:rPr>
              <a:t>Which may have shared interests and </a:t>
            </a:r>
            <a:r>
              <a:rPr lang="en-US" sz="2400">
                <a:latin typeface="Helvetica Neue"/>
                <a:ea typeface="Helvetica Neue"/>
                <a:cs typeface="Helvetica Neue"/>
                <a:sym typeface="Helvetica Neue"/>
              </a:rPr>
              <a:t>what</a:t>
            </a:r>
            <a:r>
              <a:rPr lang="en-US" sz="2400" b="0" i="0" u="none" strike="noStrike" cap="none">
                <a:latin typeface="Helvetica Neue"/>
                <a:ea typeface="Helvetica Neue"/>
                <a:cs typeface="Helvetica Neue"/>
                <a:sym typeface="Helvetica Neue"/>
              </a:rPr>
              <a:t> </a:t>
            </a:r>
            <a:r>
              <a:rPr lang="en-US" sz="2400">
                <a:latin typeface="Helvetica Neue"/>
                <a:ea typeface="Helvetica Neue"/>
                <a:cs typeface="Helvetica Neue"/>
                <a:sym typeface="Helvetica Neue"/>
              </a:rPr>
              <a:t>might those interests be</a:t>
            </a:r>
            <a:r>
              <a:rPr lang="en-US" sz="2400" b="0" i="0" u="none" strike="noStrike" cap="none">
                <a:latin typeface="Helvetica Neue"/>
                <a:ea typeface="Helvetica Neue"/>
                <a:cs typeface="Helvetica Neue"/>
                <a:sym typeface="Helvetica Neue"/>
              </a:rPr>
              <a:t>?</a:t>
            </a:r>
            <a:endParaRPr sz="1400" b="0" i="0" u="none" strike="noStrike" cap="none">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Arial"/>
              <a:buNone/>
            </a:pPr>
            <a:endParaRPr sz="2400" b="0"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Helvetica Neue"/>
              <a:buNone/>
            </a:pPr>
            <a:r>
              <a:rPr lang="en-US" sz="2400" b="0" i="0" u="none" strike="noStrike" cap="none">
                <a:solidFill>
                  <a:srgbClr val="000000"/>
                </a:solidFill>
                <a:latin typeface="Helvetica Neue"/>
                <a:ea typeface="Helvetica Neue"/>
                <a:cs typeface="Helvetica Neue"/>
                <a:sym typeface="Helvetica Neue"/>
              </a:rPr>
              <a:t>&gt;&gt;&gt; be graphical and creative in your representation</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400"/>
              <a:buFont typeface="Arial"/>
              <a:buNone/>
            </a:pPr>
            <a:endParaRPr sz="2400" b="0" i="0" u="none" strike="noStrike" cap="none">
              <a:solidFill>
                <a:srgbClr val="000000"/>
              </a:solidFill>
              <a:latin typeface="Helvetica Neue"/>
              <a:ea typeface="Helvetica Neue"/>
              <a:cs typeface="Helvetica Neue"/>
              <a:sym typeface="Helvetica Neue"/>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5"/>
        <p:cNvGrpSpPr/>
        <p:nvPr/>
      </p:nvGrpSpPr>
      <p:grpSpPr>
        <a:xfrm>
          <a:off x="0" y="0"/>
          <a:ext cx="0" cy="0"/>
          <a:chOff x="0" y="0"/>
          <a:chExt cx="0" cy="0"/>
        </a:xfrm>
      </p:grpSpPr>
      <p:sp>
        <p:nvSpPr>
          <p:cNvPr id="56" name="Google Shape;56;p7"/>
          <p:cNvSpPr txBox="1"/>
          <p:nvPr/>
        </p:nvSpPr>
        <p:spPr>
          <a:xfrm>
            <a:off x="327025" y="268287"/>
            <a:ext cx="5238750" cy="5842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3200"/>
              <a:buFont typeface="Helvetica Neue"/>
              <a:buNone/>
            </a:pPr>
            <a:r>
              <a:rPr lang="en-US" sz="3200" b="1" i="0" u="none" strike="noStrike" cap="none">
                <a:solidFill>
                  <a:srgbClr val="000000"/>
                </a:solidFill>
                <a:latin typeface="Helvetica Neue"/>
                <a:ea typeface="Helvetica Neue"/>
                <a:cs typeface="Helvetica Neue"/>
                <a:sym typeface="Helvetica Neue"/>
              </a:rPr>
              <a:t>Mapping your Community</a:t>
            </a:r>
            <a:endParaRPr sz="1400" b="0" i="0" u="none" strike="noStrike" cap="none">
              <a:solidFill>
                <a:srgbClr val="000000"/>
              </a:solidFill>
              <a:latin typeface="Arial"/>
              <a:ea typeface="Arial"/>
              <a:cs typeface="Arial"/>
              <a:sym typeface="Arial"/>
            </a:endParaRPr>
          </a:p>
        </p:txBody>
      </p:sp>
      <p:sp>
        <p:nvSpPr>
          <p:cNvPr id="57" name="Google Shape;57;p7"/>
          <p:cNvSpPr txBox="1"/>
          <p:nvPr/>
        </p:nvSpPr>
        <p:spPr>
          <a:xfrm>
            <a:off x="327025" y="1060450"/>
            <a:ext cx="7893050" cy="400050"/>
          </a:xfrm>
          <a:prstGeom prst="rect">
            <a:avLst/>
          </a:prstGeom>
          <a:solidFill>
            <a:srgbClr val="CBFAF5"/>
          </a:solid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Helvetica Neue"/>
              <a:buNone/>
            </a:pPr>
            <a:r>
              <a:rPr lang="en-US" sz="2000" b="0" i="1" u="none" strike="noStrike" cap="none">
                <a:solidFill>
                  <a:srgbClr val="000000"/>
                </a:solidFill>
                <a:latin typeface="Helvetica Neue"/>
                <a:ea typeface="Helvetica Neue"/>
                <a:cs typeface="Helvetica Neue"/>
                <a:sym typeface="Helvetica Neue"/>
              </a:rPr>
              <a:t>The following slides need to be completed/developed by each team </a:t>
            </a:r>
            <a:endParaRPr sz="1400" b="0" i="0" u="none" strike="noStrike" cap="none">
              <a:solidFill>
                <a:srgbClr val="000000"/>
              </a:solidFill>
              <a:latin typeface="Arial"/>
              <a:ea typeface="Arial"/>
              <a:cs typeface="Arial"/>
              <a:sym typeface="Arial"/>
            </a:endParaRPr>
          </a:p>
        </p:txBody>
      </p:sp>
      <p:sp>
        <p:nvSpPr>
          <p:cNvPr id="58" name="Google Shape;58;p7"/>
          <p:cNvSpPr txBox="1"/>
          <p:nvPr/>
        </p:nvSpPr>
        <p:spPr>
          <a:xfrm>
            <a:off x="327025" y="1852600"/>
            <a:ext cx="12325200" cy="2678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4 Reflection (max 2 slides)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Helvetica Neue"/>
              <a:buNone/>
            </a:pPr>
            <a:endParaRPr sz="2400" b="1"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Char char="•"/>
            </a:pPr>
            <a:r>
              <a:rPr lang="en-US" sz="2400" b="0" i="0" u="none" strike="noStrike" cap="none">
                <a:solidFill>
                  <a:srgbClr val="000000"/>
                </a:solidFill>
                <a:latin typeface="Helvetica Neue"/>
                <a:ea typeface="Helvetica Neue"/>
                <a:cs typeface="Helvetica Neue"/>
                <a:sym typeface="Helvetica Neue"/>
              </a:rPr>
              <a:t>Which readings/theories of phase A did you find useful and why?</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Arial"/>
              <a:buChar char="•"/>
            </a:pPr>
            <a:r>
              <a:rPr lang="en-US" sz="2400" b="0" i="0" u="none" strike="noStrike" cap="none">
                <a:solidFill>
                  <a:srgbClr val="000000"/>
                </a:solidFill>
                <a:latin typeface="Helvetica Neue"/>
                <a:ea typeface="Helvetica Neue"/>
                <a:cs typeface="Helvetica Neue"/>
                <a:sym typeface="Helvetica Neue"/>
              </a:rPr>
              <a:t>Please share reflections on your process – what went well? What was difficult?</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Arial"/>
              <a:buNone/>
            </a:pPr>
            <a:endParaRPr sz="2400" b="0"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Helvetica Neue"/>
              <a:buNone/>
            </a:pPr>
            <a:r>
              <a:rPr lang="en-US" sz="2400" b="0" i="0" u="none" strike="noStrike" cap="none">
                <a:solidFill>
                  <a:srgbClr val="000000"/>
                </a:solidFill>
                <a:latin typeface="Helvetica Neue"/>
                <a:ea typeface="Helvetica Neue"/>
                <a:cs typeface="Helvetica Neue"/>
                <a:sym typeface="Helvetica Neue"/>
              </a:rPr>
              <a:t>&gt;&gt;&gt; be graphical and creative in your representation</a:t>
            </a:r>
            <a:endParaRPr sz="2400" b="0"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Helvetica Neue"/>
              <a:buNone/>
            </a:pPr>
            <a:endParaRPr sz="2400">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Helvetica Neue"/>
              <a:buNone/>
            </a:pPr>
            <a:r>
              <a:rPr lang="en-US" sz="2400">
                <a:latin typeface="Helvetica Neue"/>
                <a:ea typeface="Helvetica Neue"/>
                <a:cs typeface="Helvetica Neue"/>
                <a:sym typeface="Helvetica Neue"/>
              </a:rPr>
              <a:t>Readings are always on the LED2LEAP l</a:t>
            </a:r>
            <a:endParaRPr sz="2400">
              <a:latin typeface="Helvetica Neue"/>
              <a:ea typeface="Helvetica Neue"/>
              <a:cs typeface="Helvetica Neue"/>
              <a:sym typeface="Helvetica Neue"/>
            </a:endParaRPr>
          </a:p>
          <a:p>
            <a:pPr marL="0" marR="0" lvl="0" indent="0" algn="ctr" rtl="0">
              <a:lnSpc>
                <a:spcPct val="100000"/>
              </a:lnSpc>
              <a:spcBef>
                <a:spcPts val="0"/>
              </a:spcBef>
              <a:spcAft>
                <a:spcPts val="0"/>
              </a:spcAft>
              <a:buClr>
                <a:srgbClr val="000000"/>
              </a:buClr>
              <a:buSzPts val="2400"/>
              <a:buFont typeface="Arial"/>
              <a:buNone/>
            </a:pPr>
            <a:endParaRPr sz="2400" b="0" i="0" u="none" strike="noStrike" cap="none">
              <a:solidFill>
                <a:srgbClr val="000000"/>
              </a:solidFill>
              <a:latin typeface="Helvetica Neue"/>
              <a:ea typeface="Helvetica Neue"/>
              <a:cs typeface="Helvetica Neue"/>
              <a:sym typeface="Helvetica Neue"/>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63" name="Google Shape;63;g82d16351e5_0_0"/>
          <p:cNvSpPr txBox="1"/>
          <p:nvPr/>
        </p:nvSpPr>
        <p:spPr>
          <a:xfrm>
            <a:off x="-381000" y="179625"/>
            <a:ext cx="3672600" cy="5841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200"/>
              <a:buFont typeface="Helvetica Neue"/>
              <a:buNone/>
            </a:pPr>
            <a:r>
              <a:rPr lang="en-US" sz="3200" b="1" i="0" u="none" strike="noStrike" cap="none">
                <a:solidFill>
                  <a:srgbClr val="000000"/>
                </a:solidFill>
                <a:latin typeface="Helvetica Neue"/>
                <a:ea typeface="Helvetica Neue"/>
                <a:cs typeface="Helvetica Neue"/>
                <a:sym typeface="Helvetica Neue"/>
              </a:rPr>
              <a:t>Appendix</a:t>
            </a:r>
            <a:endParaRPr sz="1400" b="0" i="0" u="none" strike="noStrike" cap="none">
              <a:solidFill>
                <a:srgbClr val="000000"/>
              </a:solidFill>
              <a:latin typeface="Arial"/>
              <a:ea typeface="Arial"/>
              <a:cs typeface="Arial"/>
              <a:sym typeface="Arial"/>
            </a:endParaRPr>
          </a:p>
        </p:txBody>
      </p:sp>
      <p:sp>
        <p:nvSpPr>
          <p:cNvPr id="64" name="Google Shape;64;g82d16351e5_0_0"/>
          <p:cNvSpPr txBox="1"/>
          <p:nvPr/>
        </p:nvSpPr>
        <p:spPr>
          <a:xfrm>
            <a:off x="327025" y="1060450"/>
            <a:ext cx="7893000" cy="399900"/>
          </a:xfrm>
          <a:prstGeom prst="rect">
            <a:avLst/>
          </a:prstGeom>
          <a:solidFill>
            <a:srgbClr val="CBFAF5"/>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000"/>
              <a:buFont typeface="Helvetica Neue"/>
              <a:buNone/>
            </a:pPr>
            <a:r>
              <a:rPr lang="en-US" sz="2000" b="0" i="1" u="none" strike="noStrike" cap="none">
                <a:solidFill>
                  <a:srgbClr val="000000"/>
                </a:solidFill>
                <a:latin typeface="Helvetica Neue"/>
                <a:ea typeface="Helvetica Neue"/>
                <a:cs typeface="Helvetica Neue"/>
                <a:sym typeface="Helvetica Neue"/>
              </a:rPr>
              <a:t>Remember our guiding questions from the first session</a:t>
            </a:r>
            <a:endParaRPr sz="1400" b="0" i="0" u="none" strike="noStrike" cap="none">
              <a:solidFill>
                <a:srgbClr val="000000"/>
              </a:solidFill>
              <a:latin typeface="Arial"/>
              <a:ea typeface="Arial"/>
              <a:cs typeface="Arial"/>
              <a:sym typeface="Arial"/>
            </a:endParaRPr>
          </a:p>
        </p:txBody>
      </p:sp>
      <p:sp>
        <p:nvSpPr>
          <p:cNvPr id="65" name="Google Shape;65;g82d16351e5_0_0"/>
          <p:cNvSpPr txBox="1"/>
          <p:nvPr/>
        </p:nvSpPr>
        <p:spPr>
          <a:xfrm>
            <a:off x="455775" y="1852600"/>
            <a:ext cx="12014400" cy="63513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Helvetica Neue"/>
              <a:buNone/>
            </a:pPr>
            <a:r>
              <a:rPr lang="en-US" sz="3200" b="1" i="0" u="none" strike="noStrike" cap="none">
                <a:solidFill>
                  <a:srgbClr val="000000"/>
                </a:solidFill>
                <a:latin typeface="Helvetica Neue"/>
                <a:ea typeface="Helvetica Neue"/>
                <a:cs typeface="Helvetica Neue"/>
                <a:sym typeface="Helvetica Neue"/>
              </a:rPr>
              <a:t>How to uncover stories of change?</a:t>
            </a:r>
            <a:endParaRPr sz="3200" b="1"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Helvetica Neue"/>
              <a:buNone/>
            </a:pPr>
            <a:endParaRPr sz="2600" b="1" i="0" u="none" strike="noStrike" cap="none">
              <a:solidFill>
                <a:srgbClr val="000000"/>
              </a:solidFill>
              <a:latin typeface="Helvetica Neue"/>
              <a:ea typeface="Helvetica Neue"/>
              <a:cs typeface="Helvetica Neue"/>
              <a:sym typeface="Helvetica Neue"/>
            </a:endParaRPr>
          </a:p>
          <a:p>
            <a:pPr marL="457200" marR="0" lvl="0" indent="-406400" algn="l" rtl="0">
              <a:lnSpc>
                <a:spcPct val="100000"/>
              </a:lnSpc>
              <a:spcBef>
                <a:spcPts val="0"/>
              </a:spcBef>
              <a:spcAft>
                <a:spcPts val="0"/>
              </a:spcAft>
              <a:buClr>
                <a:schemeClr val="dk1"/>
              </a:buClr>
              <a:buSzPts val="3200"/>
              <a:buFont typeface="Helvetica Neue"/>
              <a:buAutoNum type="arabicPeriod"/>
            </a:pPr>
            <a:r>
              <a:rPr lang="en-US" sz="3200" b="0" i="0" u="none" strike="noStrike" cap="none">
                <a:solidFill>
                  <a:schemeClr val="dk1"/>
                </a:solidFill>
                <a:latin typeface="Helvetica Neue"/>
                <a:ea typeface="Helvetica Neue"/>
                <a:cs typeface="Helvetica Neue"/>
                <a:sym typeface="Helvetica Neue"/>
              </a:rPr>
              <a:t>What landscape democracy challenge is at play?</a:t>
            </a:r>
            <a:endParaRPr sz="3200" b="0" i="0" u="none" strike="noStrike" cap="none">
              <a:solidFill>
                <a:schemeClr val="dk1"/>
              </a:solidFill>
              <a:latin typeface="Helvetica Neue"/>
              <a:ea typeface="Helvetica Neue"/>
              <a:cs typeface="Helvetica Neue"/>
              <a:sym typeface="Helvetica Neue"/>
            </a:endParaRPr>
          </a:p>
          <a:p>
            <a:pPr marL="457200" marR="0" lvl="0" indent="-406400" algn="l" rtl="0">
              <a:lnSpc>
                <a:spcPct val="100000"/>
              </a:lnSpc>
              <a:spcBef>
                <a:spcPts val="0"/>
              </a:spcBef>
              <a:spcAft>
                <a:spcPts val="0"/>
              </a:spcAft>
              <a:buClr>
                <a:schemeClr val="dk1"/>
              </a:buClr>
              <a:buSzPts val="3200"/>
              <a:buFont typeface="Helvetica Neue"/>
              <a:buAutoNum type="arabicPeriod"/>
            </a:pPr>
            <a:r>
              <a:rPr lang="en-US" sz="3200" b="0" i="0" u="none" strike="noStrike" cap="none">
                <a:solidFill>
                  <a:schemeClr val="dk1"/>
                </a:solidFill>
                <a:latin typeface="Helvetica Neue"/>
                <a:ea typeface="Helvetica Neue"/>
                <a:cs typeface="Helvetica Neue"/>
                <a:sym typeface="Helvetica Neue"/>
              </a:rPr>
              <a:t>Who is the community(ies)?</a:t>
            </a:r>
            <a:endParaRPr sz="3200" b="0" i="0" u="none" strike="noStrike" cap="none">
              <a:solidFill>
                <a:schemeClr val="dk1"/>
              </a:solidFill>
              <a:latin typeface="Helvetica Neue"/>
              <a:ea typeface="Helvetica Neue"/>
              <a:cs typeface="Helvetica Neue"/>
              <a:sym typeface="Helvetica Neue"/>
            </a:endParaRPr>
          </a:p>
          <a:p>
            <a:pPr marL="457200" marR="0" lvl="0" indent="-406400" algn="l" rtl="0">
              <a:lnSpc>
                <a:spcPct val="100000"/>
              </a:lnSpc>
              <a:spcBef>
                <a:spcPts val="0"/>
              </a:spcBef>
              <a:spcAft>
                <a:spcPts val="0"/>
              </a:spcAft>
              <a:buClr>
                <a:schemeClr val="dk1"/>
              </a:buClr>
              <a:buSzPts val="3200"/>
              <a:buFont typeface="Helvetica Neue"/>
              <a:buAutoNum type="arabicPeriod"/>
            </a:pPr>
            <a:r>
              <a:rPr lang="en-US" sz="3200" b="0" i="0" u="none" strike="noStrike" cap="none">
                <a:solidFill>
                  <a:schemeClr val="dk1"/>
                </a:solidFill>
                <a:latin typeface="Helvetica Neue"/>
                <a:ea typeface="Helvetica Neue"/>
                <a:cs typeface="Helvetica Neue"/>
                <a:sym typeface="Helvetica Neue"/>
              </a:rPr>
              <a:t>What is the main challenge it faces?</a:t>
            </a:r>
            <a:endParaRPr sz="3200" b="0" i="0" u="none" strike="noStrike" cap="none">
              <a:solidFill>
                <a:schemeClr val="dk1"/>
              </a:solidFill>
              <a:latin typeface="Helvetica Neue"/>
              <a:ea typeface="Helvetica Neue"/>
              <a:cs typeface="Helvetica Neue"/>
              <a:sym typeface="Helvetica Neue"/>
            </a:endParaRPr>
          </a:p>
          <a:p>
            <a:pPr marL="457200" marR="0" lvl="0" indent="-406400" algn="l" rtl="0">
              <a:lnSpc>
                <a:spcPct val="100000"/>
              </a:lnSpc>
              <a:spcBef>
                <a:spcPts val="0"/>
              </a:spcBef>
              <a:spcAft>
                <a:spcPts val="0"/>
              </a:spcAft>
              <a:buClr>
                <a:schemeClr val="dk1"/>
              </a:buClr>
              <a:buSzPts val="3200"/>
              <a:buFont typeface="Helvetica Neue"/>
              <a:buAutoNum type="arabicPeriod"/>
            </a:pPr>
            <a:r>
              <a:rPr lang="en-US" sz="3200" b="0" i="0" u="none" strike="noStrike" cap="none">
                <a:solidFill>
                  <a:schemeClr val="dk1"/>
                </a:solidFill>
                <a:latin typeface="Helvetica Neue"/>
                <a:ea typeface="Helvetica Neue"/>
                <a:cs typeface="Helvetica Neue"/>
                <a:sym typeface="Helvetica Neue"/>
              </a:rPr>
              <a:t>How is the community connected/organised? </a:t>
            </a:r>
            <a:endParaRPr sz="3200" b="0" i="0" u="none" strike="noStrike" cap="none">
              <a:solidFill>
                <a:schemeClr val="dk1"/>
              </a:solidFill>
              <a:latin typeface="Helvetica Neue"/>
              <a:ea typeface="Helvetica Neue"/>
              <a:cs typeface="Helvetica Neue"/>
              <a:sym typeface="Helvetica Neue"/>
            </a:endParaRPr>
          </a:p>
          <a:p>
            <a:pPr marL="457200" marR="0" lvl="0" indent="-406400" algn="l" rtl="0">
              <a:lnSpc>
                <a:spcPct val="100000"/>
              </a:lnSpc>
              <a:spcBef>
                <a:spcPts val="0"/>
              </a:spcBef>
              <a:spcAft>
                <a:spcPts val="0"/>
              </a:spcAft>
              <a:buClr>
                <a:schemeClr val="dk1"/>
              </a:buClr>
              <a:buSzPts val="3200"/>
              <a:buFont typeface="Helvetica Neue"/>
              <a:buAutoNum type="arabicPeriod"/>
            </a:pPr>
            <a:r>
              <a:rPr lang="en-US" sz="3200" b="0" i="0" u="none" strike="noStrike" cap="none">
                <a:solidFill>
                  <a:schemeClr val="dk1"/>
                </a:solidFill>
                <a:latin typeface="Helvetica Neue"/>
                <a:ea typeface="Helvetica Neue"/>
                <a:cs typeface="Helvetica Neue"/>
                <a:sym typeface="Helvetica Neue"/>
              </a:rPr>
              <a:t>What are the rules of engagement/power relations?</a:t>
            </a:r>
            <a:endParaRPr sz="3200" b="0" i="0" u="none" strike="noStrike" cap="none">
              <a:solidFill>
                <a:schemeClr val="dk1"/>
              </a:solidFill>
              <a:latin typeface="Helvetica Neue"/>
              <a:ea typeface="Helvetica Neue"/>
              <a:cs typeface="Helvetica Neue"/>
              <a:sym typeface="Helvetica Neue"/>
            </a:endParaRPr>
          </a:p>
          <a:p>
            <a:pPr marL="457200" marR="0" lvl="0" indent="-406400" algn="l" rtl="0">
              <a:lnSpc>
                <a:spcPct val="100000"/>
              </a:lnSpc>
              <a:spcBef>
                <a:spcPts val="0"/>
              </a:spcBef>
              <a:spcAft>
                <a:spcPts val="0"/>
              </a:spcAft>
              <a:buClr>
                <a:schemeClr val="dk1"/>
              </a:buClr>
              <a:buSzPts val="3200"/>
              <a:buFont typeface="Helvetica Neue"/>
              <a:buAutoNum type="arabicPeriod"/>
            </a:pPr>
            <a:r>
              <a:rPr lang="en-US" sz="3200" b="0" i="0" u="none" strike="noStrike" cap="none">
                <a:solidFill>
                  <a:schemeClr val="dk1"/>
                </a:solidFill>
                <a:latin typeface="Helvetica Neue"/>
                <a:ea typeface="Helvetica Neue"/>
                <a:cs typeface="Helvetica Neue"/>
                <a:sym typeface="Helvetica Neue"/>
              </a:rPr>
              <a:t>What values and meanings are shared?</a:t>
            </a:r>
            <a:endParaRPr sz="3200" b="0" i="0" u="none" strike="noStrike" cap="none">
              <a:solidFill>
                <a:schemeClr val="dk1"/>
              </a:solidFill>
              <a:latin typeface="Helvetica Neue"/>
              <a:ea typeface="Helvetica Neue"/>
              <a:cs typeface="Helvetica Neue"/>
              <a:sym typeface="Helvetica Neue"/>
            </a:endParaRPr>
          </a:p>
          <a:p>
            <a:pPr marL="457200" marR="0" lvl="0" indent="-406400" algn="l" rtl="0">
              <a:lnSpc>
                <a:spcPct val="100000"/>
              </a:lnSpc>
              <a:spcBef>
                <a:spcPts val="0"/>
              </a:spcBef>
              <a:spcAft>
                <a:spcPts val="0"/>
              </a:spcAft>
              <a:buClr>
                <a:schemeClr val="dk1"/>
              </a:buClr>
              <a:buSzPts val="3200"/>
              <a:buFont typeface="Helvetica Neue"/>
              <a:buAutoNum type="arabicPeriod"/>
            </a:pPr>
            <a:r>
              <a:rPr lang="en-US" sz="3200" b="0" i="0" u="none" strike="noStrike" cap="none">
                <a:solidFill>
                  <a:schemeClr val="dk1"/>
                </a:solidFill>
                <a:latin typeface="Helvetica Neue"/>
                <a:ea typeface="Helvetica Neue"/>
                <a:cs typeface="Helvetica Neue"/>
                <a:sym typeface="Helvetica Neue"/>
              </a:rPr>
              <a:t>What are the connections people entertain with the landscape?</a:t>
            </a:r>
            <a:endParaRPr sz="3200" b="0" i="0" u="none" strike="noStrike" cap="none">
              <a:solidFill>
                <a:schemeClr val="dk1"/>
              </a:solidFill>
              <a:latin typeface="Helvetica Neue"/>
              <a:ea typeface="Helvetica Neue"/>
              <a:cs typeface="Helvetica Neue"/>
              <a:sym typeface="Helvetica Neue"/>
            </a:endParaRPr>
          </a:p>
          <a:p>
            <a:pPr marL="457200" marR="0" lvl="0" indent="-406400" algn="l" rtl="0">
              <a:lnSpc>
                <a:spcPct val="100000"/>
              </a:lnSpc>
              <a:spcBef>
                <a:spcPts val="0"/>
              </a:spcBef>
              <a:spcAft>
                <a:spcPts val="0"/>
              </a:spcAft>
              <a:buClr>
                <a:schemeClr val="dk1"/>
              </a:buClr>
              <a:buSzPts val="3200"/>
              <a:buFont typeface="Helvetica Neue"/>
              <a:buAutoNum type="arabicPeriod"/>
            </a:pPr>
            <a:r>
              <a:rPr lang="en-US" sz="3200" b="0" i="0" u="none" strike="noStrike" cap="none">
                <a:solidFill>
                  <a:schemeClr val="dk1"/>
                </a:solidFill>
                <a:latin typeface="Helvetica Neue"/>
                <a:ea typeface="Helvetica Neue"/>
                <a:cs typeface="Helvetica Neue"/>
                <a:sym typeface="Helvetica Neue"/>
              </a:rPr>
              <a:t>What landscapes are at held sacred? Those most at risk? </a:t>
            </a:r>
            <a:endParaRPr sz="3200" b="0" i="0" u="none" strike="noStrike" cap="none">
              <a:solidFill>
                <a:schemeClr val="dk1"/>
              </a:solidFill>
              <a:latin typeface="Helvetica Neue"/>
              <a:ea typeface="Helvetica Neue"/>
              <a:cs typeface="Helvetica Neue"/>
              <a:sym typeface="Helvetica Neue"/>
            </a:endParaRPr>
          </a:p>
          <a:p>
            <a:pPr marL="457200" marR="0" lvl="0" indent="-406400" algn="l" rtl="0">
              <a:lnSpc>
                <a:spcPct val="100000"/>
              </a:lnSpc>
              <a:spcBef>
                <a:spcPts val="0"/>
              </a:spcBef>
              <a:spcAft>
                <a:spcPts val="0"/>
              </a:spcAft>
              <a:buClr>
                <a:schemeClr val="dk1"/>
              </a:buClr>
              <a:buSzPts val="3200"/>
              <a:buFont typeface="Helvetica Neue"/>
              <a:buAutoNum type="arabicPeriod"/>
            </a:pPr>
            <a:r>
              <a:rPr lang="en-US" sz="3200" b="0" i="0" u="none" strike="noStrike" cap="none">
                <a:solidFill>
                  <a:schemeClr val="dk1"/>
                </a:solidFill>
                <a:latin typeface="Helvetica Neue"/>
                <a:ea typeface="Helvetica Neue"/>
                <a:cs typeface="Helvetica Neue"/>
                <a:sym typeface="Helvetica Neue"/>
              </a:rPr>
              <a:t>What skills and experiences can help?</a:t>
            </a:r>
            <a:endParaRPr sz="3200" b="0" i="0" u="none" strike="noStrike" cap="none">
              <a:solidFill>
                <a:schemeClr val="dk1"/>
              </a:solidFill>
              <a:latin typeface="Helvetica Neue"/>
              <a:ea typeface="Helvetica Neue"/>
              <a:cs typeface="Helvetica Neue"/>
              <a:sym typeface="Helvetica Neue"/>
            </a:endParaRPr>
          </a:p>
          <a:p>
            <a:pPr marL="457200" marR="0" lvl="0" indent="-406400" algn="l" rtl="0">
              <a:lnSpc>
                <a:spcPct val="100000"/>
              </a:lnSpc>
              <a:spcBef>
                <a:spcPts val="0"/>
              </a:spcBef>
              <a:spcAft>
                <a:spcPts val="0"/>
              </a:spcAft>
              <a:buClr>
                <a:schemeClr val="dk1"/>
              </a:buClr>
              <a:buSzPts val="3200"/>
              <a:buFont typeface="Helvetica Neue"/>
              <a:buAutoNum type="arabicPeriod"/>
            </a:pPr>
            <a:r>
              <a:rPr lang="en-US" sz="3200" b="0" i="0" u="none" strike="noStrike" cap="none">
                <a:solidFill>
                  <a:schemeClr val="dk1"/>
                </a:solidFill>
                <a:latin typeface="Helvetica Neue"/>
                <a:ea typeface="Helvetica Neue"/>
                <a:cs typeface="Helvetica Neue"/>
                <a:sym typeface="Helvetica Neue"/>
              </a:rPr>
              <a:t>How do we measure our success? In what timeframe?</a:t>
            </a:r>
            <a:endParaRPr sz="3200" b="1" i="0" u="none" strike="noStrike" cap="none">
              <a:solidFill>
                <a:srgbClr val="000000"/>
              </a:solidFill>
              <a:latin typeface="Helvetica Neue"/>
              <a:ea typeface="Helvetica Neue"/>
              <a:cs typeface="Helvetica Neue"/>
              <a:sym typeface="Helvetica Neue"/>
            </a:endParaRPr>
          </a:p>
          <a:p>
            <a:pPr marL="0" marR="0" lvl="0" indent="0" algn="ctr" rtl="0">
              <a:lnSpc>
                <a:spcPct val="100000"/>
              </a:lnSpc>
              <a:spcBef>
                <a:spcPts val="0"/>
              </a:spcBef>
              <a:spcAft>
                <a:spcPts val="0"/>
              </a:spcAft>
              <a:buClr>
                <a:srgbClr val="000000"/>
              </a:buClr>
              <a:buSzPts val="2400"/>
              <a:buFont typeface="Arial"/>
              <a:buNone/>
            </a:pPr>
            <a:endParaRPr sz="2600" b="0" i="0" u="none" strike="noStrike" cap="none">
              <a:solidFill>
                <a:srgbClr val="000000"/>
              </a:solidFill>
              <a:latin typeface="Helvetica Neue"/>
              <a:ea typeface="Helvetica Neue"/>
              <a:cs typeface="Helvetica Neue"/>
              <a:sym typeface="Helvetica Neue"/>
            </a:endParaRPr>
          </a:p>
        </p:txBody>
      </p:sp>
    </p:spTree>
  </p:cSld>
  <p:clrMapOvr>
    <a:masterClrMapping/>
  </p:clrMapOvr>
</p:sld>
</file>

<file path=ppt/theme/theme1.xml><?xml version="1.0" encoding="utf-8"?>
<a:theme xmlns:a="http://schemas.openxmlformats.org/drawingml/2006/main" name="1_White">
  <a:themeElements>
    <a:clrScheme name="">
      <a:dk1>
        <a:srgbClr val="000000"/>
      </a:dk1>
      <a:lt1>
        <a:srgbClr val="FFFFFF"/>
      </a:lt1>
      <a:dk2>
        <a:srgbClr val="5E5E5E"/>
      </a:dk2>
      <a:lt2>
        <a:srgbClr val="D6D5D5"/>
      </a:lt2>
      <a:accent1>
        <a:srgbClr val="00A2FF"/>
      </a:accent1>
      <a:accent2>
        <a:srgbClr val="16E7CF"/>
      </a:accent2>
      <a:accent3>
        <a:srgbClr val="FFFFFF"/>
      </a:accent3>
      <a:accent4>
        <a:srgbClr val="000000"/>
      </a:accent4>
      <a:accent5>
        <a:srgbClr val="AACEFF"/>
      </a:accent5>
      <a:accent6>
        <a:srgbClr val="13D1BB"/>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1004</Words>
  <Application>Microsoft Office PowerPoint</Application>
  <PresentationFormat>Benutzerdefiniert</PresentationFormat>
  <Paragraphs>92</Paragraphs>
  <Slides>8</Slides>
  <Notes>8</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8</vt:i4>
      </vt:variant>
    </vt:vector>
  </HeadingPairs>
  <TitlesOfParts>
    <vt:vector size="11" baseType="lpstr">
      <vt:lpstr>Helvetica Neue</vt:lpstr>
      <vt:lpstr>Arial</vt:lpstr>
      <vt:lpstr>1_White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Fetzer, Ellen</dc:creator>
  <cp:lastModifiedBy>Fetzer, Ellen</cp:lastModifiedBy>
  <cp:revision>1</cp:revision>
  <dcterms:modified xsi:type="dcterms:W3CDTF">2021-03-30T13:24:38Z</dcterms:modified>
</cp:coreProperties>
</file>