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embeddedFontLst>
    <p:embeddedFont>
      <p:font typeface="Helvetica Neue"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1ujfnkzCJen63/j6VY2JBd+An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
        <p:cNvGrpSpPr/>
        <p:nvPr/>
      </p:nvGrpSpPr>
      <p:grpSpPr>
        <a:xfrm>
          <a:off x="0" y="0"/>
          <a:ext cx="0" cy="0"/>
          <a:chOff x="0" y="0"/>
          <a:chExt cx="0" cy="0"/>
        </a:xfrm>
      </p:grpSpPr>
      <p:sp>
        <p:nvSpPr>
          <p:cNvPr id="11" name="Google Shape;11;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 name="Google Shape;1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 name="Google Shape;1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 name="Google Shape;2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 name="Google Shape;3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 name="Google Shape;4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 name="Google Shape;4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 name="Google Shape;5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2d16351e5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1" name="Google Shape;61;g82d16351e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2" descr="Template_A.png"/>
          <p:cNvPicPr preferRelativeResize="0"/>
          <p:nvPr/>
        </p:nvPicPr>
        <p:blipFill rotWithShape="1">
          <a:blip r:embed="rId3">
            <a:alphaModFix/>
          </a:blip>
          <a:srcRect/>
          <a:stretch/>
        </p:blipFill>
        <p:spPr>
          <a:xfrm>
            <a:off x="0" y="134937"/>
            <a:ext cx="13004800" cy="9609137"/>
          </a:xfrm>
          <a:prstGeom prst="rect">
            <a:avLst/>
          </a:prstGeom>
          <a:noFill/>
          <a:ln>
            <a:noFill/>
          </a:ln>
        </p:spPr>
      </p:pic>
      <p:sp>
        <p:nvSpPr>
          <p:cNvPr id="7" name="Google Shape;7;p12"/>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marR="0" lvl="0"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2"/>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
        <p:cNvGrpSpPr/>
        <p:nvPr/>
      </p:nvGrpSpPr>
      <p:grpSpPr>
        <a:xfrm>
          <a:off x="0" y="0"/>
          <a:ext cx="0" cy="0"/>
          <a:chOff x="0" y="0"/>
          <a:chExt cx="0" cy="0"/>
        </a:xfrm>
      </p:grpSpPr>
      <p:sp>
        <p:nvSpPr>
          <p:cNvPr id="14" name="Google Shape;14;p1"/>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Mapping your Community</a:t>
            </a:r>
            <a:endParaRPr sz="1400" b="0" i="0" u="none" strike="noStrike" cap="none">
              <a:solidFill>
                <a:srgbClr val="000000"/>
              </a:solidFill>
              <a:latin typeface="Arial"/>
              <a:ea typeface="Arial"/>
              <a:cs typeface="Arial"/>
              <a:sym typeface="Arial"/>
            </a:endParaRPr>
          </a:p>
        </p:txBody>
      </p:sp>
      <p:sp>
        <p:nvSpPr>
          <p:cNvPr id="15" name="Google Shape;15;p1"/>
          <p:cNvSpPr txBox="1"/>
          <p:nvPr/>
        </p:nvSpPr>
        <p:spPr>
          <a:xfrm>
            <a:off x="417512" y="1157287"/>
            <a:ext cx="7327900"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(1)</a:t>
            </a:r>
            <a:endParaRPr sz="1400" b="0" i="0" u="none" strike="noStrike" cap="none">
              <a:solidFill>
                <a:srgbClr val="000000"/>
              </a:solidFill>
              <a:latin typeface="Arial"/>
              <a:ea typeface="Arial"/>
              <a:cs typeface="Arial"/>
              <a:sym typeface="Arial"/>
            </a:endParaRPr>
          </a:p>
        </p:txBody>
      </p:sp>
      <p:sp>
        <p:nvSpPr>
          <p:cNvPr id="16" name="Google Shape;16;p1"/>
          <p:cNvSpPr txBox="1"/>
          <p:nvPr/>
        </p:nvSpPr>
        <p:spPr>
          <a:xfrm>
            <a:off x="417512" y="1971675"/>
            <a:ext cx="11487150" cy="58785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latin typeface="Helvetica Neue"/>
                <a:ea typeface="Helvetica Neue"/>
                <a:cs typeface="Helvetica Neue"/>
                <a:sym typeface="Helvetica Neue"/>
              </a:rPr>
              <a:t>Communities </a:t>
            </a:r>
            <a:r>
              <a:rPr lang="en-US" sz="2400">
                <a:latin typeface="Helvetica Neue"/>
                <a:ea typeface="Helvetica Neue"/>
                <a:cs typeface="Helvetica Neue"/>
                <a:sym typeface="Helvetica Neue"/>
              </a:rPr>
              <a:t>often</a:t>
            </a:r>
            <a:r>
              <a:rPr lang="en-US" sz="2400" b="0" i="0" u="none" strike="noStrike" cap="none">
                <a:latin typeface="Helvetica Neue"/>
                <a:ea typeface="Helvetica Neue"/>
                <a:cs typeface="Helvetica Neue"/>
                <a:sym typeface="Helvetica Neue"/>
              </a:rPr>
              <a:t> share the same landscape, neighborhood, interests, language, values…or simply the same practices, h</a:t>
            </a:r>
            <a:r>
              <a:rPr lang="en-US" sz="2400">
                <a:latin typeface="Helvetica Neue"/>
                <a:ea typeface="Helvetica Neue"/>
                <a:cs typeface="Helvetica Neue"/>
                <a:sym typeface="Helvetica Neue"/>
              </a:rPr>
              <a:t>ow they go about interacting with the landscape</a:t>
            </a:r>
            <a:r>
              <a:rPr lang="en-US" sz="2400" b="0" i="0" u="none" strike="noStrike" cap="none">
                <a:latin typeface="Helvetica Neue"/>
                <a:ea typeface="Helvetica Neue"/>
                <a:cs typeface="Helvetica Neue"/>
                <a:sym typeface="Helvetica Neue"/>
              </a:rPr>
              <a:t>. </a:t>
            </a:r>
            <a:r>
              <a:rPr lang="en-US" sz="2400">
                <a:latin typeface="Helvetica Neue"/>
                <a:ea typeface="Helvetica Neue"/>
                <a:cs typeface="Helvetica Neue"/>
                <a:sym typeface="Helvetica Neue"/>
              </a:rPr>
              <a:t>How does one identify and materialize community?</a:t>
            </a:r>
            <a:r>
              <a:rPr lang="en-US" sz="2400" b="0" i="0" u="none" strike="noStrike" cap="none">
                <a:latin typeface="Helvetica Neue"/>
                <a:ea typeface="Helvetica Neue"/>
                <a:cs typeface="Helvetica Neue"/>
                <a:sym typeface="Helvetica Neue"/>
              </a:rPr>
              <a:t> There are various ways of identifying them. Sometimes, several communities are sharing the same context. Some communities are easy to communicate with, even if we come from outside. Other communities might be almost invisible, without any </a:t>
            </a:r>
            <a:r>
              <a:rPr lang="en-US" sz="2400">
                <a:latin typeface="Helvetica Neue"/>
                <a:ea typeface="Helvetica Neue"/>
                <a:cs typeface="Helvetica Neue"/>
                <a:sym typeface="Helvetica Neue"/>
              </a:rPr>
              <a:t>physical place to meet</a:t>
            </a:r>
            <a:r>
              <a:rPr lang="en-US" sz="2400" b="0" i="0" u="none" strike="noStrike" cap="none">
                <a:latin typeface="Helvetica Neue"/>
                <a:ea typeface="Helvetica Neue"/>
                <a:cs typeface="Helvetica Neue"/>
                <a:sym typeface="Helvetica Neue"/>
              </a:rPr>
              <a:t> or forum, but they might be very relevant for understanding a local system and its context. </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latin typeface="Helvetica Neue"/>
                <a:ea typeface="Helvetica Neue"/>
                <a:cs typeface="Helvetica Neue"/>
                <a:sym typeface="Helvetica Neue"/>
              </a:rPr>
              <a:t>What are the goals of a community map?</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illustrates your group members’ shared understanding of a comm</a:t>
            </a:r>
            <a:r>
              <a:rPr lang="en-US" sz="2400">
                <a:latin typeface="Helvetica Neue"/>
                <a:ea typeface="Helvetica Neue"/>
                <a:cs typeface="Helvetica Neue"/>
                <a:sym typeface="Helvetica Neue"/>
              </a:rPr>
              <a:t>unity (including your own)</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helps you to communicate </a:t>
            </a:r>
            <a:r>
              <a:rPr lang="en-US" sz="2400">
                <a:latin typeface="Helvetica Neue"/>
                <a:ea typeface="Helvetica Neue"/>
                <a:cs typeface="Helvetica Neue"/>
                <a:sym typeface="Helvetica Neue"/>
              </a:rPr>
              <a:t>your view of the community to itself, and might this reveal something they do not know, or have not normally thought of;</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allows the community to </a:t>
            </a:r>
            <a:r>
              <a:rPr lang="en-US" sz="2400">
                <a:latin typeface="Helvetica Neue"/>
                <a:ea typeface="Helvetica Neue"/>
                <a:cs typeface="Helvetica Neue"/>
                <a:sym typeface="Helvetica Neue"/>
              </a:rPr>
              <a:t>suggest</a:t>
            </a:r>
            <a:r>
              <a:rPr lang="en-US" sz="2400" b="0" i="0" u="none" strike="noStrike" cap="none">
                <a:latin typeface="Helvetica Neue"/>
                <a:ea typeface="Helvetica Neue"/>
                <a:cs typeface="Helvetica Neue"/>
                <a:sym typeface="Helvetica Neue"/>
              </a:rPr>
              <a:t> corrections and additions, so that step-by-step a deeper understanding </a:t>
            </a:r>
            <a:r>
              <a:rPr lang="en-US" sz="2400">
                <a:latin typeface="Helvetica Neue"/>
                <a:ea typeface="Helvetica Neue"/>
                <a:cs typeface="Helvetica Neue"/>
                <a:sym typeface="Helvetica Neue"/>
              </a:rPr>
              <a:t>might evolve</a:t>
            </a:r>
            <a:r>
              <a:rPr lang="en-US" sz="2400" b="0" i="0" u="none" strike="noStrike" cap="none">
                <a:latin typeface="Helvetica Neue"/>
                <a:ea typeface="Helvetica Neue"/>
                <a:cs typeface="Helvetica Neue"/>
                <a:sym typeface="Helvetica Neue"/>
              </a:rPr>
              <a:t>.</a:t>
            </a:r>
            <a:endParaRPr sz="1400" b="0" i="0" u="none" strike="noStrike" cap="none">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
        <p:cNvGrpSpPr/>
        <p:nvPr/>
      </p:nvGrpSpPr>
      <p:grpSpPr>
        <a:xfrm>
          <a:off x="0" y="0"/>
          <a:ext cx="0" cy="0"/>
          <a:chOff x="0" y="0"/>
          <a:chExt cx="0" cy="0"/>
        </a:xfrm>
      </p:grpSpPr>
      <p:sp>
        <p:nvSpPr>
          <p:cNvPr id="21" name="Google Shape;21;p2"/>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22" name="Google Shape;22;p2"/>
          <p:cNvSpPr txBox="1"/>
          <p:nvPr/>
        </p:nvSpPr>
        <p:spPr>
          <a:xfrm>
            <a:off x="346075" y="1009650"/>
            <a:ext cx="7327900"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 line (2)</a:t>
            </a:r>
            <a:endParaRPr sz="1400" b="0" i="0" u="none" strike="noStrike" cap="none">
              <a:solidFill>
                <a:srgbClr val="000000"/>
              </a:solidFill>
              <a:latin typeface="Arial"/>
              <a:ea typeface="Arial"/>
              <a:cs typeface="Arial"/>
              <a:sym typeface="Arial"/>
            </a:endParaRPr>
          </a:p>
        </p:txBody>
      </p:sp>
      <p:sp>
        <p:nvSpPr>
          <p:cNvPr id="23" name="Google Shape;23;p2"/>
          <p:cNvSpPr txBox="1"/>
          <p:nvPr/>
        </p:nvSpPr>
        <p:spPr>
          <a:xfrm>
            <a:off x="307100" y="1715750"/>
            <a:ext cx="12543000" cy="686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Helvetica Neue"/>
              <a:buNone/>
            </a:pPr>
            <a:r>
              <a:rPr lang="en-US" sz="2200" b="1" i="0" u="none" strike="noStrike" cap="none">
                <a:latin typeface="Helvetica Neue"/>
                <a:ea typeface="Helvetica Neue"/>
                <a:cs typeface="Helvetica Neue"/>
                <a:sym typeface="Helvetica Neue"/>
              </a:rPr>
              <a:t>What does a community map contain?</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Helvetica Neue"/>
              <a:buNone/>
            </a:pPr>
            <a:r>
              <a:rPr lang="en-US" sz="2200" b="0" i="0" u="none" strike="noStrike" cap="none">
                <a:latin typeface="Helvetica Neue"/>
                <a:ea typeface="Helvetica Neue"/>
                <a:cs typeface="Helvetica Neue"/>
                <a:sym typeface="Helvetica Neue"/>
              </a:rPr>
              <a:t>In principle, a community map is a graphical representation of any human-centered system. You can produce a hand-drawn art</a:t>
            </a:r>
            <a:r>
              <a:rPr lang="en-US" sz="2200">
                <a:latin typeface="Helvetica Neue"/>
                <a:ea typeface="Helvetica Neue"/>
                <a:cs typeface="Helvetica Neue"/>
                <a:sym typeface="Helvetica Neue"/>
              </a:rPr>
              <a:t>i</a:t>
            </a:r>
            <a:r>
              <a:rPr lang="en-US" sz="2200" b="0" i="0" u="none" strike="noStrike" cap="none">
                <a:latin typeface="Helvetica Neue"/>
                <a:ea typeface="Helvetica Neue"/>
                <a:cs typeface="Helvetica Neue"/>
                <a:sym typeface="Helvetica Neue"/>
              </a:rPr>
              <a:t>fact or use digital tools </a:t>
            </a:r>
            <a:r>
              <a:rPr lang="en-US" sz="2200">
                <a:latin typeface="Helvetica Neue"/>
                <a:ea typeface="Helvetica Neue"/>
                <a:cs typeface="Helvetica Neue"/>
                <a:sym typeface="Helvetica Neue"/>
              </a:rPr>
              <a:t>to</a:t>
            </a:r>
            <a:r>
              <a:rPr lang="en-US" sz="2200" b="0" i="0" u="none" strike="noStrike" cap="none">
                <a:latin typeface="Helvetica Neue"/>
                <a:ea typeface="Helvetica Neue"/>
                <a:cs typeface="Helvetica Neue"/>
                <a:sym typeface="Helvetica Neue"/>
              </a:rPr>
              <a:t> develop </a:t>
            </a:r>
            <a:r>
              <a:rPr lang="en-US" sz="2200">
                <a:latin typeface="Helvetica Neue"/>
                <a:ea typeface="Helvetica Neue"/>
                <a:cs typeface="Helvetica Neue"/>
                <a:sym typeface="Helvetica Neue"/>
              </a:rPr>
              <a:t>one</a:t>
            </a:r>
            <a:r>
              <a:rPr lang="en-US" sz="2200" b="0" i="0" u="none" strike="noStrike" cap="none">
                <a:latin typeface="Helvetica Neue"/>
                <a:ea typeface="Helvetica Neue"/>
                <a:cs typeface="Helvetica Neue"/>
                <a:sym typeface="Helvetica Neue"/>
              </a:rPr>
              <a:t>. Hand-drawn maps are nice as they trigger fun and identification among community members. Digital maps have the advantage of being easy to change</a:t>
            </a:r>
            <a:r>
              <a:rPr lang="en-US" sz="2200">
                <a:latin typeface="Helvetica Neue"/>
                <a:ea typeface="Helvetica Neue"/>
                <a:cs typeface="Helvetica Neue"/>
                <a:sym typeface="Helvetica Neue"/>
              </a:rPr>
              <a:t>, supplement or </a:t>
            </a:r>
            <a:r>
              <a:rPr lang="en-US" sz="2200" b="0" i="0" u="none" strike="noStrike" cap="none">
                <a:latin typeface="Helvetica Neue"/>
                <a:ea typeface="Helvetica Neue"/>
                <a:cs typeface="Helvetica Neue"/>
                <a:sym typeface="Helvetica Neue"/>
              </a:rPr>
              <a:t>develop </a:t>
            </a:r>
            <a:r>
              <a:rPr lang="en-US" sz="2200">
                <a:latin typeface="Helvetica Neue"/>
                <a:ea typeface="Helvetica Neue"/>
                <a:cs typeface="Helvetica Neue"/>
                <a:sym typeface="Helvetica Neue"/>
              </a:rPr>
              <a:t>further</a:t>
            </a:r>
            <a:r>
              <a:rPr lang="en-US" sz="2200" b="0" i="0" u="none" strike="noStrike" cap="none">
                <a:latin typeface="Helvetica Neue"/>
                <a:ea typeface="Helvetica Neue"/>
                <a:cs typeface="Helvetica Neue"/>
                <a:sym typeface="Helvetica Neue"/>
              </a:rPr>
              <a:t>. </a:t>
            </a:r>
            <a:r>
              <a:rPr lang="en-US" sz="2200">
                <a:latin typeface="Helvetica Neue"/>
                <a:ea typeface="Helvetica Neue"/>
                <a:cs typeface="Helvetica Neue"/>
                <a:sym typeface="Helvetica Neue"/>
              </a:rPr>
              <a:t>C</a:t>
            </a:r>
            <a:r>
              <a:rPr lang="en-US" sz="2200" b="0" i="0" u="none" strike="noStrike" cap="none">
                <a:latin typeface="Helvetica Neue"/>
                <a:ea typeface="Helvetica Neue"/>
                <a:cs typeface="Helvetica Neue"/>
                <a:sym typeface="Helvetica Neue"/>
              </a:rPr>
              <a:t>onsider the community map as a working document, which is constantly evolving</a:t>
            </a:r>
            <a:r>
              <a:rPr lang="en-US" sz="2200">
                <a:latin typeface="Helvetica Neue"/>
                <a:ea typeface="Helvetica Neue"/>
                <a:cs typeface="Helvetica Neue"/>
                <a:sym typeface="Helvetica Neue"/>
              </a:rPr>
              <a:t>, and thus your group should consider a</a:t>
            </a:r>
            <a:r>
              <a:rPr lang="en-US" sz="2200" b="0" i="0" u="none" strike="noStrike" cap="none">
                <a:latin typeface="Helvetica Neue"/>
                <a:ea typeface="Helvetica Neue"/>
                <a:cs typeface="Helvetica Neue"/>
                <a:sym typeface="Helvetica Neue"/>
              </a:rPr>
              <a:t> representation method might be preferred. </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Helvetica Neue"/>
              <a:buNone/>
            </a:pPr>
            <a:endParaRPr sz="22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200"/>
              <a:buFont typeface="Helvetica Neue"/>
              <a:buNone/>
            </a:pPr>
            <a:r>
              <a:rPr lang="en-US" sz="2200" b="1" i="0" u="none" strike="noStrike" cap="none">
                <a:solidFill>
                  <a:srgbClr val="000000"/>
                </a:solidFill>
                <a:latin typeface="Helvetica Neue"/>
                <a:ea typeface="Helvetica Neue"/>
                <a:cs typeface="Helvetica Neue"/>
                <a:sym typeface="Helvetica Neue"/>
              </a:rPr>
              <a:t>Typical elements of a community map are the following: </a:t>
            </a:r>
            <a:endParaRPr sz="1400" b="0" i="0" u="none" strike="noStrike" cap="none">
              <a:solidFill>
                <a:srgbClr val="000000"/>
              </a:solidFill>
              <a:latin typeface="Arial"/>
              <a:ea typeface="Arial"/>
              <a:cs typeface="Arial"/>
              <a:sym typeface="Arial"/>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Traditiona</a:t>
            </a:r>
            <a:r>
              <a:rPr lang="en-US" sz="2200" b="1">
                <a:latin typeface="Helvetica Neue"/>
                <a:ea typeface="Helvetica Neue"/>
                <a:cs typeface="Helvetica Neue"/>
                <a:sym typeface="Helvetica Neue"/>
              </a:rPr>
              <a:t>l s</a:t>
            </a:r>
            <a:r>
              <a:rPr lang="en-US" sz="2200" b="1" i="0" u="none" strike="noStrike" cap="none">
                <a:solidFill>
                  <a:srgbClr val="000000"/>
                </a:solidFill>
                <a:latin typeface="Helvetica Neue"/>
                <a:ea typeface="Helvetica Neue"/>
                <a:cs typeface="Helvetica Neue"/>
                <a:sym typeface="Helvetica Neue"/>
              </a:rPr>
              <a:t>ocial groups</a:t>
            </a:r>
            <a:r>
              <a:rPr lang="en-US" sz="2200" b="1">
                <a:latin typeface="Helvetica Neue"/>
                <a:ea typeface="Helvetica Neue"/>
                <a:cs typeface="Helvetica Neue"/>
                <a:sym typeface="Helvetica Neue"/>
              </a:rPr>
              <a:t> </a:t>
            </a:r>
            <a:r>
              <a:rPr lang="en-US" sz="2200">
                <a:latin typeface="Helvetica Neue"/>
                <a:ea typeface="Helvetica Neue"/>
                <a:cs typeface="Helvetica Neue"/>
                <a:sym typeface="Helvetica Neue"/>
              </a:rPr>
              <a:t>such as</a:t>
            </a:r>
            <a:r>
              <a:rPr lang="en-US" sz="2200" b="0" i="0" u="none" strike="noStrike" cap="none">
                <a:solidFill>
                  <a:srgbClr val="000000"/>
                </a:solidFill>
                <a:latin typeface="Helvetica Neue"/>
                <a:ea typeface="Helvetica Neue"/>
                <a:cs typeface="Helvetica Neue"/>
                <a:sym typeface="Helvetica Neue"/>
              </a:rPr>
              <a:t> the youth, kids, students, parents, the retired etc. Typically, these groups have specific needs, which you can make explicit </a:t>
            </a:r>
            <a:r>
              <a:rPr lang="en-US" sz="2200">
                <a:latin typeface="Helvetica Neue"/>
                <a:ea typeface="Helvetica Neue"/>
                <a:cs typeface="Helvetica Neue"/>
                <a:sym typeface="Helvetica Neue"/>
              </a:rPr>
              <a:t>through</a:t>
            </a:r>
            <a:r>
              <a:rPr lang="en-US" sz="2200" b="0" i="0" u="none" strike="noStrike" cap="none">
                <a:solidFill>
                  <a:srgbClr val="000000"/>
                </a:solidFill>
                <a:latin typeface="Helvetica Neue"/>
                <a:ea typeface="Helvetica Neue"/>
                <a:cs typeface="Helvetica Neue"/>
                <a:sym typeface="Helvetica Neue"/>
              </a:rPr>
              <a:t> the map</a:t>
            </a:r>
            <a:endParaRPr sz="2200">
              <a:latin typeface="Helvetica Neue"/>
              <a:ea typeface="Helvetica Neue"/>
              <a:cs typeface="Helvetica Neue"/>
              <a:sym typeface="Helvetica Neue"/>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There might be </a:t>
            </a:r>
            <a:r>
              <a:rPr lang="en-US" sz="2200" b="1">
                <a:latin typeface="Helvetica Neue"/>
                <a:ea typeface="Helvetica Neue"/>
                <a:cs typeface="Helvetica Neue"/>
                <a:sym typeface="Helvetica Neue"/>
              </a:rPr>
              <a:t>individuals </a:t>
            </a:r>
            <a:r>
              <a:rPr lang="en-US" sz="2200">
                <a:latin typeface="Helvetica Neue"/>
                <a:ea typeface="Helvetica Neue"/>
                <a:cs typeface="Helvetica Neue"/>
                <a:sym typeface="Helvetica Neue"/>
              </a:rPr>
              <a:t>who do not fall in any group you are aware of</a:t>
            </a:r>
            <a:r>
              <a:rPr lang="en-US" sz="2200" b="0" i="0" u="none" strike="noStrike" cap="none">
                <a:solidFill>
                  <a:srgbClr val="000000"/>
                </a:solidFill>
                <a:latin typeface="Helvetica Neue"/>
                <a:ea typeface="Helvetica Neue"/>
                <a:cs typeface="Helvetica Neue"/>
                <a:sym typeface="Helvetica Neue"/>
              </a:rPr>
              <a:t>. Do you know any?</a:t>
            </a:r>
            <a:endParaRPr sz="2200">
              <a:latin typeface="Helvetica Neue"/>
              <a:ea typeface="Helvetica Neue"/>
              <a:cs typeface="Helvetica Neue"/>
              <a:sym typeface="Helvetica Neue"/>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All t</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hese people might not be organized, but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might operate as  </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communities of practice</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a:t>
            </a:r>
            <a:endParaRP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endParaRPr>
          </a:p>
          <a:p>
            <a:pPr marL="457200" marR="0" lvl="0" indent="-368300" algn="l" rtl="0">
              <a:lnSpc>
                <a:spcPct val="100000"/>
              </a:lnSpc>
              <a:spcBef>
                <a:spcPts val="0"/>
              </a:spcBef>
              <a:spcAft>
                <a:spcPts val="0"/>
              </a:spcAft>
              <a:buSzPts val="2200"/>
              <a:buFont typeface="Helvetica Neue"/>
              <a:buChar char="•"/>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Local stakeholder</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s</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 these groups are organized. They only exist within the community context you are observing</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 (f</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or example: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a local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community center, school, church, or interest grou</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ps such as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 landowners, small businesses</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retailers etc.)</a:t>
            </a:r>
            <a:endParaRP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endParaRPr>
          </a:p>
          <a:p>
            <a:pPr marL="457200" marR="0" lvl="0" indent="-368300" algn="l" rtl="0">
              <a:lnSpc>
                <a:spcPct val="100000"/>
              </a:lnSpc>
              <a:spcBef>
                <a:spcPts val="0"/>
              </a:spcBef>
              <a:spcAft>
                <a:spcPts val="0"/>
              </a:spcAft>
              <a:buSzPts val="2200"/>
              <a:buFont typeface="Helvetica Neue"/>
              <a:buChar char="•"/>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External stakeholder</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0"/>
                  </a:ext>
                </a:extLst>
              </a:rPr>
              <a:t>In most cases these people do not live in the community,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 but have stakes and interests i</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2"/>
                  </a:ext>
                </a:extLst>
              </a:rPr>
              <a:t>n its future, for example the local authorities</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3"/>
                  </a:ext>
                </a:extLst>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3"/>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29" name="Google Shape;29;p3"/>
          <p:cNvSpPr txBox="1"/>
          <p:nvPr/>
        </p:nvSpPr>
        <p:spPr>
          <a:xfrm>
            <a:off x="341312" y="1157287"/>
            <a:ext cx="7327900"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G</a:t>
            </a:r>
            <a:r>
              <a:rPr lang="en-US" sz="2400" b="1" i="0" u="none" strike="noStrike" cap="none">
                <a:solidFill>
                  <a:srgbClr val="000000"/>
                </a:solidFill>
                <a:latin typeface="Helvetica Neue"/>
                <a:ea typeface="Helvetica Neue"/>
                <a:cs typeface="Helvetica Neue"/>
                <a:sym typeface="Helvetica Neue"/>
              </a:rPr>
              <a:t>eneral information and </a:t>
            </a:r>
            <a:r>
              <a:rPr lang="en-US" sz="2400" b="1" i="0" u="none" strike="noStrike" cap="none">
                <a:latin typeface="Helvetica Neue"/>
                <a:ea typeface="Helvetica Neue"/>
                <a:cs typeface="Helvetica Neue"/>
                <a:sym typeface="Helvetica Neue"/>
              </a:rPr>
              <a:t>timeline</a:t>
            </a:r>
            <a:r>
              <a:rPr lang="en-US" sz="2400" b="1" i="0" u="none" strike="noStrike" cap="none">
                <a:solidFill>
                  <a:srgbClr val="000000"/>
                </a:solidFill>
                <a:latin typeface="Helvetica Neue"/>
                <a:ea typeface="Helvetica Neue"/>
                <a:cs typeface="Helvetica Neue"/>
                <a:sym typeface="Helvetica Neue"/>
              </a:rPr>
              <a:t> (3)</a:t>
            </a:r>
            <a:endParaRPr sz="1400" b="0" i="0" u="none" strike="noStrike" cap="none">
              <a:solidFill>
                <a:srgbClr val="000000"/>
              </a:solidFill>
              <a:latin typeface="Arial"/>
              <a:ea typeface="Arial"/>
              <a:cs typeface="Arial"/>
              <a:sym typeface="Arial"/>
            </a:endParaRPr>
          </a:p>
        </p:txBody>
      </p:sp>
      <p:sp>
        <p:nvSpPr>
          <p:cNvPr id="30" name="Google Shape;30;p3"/>
          <p:cNvSpPr txBox="1"/>
          <p:nvPr/>
        </p:nvSpPr>
        <p:spPr>
          <a:xfrm>
            <a:off x="413550" y="1771650"/>
            <a:ext cx="12025200" cy="680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a:solidFill>
                  <a:srgbClr val="000000"/>
                </a:solidFill>
                <a:latin typeface="Helvetica Neue"/>
                <a:ea typeface="Helvetica Neue"/>
                <a:cs typeface="Helvetica Neue"/>
                <a:sym typeface="Helvetica Neue"/>
              </a:rPr>
              <a:t>For each actors group, you may identify their needs, objectives, power and capacities.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a:latin typeface="Helvetica Neue"/>
                <a:ea typeface="Helvetica Neue"/>
                <a:cs typeface="Helvetica Neue"/>
                <a:sym typeface="Helvetica Neue"/>
              </a:rPr>
              <a:t>You also represent</a:t>
            </a:r>
            <a:r>
              <a:rPr lang="en-US" sz="2000" b="0" i="0" u="none" strike="noStrike" cap="none">
                <a:solidFill>
                  <a:srgbClr val="000000"/>
                </a:solidFill>
                <a:latin typeface="Helvetica Neue"/>
                <a:ea typeface="Helvetica Neue"/>
                <a:cs typeface="Helvetica Neue"/>
                <a:sym typeface="Helvetica Neue"/>
              </a:rPr>
              <a:t> local landscape context, cultural elements and other spatial characteristics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a:solidFill>
                  <a:srgbClr val="000000"/>
                </a:solidFill>
                <a:latin typeface="Helvetica Neue"/>
                <a:ea typeface="Helvetica Neue"/>
                <a:cs typeface="Helvetica Neue"/>
                <a:sym typeface="Helvetica Neue"/>
              </a:rPr>
              <a:t>Try to identify gaps, power conflicts and other system relations: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What is the relationship between these actor groups?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Are they close or distanced from each other?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Who is more powerful?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Which voices are hardly heard?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Do these groups have any shared concerns?</a:t>
            </a: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SzPts val="2000"/>
              <a:buFont typeface="Helvetica Neue"/>
              <a:buChar char="•"/>
            </a:pPr>
            <a:r>
              <a:rPr lang="en-US" sz="2000">
                <a:latin typeface="Helvetica Neue"/>
                <a:ea typeface="Helvetica Neue"/>
                <a:cs typeface="Helvetica Neue"/>
                <a:sym typeface="Helvetica Neue"/>
              </a:rPr>
              <a:t>Who is affected by risks in the landscape?</a:t>
            </a:r>
            <a:endParaRPr sz="2000">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r>
              <a:rPr lang="en-US" sz="2000" b="1" i="0" u="none" strike="noStrike" cap="none">
                <a:solidFill>
                  <a:srgbClr val="000000"/>
                </a:solidFill>
                <a:latin typeface="Helvetica Neue"/>
                <a:ea typeface="Helvetica Neue"/>
                <a:cs typeface="Helvetica Neue"/>
                <a:sym typeface="Helvetica Neue"/>
              </a:rPr>
              <a:t>Dealing with </a:t>
            </a:r>
            <a:r>
              <a:rPr lang="en-US" sz="2000" b="1" i="0" u="none" strike="noStrike" cap="none">
                <a:latin typeface="Helvetica Neue"/>
                <a:ea typeface="Helvetica Neue"/>
                <a:cs typeface="Helvetica Neue"/>
                <a:sym typeface="Helvetica Neue"/>
              </a:rPr>
              <a:t>uncertaint</a:t>
            </a:r>
            <a:r>
              <a:rPr lang="en-US" sz="2000" b="1">
                <a:latin typeface="Helvetica Neue"/>
                <a:ea typeface="Helvetica Neue"/>
                <a:cs typeface="Helvetica Neue"/>
                <a:sym typeface="Helvetica Neue"/>
              </a:rPr>
              <a:t>y</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a:solidFill>
                  <a:srgbClr val="000000"/>
                </a:solidFill>
                <a:latin typeface="Helvetica Neue"/>
                <a:ea typeface="Helvetica Neue"/>
                <a:cs typeface="Helvetica Neue"/>
                <a:sym typeface="Helvetica Neue"/>
              </a:rPr>
              <a:t>Of course, many of your thoughts will </a:t>
            </a:r>
            <a:r>
              <a:rPr lang="en-US" sz="2000" b="1" i="0" u="none" strike="noStrike" cap="none">
                <a:solidFill>
                  <a:srgbClr val="000000"/>
                </a:solidFill>
                <a:latin typeface="Helvetica Neue"/>
                <a:ea typeface="Helvetica Neue"/>
                <a:cs typeface="Helvetica Neue"/>
                <a:sym typeface="Helvetica Neue"/>
              </a:rPr>
              <a:t>build on assumptions</a:t>
            </a:r>
            <a:r>
              <a:rPr lang="en-US" sz="2000" b="0" i="0" u="none" strike="noStrike" cap="none">
                <a:solidFill>
                  <a:srgbClr val="000000"/>
                </a:solidFill>
                <a:latin typeface="Helvetica Neue"/>
                <a:ea typeface="Helvetica Neue"/>
                <a:cs typeface="Helvetica Neue"/>
                <a:sym typeface="Helvetica Neue"/>
              </a:rPr>
              <a:t>, especially at the beginning of your observations and due to the Corona crisis. This is OK as long as you make your assumptions explicit.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a:solidFill>
                  <a:srgbClr val="000000"/>
                </a:solidFill>
                <a:latin typeface="Helvetica Neue"/>
                <a:ea typeface="Helvetica Neue"/>
                <a:cs typeface="Helvetica Neue"/>
                <a:sym typeface="Helvetica Neue"/>
              </a:rPr>
              <a:t>Later in the process, when you discuss your map in the community, you can try to find further evidence and clarify your assumptions. This is a great way of developing your community map iteratively. The community map is always a team product.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Char char="•"/>
            </a:pPr>
            <a:r>
              <a:rPr lang="en-US" sz="2000" b="1" i="0" u="none" strike="noStrike" cap="none">
                <a:solidFill>
                  <a:srgbClr val="000000"/>
                </a:solidFill>
                <a:latin typeface="Helvetica Neue"/>
                <a:ea typeface="Helvetica Neue"/>
                <a:cs typeface="Helvetica Neue"/>
                <a:sym typeface="Helvetica Neue"/>
              </a:rPr>
              <a:t>Working period: </a:t>
            </a:r>
            <a:r>
              <a:rPr lang="en-US" sz="2000" b="0" i="0" u="none" strike="noStrike" cap="none">
                <a:solidFill>
                  <a:srgbClr val="000000"/>
                </a:solidFill>
                <a:latin typeface="Helvetica Neue"/>
                <a:ea typeface="Helvetica Neue"/>
                <a:cs typeface="Helvetica Neue"/>
                <a:sym typeface="Helvetica Neue"/>
              </a:rPr>
              <a:t>01.04. – 2</a:t>
            </a:r>
            <a:r>
              <a:rPr lang="en-US" sz="2000">
                <a:latin typeface="Helvetica Neue"/>
                <a:ea typeface="Helvetica Neue"/>
                <a:cs typeface="Helvetica Neue"/>
                <a:sym typeface="Helvetica Neue"/>
              </a:rPr>
              <a:t>1</a:t>
            </a:r>
            <a:r>
              <a:rPr lang="en-US" sz="2000" b="0" i="0" u="none" strike="noStrike" cap="none">
                <a:solidFill>
                  <a:srgbClr val="000000"/>
                </a:solidFill>
                <a:latin typeface="Helvetica Neue"/>
                <a:ea typeface="Helvetica Neue"/>
                <a:cs typeface="Helvetica Neue"/>
                <a:sym typeface="Helvetica Neue"/>
              </a:rPr>
              <a:t>.04.202</a:t>
            </a:r>
            <a:r>
              <a:rPr lang="en-US" sz="2000">
                <a:latin typeface="Helvetica Neue"/>
                <a:ea typeface="Helvetica Neue"/>
                <a:cs typeface="Helvetica Neue"/>
                <a:sym typeface="Helvetica Neue"/>
              </a:rPr>
              <a:t>1</a:t>
            </a:r>
            <a:r>
              <a:rPr lang="en-US" sz="2000" b="0" i="0" u="none" strike="noStrike" cap="none">
                <a:solidFill>
                  <a:srgbClr val="000000"/>
                </a:solidFill>
                <a:latin typeface="Helvetica Neue"/>
                <a:ea typeface="Helvetica Neue"/>
                <a:cs typeface="Helvetica Neue"/>
                <a:sym typeface="Helvetica Neue"/>
              </a:rPr>
              <a:t> (for the first version, based on this template)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1" i="0" u="none" strike="noStrike" cap="none">
                <a:solidFill>
                  <a:srgbClr val="000000"/>
                </a:solidFill>
                <a:latin typeface="Helvetica Neue"/>
                <a:ea typeface="Helvetica Neue"/>
                <a:cs typeface="Helvetica Neue"/>
                <a:sym typeface="Helvetica Neue"/>
              </a:rPr>
              <a:t>Presentation + discussion in cross-cultural sessions: </a:t>
            </a:r>
            <a:r>
              <a:rPr lang="en-US" sz="2000" b="0" i="0" u="none" strike="noStrike" cap="none">
                <a:solidFill>
                  <a:srgbClr val="000000"/>
                </a:solidFill>
                <a:latin typeface="Helvetica Neue"/>
                <a:ea typeface="Helvetica Neue"/>
                <a:cs typeface="Helvetica Neue"/>
                <a:sym typeface="Helvetica Neue"/>
              </a:rPr>
              <a:t>online on </a:t>
            </a:r>
            <a:r>
              <a:rPr lang="en-US" sz="2000" b="1" i="0" u="none" strike="noStrike" cap="none">
                <a:solidFill>
                  <a:srgbClr val="000000"/>
                </a:solidFill>
                <a:latin typeface="Helvetica Neue"/>
                <a:ea typeface="Helvetica Neue"/>
                <a:cs typeface="Helvetica Neue"/>
                <a:sym typeface="Helvetica Neue"/>
              </a:rPr>
              <a:t>April 2</a:t>
            </a:r>
            <a:r>
              <a:rPr lang="en-US" sz="2000" b="1">
                <a:latin typeface="Helvetica Neue"/>
                <a:ea typeface="Helvetica Neue"/>
                <a:cs typeface="Helvetica Neue"/>
                <a:sym typeface="Helvetica Neue"/>
              </a:rPr>
              <a:t>1</a:t>
            </a:r>
            <a:r>
              <a:rPr lang="en-US" sz="2000" b="0" i="0" u="none" strike="noStrike" cap="none">
                <a:solidFill>
                  <a:srgbClr val="000000"/>
                </a:solidFill>
                <a:latin typeface="Helvetica Neue"/>
                <a:ea typeface="Helvetica Neue"/>
                <a:cs typeface="Helvetica Neue"/>
                <a:sym typeface="Helvetica Neue"/>
              </a:rPr>
              <a:t>, 202</a:t>
            </a:r>
            <a:r>
              <a:rPr lang="en-US" sz="2000">
                <a:latin typeface="Helvetica Neue"/>
                <a:ea typeface="Helvetica Neue"/>
                <a:cs typeface="Helvetica Neue"/>
                <a:sym typeface="Helvetica Neue"/>
              </a:rPr>
              <a:t>1</a:t>
            </a:r>
            <a:r>
              <a:rPr lang="en-US" sz="2000" b="0" i="0" u="none" strike="noStrike" cap="none">
                <a:solidFill>
                  <a:srgbClr val="000000"/>
                </a:solidFill>
                <a:latin typeface="Helvetica Neue"/>
                <a:ea typeface="Helvetica Neue"/>
                <a:cs typeface="Helvetica Neue"/>
                <a:sym typeface="Helvetica Neue"/>
              </a:rPr>
              <a:t>, 17 00 CET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Helvetica Neue"/>
                <a:ea typeface="Helvetica Neue"/>
                <a:cs typeface="Helvetica Neue"/>
                <a:sym typeface="Helvetica Neue"/>
              </a:rPr>
              <a:t>Publication on the seminar wiki by April 24, 202</a:t>
            </a:r>
            <a:r>
              <a:rPr lang="en-US" sz="2000">
                <a:latin typeface="Helvetica Neue"/>
                <a:ea typeface="Helvetica Neue"/>
                <a:cs typeface="Helvetica Neue"/>
                <a:sym typeface="Helvetica Neue"/>
              </a:rPr>
              <a:t>1</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4"/>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36" name="Google Shape;36;p4"/>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37" name="Google Shape;37;p4"/>
          <p:cNvSpPr txBox="1"/>
          <p:nvPr/>
        </p:nvSpPr>
        <p:spPr>
          <a:xfrm>
            <a:off x="327025" y="2139950"/>
            <a:ext cx="10941300" cy="3416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Introduce us to your community (max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Location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Spatial characteristics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Socio-economic characteristics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a:latin typeface="Helvetica Neue"/>
                <a:ea typeface="Helvetica Neue"/>
                <a:cs typeface="Helvetica Neue"/>
                <a:sym typeface="Helvetica Neue"/>
              </a:rPr>
              <a:t>Your hypothesis of what is the local landscape democracy challenge</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5"/>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43" name="Google Shape;43;p5"/>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44" name="Google Shape;44;p5"/>
          <p:cNvSpPr txBox="1"/>
          <p:nvPr/>
        </p:nvSpPr>
        <p:spPr>
          <a:xfrm>
            <a:off x="327025" y="1852600"/>
            <a:ext cx="11286000" cy="3416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Actor groups in your community (max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Which groups/sub-communities are there?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What are their needs and aspirations with regard to the landscape?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Which groups are more visible? Which are less visible?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What do we </a:t>
            </a:r>
            <a:r>
              <a:rPr lang="en-US" sz="2400" b="0" i="0" u="sng" strike="noStrike" cap="none">
                <a:solidFill>
                  <a:srgbClr val="000000"/>
                </a:solidFill>
                <a:latin typeface="Helvetica Neue"/>
                <a:ea typeface="Helvetica Neue"/>
                <a:cs typeface="Helvetica Neue"/>
                <a:sym typeface="Helvetica Neue"/>
              </a:rPr>
              <a:t>not</a:t>
            </a:r>
            <a:r>
              <a:rPr lang="en-US" sz="2400" b="0" i="0" u="none" strike="noStrike" cap="none">
                <a:solidFill>
                  <a:srgbClr val="000000"/>
                </a:solidFill>
                <a:latin typeface="Helvetica Neue"/>
                <a:ea typeface="Helvetica Neue"/>
                <a:cs typeface="Helvetica Neue"/>
                <a:sym typeface="Helvetica Neue"/>
              </a:rPr>
              <a:t> know?</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 </a:t>
            </a:r>
            <a:r>
              <a:rPr lang="en-US" sz="2400" b="1" i="0" u="none" strike="noStrike" cap="none">
                <a:solidFill>
                  <a:srgbClr val="FF0000"/>
                </a:solidFill>
                <a:latin typeface="Helvetica Neue"/>
                <a:ea typeface="Helvetica Neue"/>
                <a:cs typeface="Helvetica Neue"/>
                <a:sym typeface="Helvetica Neue"/>
              </a:rPr>
              <a:t>Be a stor</a:t>
            </a:r>
            <a:r>
              <a:rPr lang="en-US" sz="2400" b="1">
                <a:solidFill>
                  <a:srgbClr val="FF0000"/>
                </a:solidFill>
                <a:latin typeface="Helvetica Neue"/>
                <a:ea typeface="Helvetica Neue"/>
                <a:cs typeface="Helvetica Neue"/>
                <a:sym typeface="Helvetica Neue"/>
              </a:rPr>
              <a:t>yteller!</a:t>
            </a:r>
            <a:endParaRPr sz="1400" b="1" i="0" u="none" strike="noStrike" cap="none">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6"/>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50" name="Google Shape;50;p6"/>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1" name="Google Shape;51;p6"/>
          <p:cNvSpPr txBox="1"/>
          <p:nvPr/>
        </p:nvSpPr>
        <p:spPr>
          <a:xfrm>
            <a:off x="327025" y="1852600"/>
            <a:ext cx="12416400" cy="2678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3  </a:t>
            </a:r>
            <a:r>
              <a:rPr lang="en-US" sz="2400" b="1">
                <a:latin typeface="Helvetica Neue"/>
                <a:ea typeface="Helvetica Neue"/>
                <a:cs typeface="Helvetica Neue"/>
                <a:sym typeface="Helvetica Neue"/>
              </a:rPr>
              <a:t>Power mapping </a:t>
            </a:r>
            <a:r>
              <a:rPr lang="en-US" sz="2400" b="1" i="0" u="none" strike="noStrike" cap="none">
                <a:solidFill>
                  <a:srgbClr val="000000"/>
                </a:solidFill>
                <a:latin typeface="Helvetica Neue"/>
                <a:ea typeface="Helvetica Neue"/>
                <a:cs typeface="Helvetica Neue"/>
                <a:sym typeface="Helvetica Neue"/>
              </a:rPr>
              <a:t>(max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SzPts val="2400"/>
              <a:buFont typeface="Arial"/>
              <a:buChar char="•"/>
            </a:pPr>
            <a:r>
              <a:rPr lang="en-US" sz="2400" b="0" i="0" u="none" strike="noStrike" cap="none">
                <a:latin typeface="Helvetica Neue"/>
                <a:ea typeface="Helvetica Neue"/>
                <a:cs typeface="Helvetica Neue"/>
                <a:sym typeface="Helvetica Neue"/>
              </a:rPr>
              <a:t>How would you describe the power relationship between the groups?</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SzPts val="2400"/>
              <a:buFont typeface="Arial"/>
              <a:buChar char="•"/>
            </a:pPr>
            <a:r>
              <a:rPr lang="en-US" sz="2400" b="0" i="0" u="none" strike="noStrike" cap="none">
                <a:latin typeface="Helvetica Neue"/>
                <a:ea typeface="Helvetica Neue"/>
                <a:cs typeface="Helvetica Neue"/>
                <a:sym typeface="Helvetica Neue"/>
              </a:rPr>
              <a:t>Which may have shared interests and </a:t>
            </a:r>
            <a:r>
              <a:rPr lang="en-US" sz="2400">
                <a:latin typeface="Helvetica Neue"/>
                <a:ea typeface="Helvetica Neue"/>
                <a:cs typeface="Helvetica Neue"/>
                <a:sym typeface="Helvetica Neue"/>
              </a:rPr>
              <a:t>what</a:t>
            </a:r>
            <a:r>
              <a:rPr lang="en-US" sz="2400" b="0" i="0" u="none" strike="noStrike" cap="none">
                <a:latin typeface="Helvetica Neue"/>
                <a:ea typeface="Helvetica Neue"/>
                <a:cs typeface="Helvetica Neue"/>
                <a:sym typeface="Helvetica Neue"/>
              </a:rPr>
              <a:t> </a:t>
            </a:r>
            <a:r>
              <a:rPr lang="en-US" sz="2400">
                <a:latin typeface="Helvetica Neue"/>
                <a:ea typeface="Helvetica Neue"/>
                <a:cs typeface="Helvetica Neue"/>
                <a:sym typeface="Helvetica Neue"/>
              </a:rPr>
              <a:t>might those interests be</a:t>
            </a:r>
            <a:r>
              <a:rPr lang="en-US" sz="2400" b="0" i="0" u="none" strike="noStrike" cap="none">
                <a:latin typeface="Helvetica Neue"/>
                <a:ea typeface="Helvetica Neue"/>
                <a:cs typeface="Helvetica Neue"/>
                <a:sym typeface="Helvetica Neue"/>
              </a:rPr>
              <a:t>?</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7"/>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57" name="Google Shape;57;p7"/>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8" name="Google Shape;58;p7"/>
          <p:cNvSpPr txBox="1"/>
          <p:nvPr/>
        </p:nvSpPr>
        <p:spPr>
          <a:xfrm>
            <a:off x="327025" y="1852600"/>
            <a:ext cx="12325200" cy="2678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4 Reflection (max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Which readings/theories of phase A did you find useful and why?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Please share reflections on your process – what went well? What was difficult?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a:latin typeface="Helvetica Neue"/>
                <a:ea typeface="Helvetica Neue"/>
                <a:cs typeface="Helvetica Neue"/>
                <a:sym typeface="Helvetica Neue"/>
              </a:rPr>
              <a:t>Readings are always on the LED2LEAP l</a:t>
            </a:r>
            <a:endParaRPr sz="2400">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82d16351e5_0_0"/>
          <p:cNvSpPr txBox="1"/>
          <p:nvPr/>
        </p:nvSpPr>
        <p:spPr>
          <a:xfrm>
            <a:off x="-381000" y="179625"/>
            <a:ext cx="3672600" cy="58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Appendix</a:t>
            </a:r>
            <a:endParaRPr sz="1400" b="0" i="0" u="none" strike="noStrike" cap="none">
              <a:solidFill>
                <a:srgbClr val="000000"/>
              </a:solidFill>
              <a:latin typeface="Arial"/>
              <a:ea typeface="Arial"/>
              <a:cs typeface="Arial"/>
              <a:sym typeface="Arial"/>
            </a:endParaRPr>
          </a:p>
        </p:txBody>
      </p:sp>
      <p:sp>
        <p:nvSpPr>
          <p:cNvPr id="64" name="Google Shape;64;g82d16351e5_0_0"/>
          <p:cNvSpPr txBox="1"/>
          <p:nvPr/>
        </p:nvSpPr>
        <p:spPr>
          <a:xfrm>
            <a:off x="327025" y="1060450"/>
            <a:ext cx="78930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Remember our guiding questions from the first session</a:t>
            </a:r>
            <a:endParaRPr sz="1400" b="0" i="0" u="none" strike="noStrike" cap="none">
              <a:solidFill>
                <a:srgbClr val="000000"/>
              </a:solidFill>
              <a:latin typeface="Arial"/>
              <a:ea typeface="Arial"/>
              <a:cs typeface="Arial"/>
              <a:sym typeface="Arial"/>
            </a:endParaRPr>
          </a:p>
        </p:txBody>
      </p:sp>
      <p:sp>
        <p:nvSpPr>
          <p:cNvPr id="65" name="Google Shape;65;g82d16351e5_0_0"/>
          <p:cNvSpPr txBox="1"/>
          <p:nvPr/>
        </p:nvSpPr>
        <p:spPr>
          <a:xfrm>
            <a:off x="455775" y="1852600"/>
            <a:ext cx="12014400" cy="6351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3200" b="1" i="0" u="none" strike="noStrike" cap="none">
                <a:solidFill>
                  <a:srgbClr val="000000"/>
                </a:solidFill>
                <a:latin typeface="Helvetica Neue"/>
                <a:ea typeface="Helvetica Neue"/>
                <a:cs typeface="Helvetica Neue"/>
                <a:sym typeface="Helvetica Neue"/>
              </a:rPr>
              <a:t>How to uncover stories of change?</a:t>
            </a:r>
            <a:endParaRPr sz="32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600" b="1" i="0" u="none" strike="noStrike" cap="none">
              <a:solidFill>
                <a:srgbClr val="000000"/>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landscape democracy challenge is at play?</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Who is the community(ies)?</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is the main challenge it faces?</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How is the community connected/organised? </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are the rules of engagement/power relations?</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values and meanings are shared?</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are the connections people entertain with the landscape?</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landscapes are at held sacred? Those most at risk? </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What skills and experiences can help?</a:t>
            </a:r>
            <a:endParaRPr sz="3200" b="0" i="0" u="none" strike="noStrike" cap="none">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a:solidFill>
                  <a:schemeClr val="dk1"/>
                </a:solidFill>
                <a:latin typeface="Helvetica Neue"/>
                <a:ea typeface="Helvetica Neue"/>
                <a:cs typeface="Helvetica Neue"/>
                <a:sym typeface="Helvetica Neue"/>
              </a:rPr>
              <a:t>How do we measure our success? In what timeframe?</a:t>
            </a:r>
            <a:endParaRPr sz="3200" b="1" i="0" u="none" strike="noStrike" cap="none">
              <a:solidFill>
                <a:srgbClr val="000000"/>
              </a:solidFill>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000000"/>
              </a:buClr>
              <a:buSzPts val="2400"/>
              <a:buFont typeface="Arial"/>
              <a:buNone/>
            </a:pPr>
            <a:endParaRPr sz="26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1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Benutzerdefiniert</PresentationFormat>
  <Paragraphs>92</Paragraphs>
  <Slides>8</Slides>
  <Notes>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Helvetica Neue</vt:lpstr>
      <vt:lpstr>Arial</vt:lpstr>
      <vt:lpstr>1_White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1</cp:revision>
  <dcterms:modified xsi:type="dcterms:W3CDTF">2021-03-30T13:24:38Z</dcterms:modified>
</cp:coreProperties>
</file>