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69" r:id="rId3"/>
    <p:sldId id="273" r:id="rId4"/>
    <p:sldId id="265" r:id="rId5"/>
    <p:sldId id="274" r:id="rId6"/>
    <p:sldId id="275" r:id="rId7"/>
    <p:sldId id="276" r:id="rId8"/>
    <p:sldId id="267" r:id="rId9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DB3DF-F08D-4D8A-8BA7-5FE3E2B19C94}" type="datetimeFigureOut">
              <a:rPr lang="de-DE" smtClean="0"/>
              <a:t>24.04.2019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9266A-325A-44A4-BF14-36587D16C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62301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DB3DF-F08D-4D8A-8BA7-5FE3E2B19C94}" type="datetimeFigureOut">
              <a:rPr lang="de-DE" smtClean="0"/>
              <a:t>24.04.2019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9266A-325A-44A4-BF14-36587D16C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378977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DB3DF-F08D-4D8A-8BA7-5FE3E2B19C94}" type="datetimeFigureOut">
              <a:rPr lang="de-DE" smtClean="0"/>
              <a:t>24.04.2019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9266A-325A-44A4-BF14-36587D16C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7892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DB3DF-F08D-4D8A-8BA7-5FE3E2B19C94}" type="datetimeFigureOut">
              <a:rPr lang="de-DE" smtClean="0"/>
              <a:t>24.04.2019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9266A-325A-44A4-BF14-36587D16C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53104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DB3DF-F08D-4D8A-8BA7-5FE3E2B19C94}" type="datetimeFigureOut">
              <a:rPr lang="de-DE" smtClean="0"/>
              <a:t>24.04.2019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9266A-325A-44A4-BF14-36587D16C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2450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DB3DF-F08D-4D8A-8BA7-5FE3E2B19C94}" type="datetimeFigureOut">
              <a:rPr lang="de-DE" smtClean="0"/>
              <a:t>24.04.2019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9266A-325A-44A4-BF14-36587D16C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93596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DB3DF-F08D-4D8A-8BA7-5FE3E2B19C94}" type="datetimeFigureOut">
              <a:rPr lang="de-DE" smtClean="0"/>
              <a:t>24.04.2019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9266A-325A-44A4-BF14-36587D16C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55503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DB3DF-F08D-4D8A-8BA7-5FE3E2B19C94}" type="datetimeFigureOut">
              <a:rPr lang="de-DE" smtClean="0"/>
              <a:t>24.04.2019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9266A-325A-44A4-BF14-36587D16C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60109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DB3DF-F08D-4D8A-8BA7-5FE3E2B19C94}" type="datetimeFigureOut">
              <a:rPr lang="de-DE" smtClean="0"/>
              <a:t>24.04.2019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9266A-325A-44A4-BF14-36587D16C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75612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DB3DF-F08D-4D8A-8BA7-5FE3E2B19C94}" type="datetimeFigureOut">
              <a:rPr lang="de-DE" smtClean="0"/>
              <a:t>24.04.2019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9266A-325A-44A4-BF14-36587D16C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817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DB3DF-F08D-4D8A-8BA7-5FE3E2B19C94}" type="datetimeFigureOut">
              <a:rPr lang="de-DE" smtClean="0"/>
              <a:t>24.04.2019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9266A-325A-44A4-BF14-36587D16C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04209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5DB3DF-F08D-4D8A-8BA7-5FE3E2B19C94}" type="datetimeFigureOut">
              <a:rPr lang="de-DE" smtClean="0"/>
              <a:t>24.04.2019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B9266A-325A-44A4-BF14-36587D16C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05162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429347" y="586077"/>
            <a:ext cx="8188180" cy="47089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de-DE" altLang="de-DE" sz="3200" b="1" dirty="0" err="1" smtClean="0"/>
              <a:t>Tutored</a:t>
            </a:r>
            <a:r>
              <a:rPr lang="de-DE" altLang="de-DE" sz="3200" b="1" dirty="0" smtClean="0"/>
              <a:t> Session </a:t>
            </a:r>
            <a:r>
              <a:rPr lang="de-DE" altLang="de-DE" sz="3200" b="1" dirty="0" smtClean="0"/>
              <a:t>6 </a:t>
            </a:r>
            <a:r>
              <a:rPr lang="de-DE" altLang="de-DE" sz="3200" b="1" dirty="0" smtClean="0"/>
              <a:t>– </a:t>
            </a:r>
            <a:r>
              <a:rPr lang="de-DE" altLang="de-DE" sz="3200" b="1" dirty="0" smtClean="0"/>
              <a:t>24</a:t>
            </a:r>
            <a:r>
              <a:rPr lang="de-DE" altLang="de-DE" sz="3200" b="1" dirty="0" smtClean="0"/>
              <a:t>.04.2019</a:t>
            </a:r>
            <a:endParaRPr lang="de-DE" altLang="de-DE" sz="3200" b="1" dirty="0" smtClean="0"/>
          </a:p>
          <a:p>
            <a:pPr eaLnBrk="1" hangingPunct="1">
              <a:spcBef>
                <a:spcPct val="50000"/>
              </a:spcBef>
              <a:defRPr/>
            </a:pPr>
            <a:r>
              <a:rPr lang="de-DE" altLang="de-DE" sz="3200" b="1" dirty="0" smtClean="0"/>
              <a:t>Goals </a:t>
            </a:r>
            <a:r>
              <a:rPr lang="de-DE" altLang="de-DE" sz="3200" b="1" dirty="0" err="1" smtClean="0"/>
              <a:t>of</a:t>
            </a:r>
            <a:r>
              <a:rPr lang="de-DE" altLang="de-DE" sz="3200" b="1" dirty="0" smtClean="0"/>
              <a:t> </a:t>
            </a:r>
            <a:r>
              <a:rPr lang="de-DE" altLang="de-DE" sz="3200" b="1" dirty="0" err="1" smtClean="0"/>
              <a:t>this</a:t>
            </a:r>
            <a:r>
              <a:rPr lang="de-DE" altLang="de-DE" sz="3200" b="1" dirty="0" smtClean="0"/>
              <a:t> </a:t>
            </a:r>
            <a:r>
              <a:rPr lang="de-DE" altLang="de-DE" sz="3200" b="1" dirty="0" err="1" smtClean="0"/>
              <a:t>tutored</a:t>
            </a:r>
            <a:r>
              <a:rPr lang="de-DE" altLang="de-DE" sz="3200" b="1" dirty="0" smtClean="0"/>
              <a:t> </a:t>
            </a:r>
            <a:r>
              <a:rPr lang="de-DE" altLang="de-DE" sz="3200" b="1" dirty="0" err="1" smtClean="0"/>
              <a:t>session</a:t>
            </a:r>
            <a:r>
              <a:rPr lang="de-DE" altLang="de-DE" sz="3200" b="1" dirty="0" smtClean="0"/>
              <a:t>:</a:t>
            </a:r>
            <a:endParaRPr lang="de-DE" altLang="de-DE" sz="3200" b="1" dirty="0"/>
          </a:p>
          <a:p>
            <a:pPr eaLnBrk="1" hangingPunct="1">
              <a:spcBef>
                <a:spcPct val="50000"/>
              </a:spcBef>
              <a:defRPr/>
            </a:pPr>
            <a:endParaRPr lang="de-DE" altLang="de-DE" sz="2000" dirty="0">
              <a:sym typeface="Wingdings" panose="05000000000000000000" pitchFamily="2" charset="2"/>
            </a:endParaRPr>
          </a:p>
          <a:p>
            <a:pPr marL="457200" indent="-457200" eaLnBrk="1" hangingPunct="1">
              <a:spcBef>
                <a:spcPct val="50000"/>
              </a:spcBef>
              <a:buFont typeface="+mj-lt"/>
              <a:buAutoNum type="arabicPeriod"/>
              <a:defRPr/>
            </a:pPr>
            <a:r>
              <a:rPr lang="de-DE" sz="2000" dirty="0" err="1" smtClean="0">
                <a:sym typeface="Wingdings" panose="05000000000000000000" pitchFamily="2" charset="2"/>
              </a:rPr>
              <a:t>Make</a:t>
            </a:r>
            <a:r>
              <a:rPr lang="de-DE" sz="2000" dirty="0" smtClean="0">
                <a:sym typeface="Wingdings" panose="05000000000000000000" pitchFamily="2" charset="2"/>
              </a:rPr>
              <a:t> </a:t>
            </a:r>
            <a:r>
              <a:rPr lang="de-DE" sz="2000" dirty="0" err="1" smtClean="0">
                <a:sym typeface="Wingdings" panose="05000000000000000000" pitchFamily="2" charset="2"/>
              </a:rPr>
              <a:t>your</a:t>
            </a:r>
            <a:r>
              <a:rPr lang="de-DE" sz="2000" dirty="0" smtClean="0">
                <a:sym typeface="Wingdings" panose="05000000000000000000" pitchFamily="2" charset="2"/>
              </a:rPr>
              <a:t> </a:t>
            </a:r>
            <a:r>
              <a:rPr lang="de-DE" sz="2000" dirty="0" err="1" smtClean="0">
                <a:sym typeface="Wingdings" panose="05000000000000000000" pitchFamily="2" charset="2"/>
              </a:rPr>
              <a:t>business</a:t>
            </a:r>
            <a:r>
              <a:rPr lang="de-DE" sz="2000" dirty="0" smtClean="0">
                <a:sym typeface="Wingdings" panose="05000000000000000000" pitchFamily="2" charset="2"/>
              </a:rPr>
              <a:t> </a:t>
            </a:r>
            <a:r>
              <a:rPr lang="de-DE" sz="2000" dirty="0" err="1" smtClean="0">
                <a:sym typeface="Wingdings" panose="05000000000000000000" pitchFamily="2" charset="2"/>
              </a:rPr>
              <a:t>idea</a:t>
            </a:r>
            <a:r>
              <a:rPr lang="de-DE" sz="2000" dirty="0" smtClean="0">
                <a:sym typeface="Wingdings" panose="05000000000000000000" pitchFamily="2" charset="2"/>
              </a:rPr>
              <a:t>(s) explicit</a:t>
            </a:r>
          </a:p>
          <a:p>
            <a:pPr marL="457200" indent="-457200" eaLnBrk="1" hangingPunct="1">
              <a:spcBef>
                <a:spcPct val="50000"/>
              </a:spcBef>
              <a:buFont typeface="+mj-lt"/>
              <a:buAutoNum type="arabicPeriod"/>
              <a:defRPr/>
            </a:pPr>
            <a:r>
              <a:rPr lang="de-DE" sz="2000" dirty="0" smtClean="0">
                <a:sym typeface="Wingdings" panose="05000000000000000000" pitchFamily="2" charset="2"/>
              </a:rPr>
              <a:t>Start </a:t>
            </a:r>
            <a:r>
              <a:rPr lang="de-DE" sz="2000" dirty="0" err="1" smtClean="0">
                <a:sym typeface="Wingdings" panose="05000000000000000000" pitchFamily="2" charset="2"/>
              </a:rPr>
              <a:t>working</a:t>
            </a:r>
            <a:r>
              <a:rPr lang="de-DE" sz="2000" dirty="0" smtClean="0">
                <a:sym typeface="Wingdings" panose="05000000000000000000" pitchFamily="2" charset="2"/>
              </a:rPr>
              <a:t> </a:t>
            </a:r>
            <a:r>
              <a:rPr lang="de-DE" sz="2000" dirty="0" err="1" smtClean="0">
                <a:sym typeface="Wingdings" panose="05000000000000000000" pitchFamily="2" charset="2"/>
              </a:rPr>
              <a:t>with</a:t>
            </a:r>
            <a:r>
              <a:rPr lang="de-DE" sz="2000" dirty="0" smtClean="0">
                <a:sym typeface="Wingdings" panose="05000000000000000000" pitchFamily="2" charset="2"/>
              </a:rPr>
              <a:t> </a:t>
            </a:r>
            <a:r>
              <a:rPr lang="de-DE" sz="2000" dirty="0" err="1" smtClean="0">
                <a:sym typeface="Wingdings" panose="05000000000000000000" pitchFamily="2" charset="2"/>
              </a:rPr>
              <a:t>the</a:t>
            </a:r>
            <a:r>
              <a:rPr lang="de-DE" sz="2000" dirty="0" smtClean="0">
                <a:sym typeface="Wingdings" panose="05000000000000000000" pitchFamily="2" charset="2"/>
              </a:rPr>
              <a:t> </a:t>
            </a:r>
            <a:r>
              <a:rPr lang="de-DE" sz="2000" dirty="0" err="1" smtClean="0">
                <a:sym typeface="Wingdings" panose="05000000000000000000" pitchFamily="2" charset="2"/>
              </a:rPr>
              <a:t>business</a:t>
            </a:r>
            <a:r>
              <a:rPr lang="de-DE" sz="2000" dirty="0" smtClean="0">
                <a:sym typeface="Wingdings" panose="05000000000000000000" pitchFamily="2" charset="2"/>
              </a:rPr>
              <a:t> </a:t>
            </a:r>
            <a:r>
              <a:rPr lang="de-DE" sz="2000" dirty="0" err="1" smtClean="0">
                <a:sym typeface="Wingdings" panose="05000000000000000000" pitchFamily="2" charset="2"/>
              </a:rPr>
              <a:t>canvas</a:t>
            </a:r>
            <a:r>
              <a:rPr lang="de-DE" sz="2000" dirty="0" smtClean="0">
                <a:sym typeface="Wingdings" panose="05000000000000000000" pitchFamily="2" charset="2"/>
              </a:rPr>
              <a:t> </a:t>
            </a:r>
            <a:r>
              <a:rPr lang="de-DE" sz="2000" dirty="0" err="1" smtClean="0">
                <a:sym typeface="Wingdings" panose="05000000000000000000" pitchFamily="2" charset="2"/>
              </a:rPr>
              <a:t>template</a:t>
            </a:r>
            <a:r>
              <a:rPr lang="de-DE" sz="2000" dirty="0" smtClean="0">
                <a:sym typeface="Wingdings" panose="05000000000000000000" pitchFamily="2" charset="2"/>
              </a:rPr>
              <a:t> on </a:t>
            </a:r>
            <a:r>
              <a:rPr lang="de-DE" sz="2000" dirty="0" err="1" smtClean="0">
                <a:sym typeface="Wingdings" panose="05000000000000000000" pitchFamily="2" charset="2"/>
              </a:rPr>
              <a:t>your</a:t>
            </a:r>
            <a:r>
              <a:rPr lang="de-DE" sz="2000" dirty="0" smtClean="0">
                <a:sym typeface="Wingdings" panose="05000000000000000000" pitchFamily="2" charset="2"/>
              </a:rPr>
              <a:t> </a:t>
            </a:r>
            <a:r>
              <a:rPr lang="de-DE" sz="2000" dirty="0" err="1" smtClean="0">
                <a:sym typeface="Wingdings" panose="05000000000000000000" pitchFamily="2" charset="2"/>
              </a:rPr>
              <a:t>own</a:t>
            </a:r>
            <a:r>
              <a:rPr lang="de-DE" sz="2000" dirty="0" smtClean="0">
                <a:sym typeface="Wingdings" panose="05000000000000000000" pitchFamily="2" charset="2"/>
              </a:rPr>
              <a:t> </a:t>
            </a:r>
            <a:r>
              <a:rPr lang="de-DE" sz="2000" dirty="0" err="1" smtClean="0">
                <a:sym typeface="Wingdings" panose="05000000000000000000" pitchFamily="2" charset="2"/>
              </a:rPr>
              <a:t>business</a:t>
            </a:r>
            <a:r>
              <a:rPr lang="de-DE" sz="2000" dirty="0" smtClean="0">
                <a:sym typeface="Wingdings" panose="05000000000000000000" pitchFamily="2" charset="2"/>
              </a:rPr>
              <a:t> </a:t>
            </a:r>
            <a:r>
              <a:rPr lang="de-DE" sz="2000" dirty="0" err="1" smtClean="0">
                <a:sym typeface="Wingdings" panose="05000000000000000000" pitchFamily="2" charset="2"/>
              </a:rPr>
              <a:t>idea</a:t>
            </a:r>
            <a:endParaRPr lang="de-DE" sz="2000" dirty="0" smtClean="0">
              <a:sym typeface="Wingdings" panose="05000000000000000000" pitchFamily="2" charset="2"/>
            </a:endParaRPr>
          </a:p>
          <a:p>
            <a:pPr marL="457200" indent="-457200" eaLnBrk="1" hangingPunct="1">
              <a:spcBef>
                <a:spcPct val="50000"/>
              </a:spcBef>
              <a:buFont typeface="+mj-lt"/>
              <a:buAutoNum type="arabicPeriod"/>
              <a:defRPr/>
            </a:pPr>
            <a:r>
              <a:rPr lang="de-DE" sz="2000" dirty="0" smtClean="0">
                <a:sym typeface="Wingdings" panose="05000000000000000000" pitchFamily="2" charset="2"/>
              </a:rPr>
              <a:t>Help </a:t>
            </a:r>
            <a:r>
              <a:rPr lang="de-DE" sz="2000" dirty="0" err="1" smtClean="0">
                <a:sym typeface="Wingdings" panose="05000000000000000000" pitchFamily="2" charset="2"/>
              </a:rPr>
              <a:t>the</a:t>
            </a:r>
            <a:r>
              <a:rPr lang="de-DE" sz="2000" dirty="0" smtClean="0">
                <a:sym typeface="Wingdings" panose="05000000000000000000" pitchFamily="2" charset="2"/>
              </a:rPr>
              <a:t> </a:t>
            </a:r>
            <a:r>
              <a:rPr lang="de-DE" sz="2000" dirty="0" err="1" smtClean="0">
                <a:sym typeface="Wingdings" panose="05000000000000000000" pitchFamily="2" charset="2"/>
              </a:rPr>
              <a:t>members</a:t>
            </a:r>
            <a:r>
              <a:rPr lang="de-DE" sz="2000" dirty="0" smtClean="0">
                <a:sym typeface="Wingdings" panose="05000000000000000000" pitchFamily="2" charset="2"/>
              </a:rPr>
              <a:t> </a:t>
            </a:r>
            <a:r>
              <a:rPr lang="de-DE" sz="2000" dirty="0" err="1" smtClean="0">
                <a:sym typeface="Wingdings" panose="05000000000000000000" pitchFamily="2" charset="2"/>
              </a:rPr>
              <a:t>of</a:t>
            </a:r>
            <a:r>
              <a:rPr lang="de-DE" sz="2000" dirty="0" smtClean="0">
                <a:sym typeface="Wingdings" panose="05000000000000000000" pitchFamily="2" charset="2"/>
              </a:rPr>
              <a:t> </a:t>
            </a:r>
            <a:r>
              <a:rPr lang="de-DE" sz="2000" dirty="0" err="1" smtClean="0">
                <a:sym typeface="Wingdings" panose="05000000000000000000" pitchFamily="2" charset="2"/>
              </a:rPr>
              <a:t>your</a:t>
            </a:r>
            <a:r>
              <a:rPr lang="de-DE" sz="2000" dirty="0" smtClean="0">
                <a:sym typeface="Wingdings" panose="05000000000000000000" pitchFamily="2" charset="2"/>
              </a:rPr>
              <a:t> international </a:t>
            </a:r>
            <a:r>
              <a:rPr lang="de-DE" sz="2000" dirty="0" err="1" smtClean="0">
                <a:sym typeface="Wingdings" panose="05000000000000000000" pitchFamily="2" charset="2"/>
              </a:rPr>
              <a:t>teams</a:t>
            </a:r>
            <a:r>
              <a:rPr lang="de-DE" sz="2000" dirty="0" smtClean="0">
                <a:sym typeface="Wingdings" panose="05000000000000000000" pitchFamily="2" charset="2"/>
              </a:rPr>
              <a:t> in </a:t>
            </a:r>
            <a:r>
              <a:rPr lang="de-DE" sz="2000" dirty="0" err="1" smtClean="0">
                <a:sym typeface="Wingdings" panose="05000000000000000000" pitchFamily="2" charset="2"/>
              </a:rPr>
              <a:t>completing</a:t>
            </a:r>
            <a:r>
              <a:rPr lang="de-DE" sz="2000" dirty="0" smtClean="0">
                <a:sym typeface="Wingdings" panose="05000000000000000000" pitchFamily="2" charset="2"/>
              </a:rPr>
              <a:t> </a:t>
            </a:r>
            <a:r>
              <a:rPr lang="de-DE" sz="2000" dirty="0" err="1" smtClean="0">
                <a:sym typeface="Wingdings" panose="05000000000000000000" pitchFamily="2" charset="2"/>
              </a:rPr>
              <a:t>the</a:t>
            </a:r>
            <a:r>
              <a:rPr lang="de-DE" sz="2000" dirty="0" smtClean="0">
                <a:sym typeface="Wingdings" panose="05000000000000000000" pitchFamily="2" charset="2"/>
              </a:rPr>
              <a:t> </a:t>
            </a:r>
            <a:r>
              <a:rPr lang="de-DE" sz="2000" dirty="0" err="1" smtClean="0">
                <a:sym typeface="Wingdings" panose="05000000000000000000" pitchFamily="2" charset="2"/>
              </a:rPr>
              <a:t>template</a:t>
            </a:r>
            <a:r>
              <a:rPr lang="de-DE" sz="2000" dirty="0" smtClean="0">
                <a:sym typeface="Wingdings" panose="05000000000000000000" pitchFamily="2" charset="2"/>
              </a:rPr>
              <a:t> </a:t>
            </a:r>
            <a:r>
              <a:rPr lang="de-DE" sz="2000" dirty="0" err="1" smtClean="0">
                <a:sym typeface="Wingdings" panose="05000000000000000000" pitchFamily="2" charset="2"/>
              </a:rPr>
              <a:t>for</a:t>
            </a:r>
            <a:r>
              <a:rPr lang="de-DE" sz="2000" dirty="0" smtClean="0">
                <a:sym typeface="Wingdings" panose="05000000000000000000" pitchFamily="2" charset="2"/>
              </a:rPr>
              <a:t> </a:t>
            </a:r>
            <a:r>
              <a:rPr lang="de-DE" sz="2000" dirty="0" err="1" smtClean="0">
                <a:sym typeface="Wingdings" panose="05000000000000000000" pitchFamily="2" charset="2"/>
              </a:rPr>
              <a:t>their</a:t>
            </a:r>
            <a:r>
              <a:rPr lang="de-DE" sz="2000" dirty="0" smtClean="0">
                <a:sym typeface="Wingdings" panose="05000000000000000000" pitchFamily="2" charset="2"/>
              </a:rPr>
              <a:t> </a:t>
            </a:r>
            <a:r>
              <a:rPr lang="de-DE" sz="2000" dirty="0" err="1" smtClean="0">
                <a:sym typeface="Wingdings" panose="05000000000000000000" pitchFamily="2" charset="2"/>
              </a:rPr>
              <a:t>business</a:t>
            </a:r>
            <a:r>
              <a:rPr lang="de-DE" sz="2000" dirty="0" smtClean="0">
                <a:sym typeface="Wingdings" panose="05000000000000000000" pitchFamily="2" charset="2"/>
              </a:rPr>
              <a:t> </a:t>
            </a:r>
            <a:r>
              <a:rPr lang="de-DE" sz="2000" dirty="0" err="1" smtClean="0">
                <a:sym typeface="Wingdings" panose="05000000000000000000" pitchFamily="2" charset="2"/>
              </a:rPr>
              <a:t>idea</a:t>
            </a:r>
            <a:endParaRPr lang="de-DE" sz="2000" dirty="0" smtClean="0">
              <a:sym typeface="Wingdings" panose="05000000000000000000" pitchFamily="2" charset="2"/>
            </a:endParaRPr>
          </a:p>
          <a:p>
            <a:pPr marL="457200" indent="-457200" eaLnBrk="1" hangingPunct="1">
              <a:spcBef>
                <a:spcPct val="50000"/>
              </a:spcBef>
              <a:buFont typeface="+mj-lt"/>
              <a:buAutoNum type="arabicPeriod"/>
              <a:defRPr/>
            </a:pPr>
            <a:r>
              <a:rPr lang="de-DE" sz="2000" dirty="0" err="1" smtClean="0">
                <a:sym typeface="Wingdings" panose="05000000000000000000" pitchFamily="2" charset="2"/>
              </a:rPr>
              <a:t>Reflect</a:t>
            </a:r>
            <a:r>
              <a:rPr lang="de-DE" sz="2000" dirty="0" smtClean="0">
                <a:sym typeface="Wingdings" panose="05000000000000000000" pitchFamily="2" charset="2"/>
              </a:rPr>
              <a:t> on </a:t>
            </a:r>
            <a:r>
              <a:rPr lang="de-DE" sz="2000" dirty="0" err="1" smtClean="0">
                <a:sym typeface="Wingdings" panose="05000000000000000000" pitchFamily="2" charset="2"/>
              </a:rPr>
              <a:t>the</a:t>
            </a:r>
            <a:r>
              <a:rPr lang="de-DE" sz="2000" dirty="0" smtClean="0">
                <a:sym typeface="Wingdings" panose="05000000000000000000" pitchFamily="2" charset="2"/>
              </a:rPr>
              <a:t> </a:t>
            </a:r>
            <a:r>
              <a:rPr lang="de-DE" sz="2000" dirty="0" err="1" smtClean="0">
                <a:sym typeface="Wingdings" panose="05000000000000000000" pitchFamily="2" charset="2"/>
              </a:rPr>
              <a:t>process</a:t>
            </a:r>
            <a:r>
              <a:rPr lang="de-DE" sz="2000" dirty="0" smtClean="0">
                <a:sym typeface="Wingdings" panose="05000000000000000000" pitchFamily="2" charset="2"/>
              </a:rPr>
              <a:t> in </a:t>
            </a:r>
            <a:r>
              <a:rPr lang="de-DE" sz="2000" dirty="0" err="1" smtClean="0">
                <a:sym typeface="Wingdings" panose="05000000000000000000" pitchFamily="2" charset="2"/>
              </a:rPr>
              <a:t>the</a:t>
            </a:r>
            <a:r>
              <a:rPr lang="de-DE" sz="2000" dirty="0" smtClean="0">
                <a:sym typeface="Wingdings" panose="05000000000000000000" pitchFamily="2" charset="2"/>
              </a:rPr>
              <a:t> </a:t>
            </a:r>
            <a:r>
              <a:rPr lang="de-DE" sz="2000" dirty="0" err="1" smtClean="0">
                <a:sym typeface="Wingdings" panose="05000000000000000000" pitchFamily="2" charset="2"/>
              </a:rPr>
              <a:t>plenary</a:t>
            </a:r>
            <a:endParaRPr lang="de-DE" sz="2000" dirty="0" smtClean="0">
              <a:sym typeface="Wingdings" panose="05000000000000000000" pitchFamily="2" charset="2"/>
            </a:endParaRPr>
          </a:p>
          <a:p>
            <a:pPr eaLnBrk="1" hangingPunct="1">
              <a:spcBef>
                <a:spcPct val="50000"/>
              </a:spcBef>
              <a:defRPr/>
            </a:pP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1018724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503238" y="188913"/>
            <a:ext cx="8640762" cy="61247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de-DE" altLang="de-DE" sz="3200" b="1" dirty="0" smtClean="0"/>
              <a:t>Agenda </a:t>
            </a:r>
            <a:r>
              <a:rPr lang="de-DE" altLang="de-DE" sz="3200" b="1" dirty="0" err="1" smtClean="0"/>
              <a:t>for</a:t>
            </a:r>
            <a:r>
              <a:rPr lang="de-DE" altLang="de-DE" sz="3200" b="1" dirty="0" smtClean="0"/>
              <a:t> </a:t>
            </a:r>
            <a:r>
              <a:rPr lang="de-DE" altLang="de-DE" sz="3200" b="1" dirty="0" err="1" smtClean="0"/>
              <a:t>the</a:t>
            </a:r>
            <a:r>
              <a:rPr lang="de-DE" altLang="de-DE" sz="3200" b="1" dirty="0" smtClean="0"/>
              <a:t> </a:t>
            </a:r>
            <a:r>
              <a:rPr lang="de-DE" altLang="de-DE" sz="3200" b="1" dirty="0" err="1" smtClean="0"/>
              <a:t>tutored</a:t>
            </a:r>
            <a:r>
              <a:rPr lang="de-DE" altLang="de-DE" sz="3200" b="1" dirty="0" smtClean="0"/>
              <a:t> </a:t>
            </a:r>
            <a:r>
              <a:rPr lang="de-DE" altLang="de-DE" sz="3200" b="1" dirty="0" err="1" smtClean="0"/>
              <a:t>session</a:t>
            </a:r>
            <a:r>
              <a:rPr lang="de-DE" altLang="de-DE" sz="3200" b="1" dirty="0" smtClean="0"/>
              <a:t>:</a:t>
            </a:r>
            <a:endParaRPr lang="de-DE" altLang="de-DE" sz="3200" b="1" dirty="0"/>
          </a:p>
          <a:p>
            <a:pPr eaLnBrk="1" hangingPunct="1">
              <a:spcBef>
                <a:spcPct val="50000"/>
              </a:spcBef>
              <a:defRPr/>
            </a:pPr>
            <a:endParaRPr lang="de-DE" altLang="de-DE" sz="2000" dirty="0">
              <a:sym typeface="Wingdings" panose="05000000000000000000" pitchFamily="2" charset="2"/>
            </a:endParaRPr>
          </a:p>
          <a:p>
            <a:pPr>
              <a:spcBef>
                <a:spcPct val="50000"/>
              </a:spcBef>
              <a:defRPr/>
            </a:pPr>
            <a:r>
              <a:rPr lang="en-US" sz="2000" b="1" dirty="0" smtClean="0">
                <a:solidFill>
                  <a:schemeClr val="accent5">
                    <a:lumMod val="50000"/>
                  </a:schemeClr>
                </a:solidFill>
              </a:rPr>
              <a:t>Plenary 16 00 – 16 15:</a:t>
            </a:r>
          </a:p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 smtClean="0"/>
              <a:t>Collect status quo with regard to your business ideas</a:t>
            </a:r>
            <a:endParaRPr lang="en-US" sz="2000" dirty="0" smtClean="0"/>
          </a:p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endParaRPr lang="en-US" sz="2000" dirty="0"/>
          </a:p>
          <a:p>
            <a:pPr>
              <a:spcBef>
                <a:spcPct val="50000"/>
              </a:spcBef>
              <a:defRPr/>
            </a:pPr>
            <a:r>
              <a:rPr lang="en-US" sz="2000" b="1" dirty="0" smtClean="0">
                <a:solidFill>
                  <a:schemeClr val="accent5">
                    <a:lumMod val="50000"/>
                  </a:schemeClr>
                </a:solidFill>
              </a:rPr>
              <a:t>Working groups 16 15 – 17 15</a:t>
            </a:r>
          </a:p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 smtClean="0"/>
              <a:t>Working teams split up and </a:t>
            </a:r>
            <a:r>
              <a:rPr lang="en-US" sz="2000" dirty="0" smtClean="0"/>
              <a:t>work with the business canvas template</a:t>
            </a:r>
            <a:endParaRPr lang="en-US" sz="2000" dirty="0" smtClean="0"/>
          </a:p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 smtClean="0"/>
              <a:t>Complete one template per </a:t>
            </a:r>
            <a:r>
              <a:rPr lang="en-US" sz="2000" dirty="0" smtClean="0"/>
              <a:t>business idea</a:t>
            </a:r>
            <a:endParaRPr lang="en-US" sz="2000" dirty="0" smtClean="0"/>
          </a:p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 smtClean="0"/>
              <a:t>Make sure you keep a snapshot of your results</a:t>
            </a:r>
          </a:p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endParaRPr lang="en-US" sz="2000" dirty="0"/>
          </a:p>
          <a:p>
            <a:pPr>
              <a:spcBef>
                <a:spcPct val="50000"/>
              </a:spcBef>
              <a:defRPr/>
            </a:pPr>
            <a:r>
              <a:rPr lang="en-US" sz="2000" b="1" dirty="0" smtClean="0">
                <a:solidFill>
                  <a:schemeClr val="accent5">
                    <a:lumMod val="50000"/>
                  </a:schemeClr>
                </a:solidFill>
              </a:rPr>
              <a:t>Plenary 17 15 – 17 30</a:t>
            </a:r>
          </a:p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 smtClean="0"/>
              <a:t>Discuss remaining questions</a:t>
            </a:r>
            <a:endParaRPr lang="en-US" sz="2000" dirty="0"/>
          </a:p>
          <a:p>
            <a:pPr marL="457200" indent="-457200" eaLnBrk="1" hangingPunct="1">
              <a:spcBef>
                <a:spcPct val="50000"/>
              </a:spcBef>
              <a:buFont typeface="+mj-lt"/>
              <a:buAutoNum type="arabicPeriod"/>
              <a:defRPr/>
            </a:pPr>
            <a:endParaRPr lang="de-DE" altLang="de-DE" sz="2000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077813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387990" y="34506"/>
            <a:ext cx="86407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de-DE" altLang="de-DE" sz="2800" b="1" dirty="0" err="1" smtClean="0"/>
              <a:t>Plenary</a:t>
            </a:r>
            <a:r>
              <a:rPr lang="de-DE" altLang="de-DE" sz="2800" b="1" dirty="0" smtClean="0"/>
              <a:t>: </a:t>
            </a:r>
            <a:r>
              <a:rPr lang="de-DE" altLang="de-DE" sz="2800" b="1" dirty="0" smtClean="0"/>
              <a:t>On </a:t>
            </a:r>
            <a:r>
              <a:rPr lang="de-DE" altLang="de-DE" sz="2800" b="1" dirty="0" err="1" smtClean="0"/>
              <a:t>which</a:t>
            </a:r>
            <a:r>
              <a:rPr lang="de-DE" altLang="de-DE" sz="2800" b="1" dirty="0" smtClean="0"/>
              <a:t> </a:t>
            </a:r>
            <a:r>
              <a:rPr lang="de-DE" altLang="de-DE" sz="2800" b="1" dirty="0" err="1" smtClean="0"/>
              <a:t>business</a:t>
            </a:r>
            <a:r>
              <a:rPr lang="de-DE" altLang="de-DE" sz="2800" b="1" dirty="0" smtClean="0"/>
              <a:t> </a:t>
            </a:r>
            <a:r>
              <a:rPr lang="de-DE" altLang="de-DE" sz="2800" b="1" dirty="0" err="1" smtClean="0"/>
              <a:t>ideas</a:t>
            </a:r>
            <a:r>
              <a:rPr lang="de-DE" altLang="de-DE" sz="2800" b="1" dirty="0" smtClean="0"/>
              <a:t> </a:t>
            </a:r>
            <a:r>
              <a:rPr lang="de-DE" altLang="de-DE" sz="2800" b="1" dirty="0" err="1" smtClean="0"/>
              <a:t>are</a:t>
            </a:r>
            <a:r>
              <a:rPr lang="de-DE" altLang="de-DE" sz="2800" b="1" dirty="0" smtClean="0"/>
              <a:t> </a:t>
            </a:r>
            <a:r>
              <a:rPr lang="de-DE" altLang="de-DE" sz="2800" b="1" dirty="0" err="1" smtClean="0"/>
              <a:t>you</a:t>
            </a:r>
            <a:r>
              <a:rPr lang="de-DE" altLang="de-DE" sz="2800" b="1" dirty="0" smtClean="0"/>
              <a:t> </a:t>
            </a:r>
            <a:r>
              <a:rPr lang="de-DE" altLang="de-DE" sz="2800" b="1" dirty="0" err="1" smtClean="0"/>
              <a:t>going</a:t>
            </a:r>
            <a:r>
              <a:rPr lang="de-DE" altLang="de-DE" sz="2800" b="1" dirty="0" smtClean="0"/>
              <a:t> </a:t>
            </a:r>
            <a:r>
              <a:rPr lang="de-DE" altLang="de-DE" sz="2800" b="1" dirty="0" err="1" smtClean="0"/>
              <a:t>to</a:t>
            </a:r>
            <a:r>
              <a:rPr lang="de-DE" altLang="de-DE" sz="2800" b="1" dirty="0" smtClean="0"/>
              <a:t> </a:t>
            </a:r>
            <a:r>
              <a:rPr lang="de-DE" altLang="de-DE" sz="2800" b="1" dirty="0" err="1" smtClean="0"/>
              <a:t>work</a:t>
            </a:r>
            <a:r>
              <a:rPr lang="de-DE" altLang="de-DE" sz="2800" b="1" dirty="0" smtClean="0"/>
              <a:t>?</a:t>
            </a:r>
            <a:endParaRPr lang="de-DE" altLang="de-DE" sz="2800" dirty="0">
              <a:sym typeface="Wingdings" panose="05000000000000000000" pitchFamily="2" charset="2"/>
            </a:endParaRPr>
          </a:p>
        </p:txBody>
      </p:sp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4445413"/>
              </p:ext>
            </p:extLst>
          </p:nvPr>
        </p:nvGraphicFramePr>
        <p:xfrm>
          <a:off x="395536" y="1484784"/>
          <a:ext cx="8208912" cy="51125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>
                  <a:extLst>
                    <a:ext uri="{9D8B030D-6E8A-4147-A177-3AD203B41FA5}">
                      <a16:colId xmlns:a16="http://schemas.microsoft.com/office/drawing/2014/main" val="2777741774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539742868"/>
                    </a:ext>
                  </a:extLst>
                </a:gridCol>
                <a:gridCol w="5112568">
                  <a:extLst>
                    <a:ext uri="{9D8B030D-6E8A-4147-A177-3AD203B41FA5}">
                      <a16:colId xmlns:a16="http://schemas.microsoft.com/office/drawing/2014/main" val="1634661159"/>
                    </a:ext>
                  </a:extLst>
                </a:gridCol>
              </a:tblGrid>
              <a:tr h="511257">
                <a:tc>
                  <a:txBody>
                    <a:bodyPr/>
                    <a:lstStyle/>
                    <a:p>
                      <a:r>
                        <a:rPr lang="de-DE" dirty="0" smtClean="0"/>
                        <a:t>Team 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Name(s)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Business </a:t>
                      </a:r>
                      <a:r>
                        <a:rPr lang="de-DE" dirty="0" err="1" smtClean="0"/>
                        <a:t>Idea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7473845"/>
                  </a:ext>
                </a:extLst>
              </a:tr>
              <a:tr h="511257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6555032"/>
                  </a:ext>
                </a:extLst>
              </a:tr>
              <a:tr h="511257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1748762"/>
                  </a:ext>
                </a:extLst>
              </a:tr>
              <a:tr h="511257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8667516"/>
                  </a:ext>
                </a:extLst>
              </a:tr>
              <a:tr h="511257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2870606"/>
                  </a:ext>
                </a:extLst>
              </a:tr>
              <a:tr h="511257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4088507"/>
                  </a:ext>
                </a:extLst>
              </a:tr>
              <a:tr h="511257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1541908"/>
                  </a:ext>
                </a:extLst>
              </a:tr>
              <a:tr h="511257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8770697"/>
                  </a:ext>
                </a:extLst>
              </a:tr>
              <a:tr h="511257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0656957"/>
                  </a:ext>
                </a:extLst>
              </a:tr>
              <a:tr h="511257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9675685"/>
                  </a:ext>
                </a:extLst>
              </a:tr>
            </a:tbl>
          </a:graphicData>
        </a:graphic>
      </p:graphicFrame>
      <p:sp>
        <p:nvSpPr>
          <p:cNvPr id="3" name="Textfeld 2"/>
          <p:cNvSpPr txBox="1"/>
          <p:nvPr/>
        </p:nvSpPr>
        <p:spPr>
          <a:xfrm>
            <a:off x="387990" y="557726"/>
            <a:ext cx="8070157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500" b="1" dirty="0" smtClean="0"/>
              <a:t>Note: </a:t>
            </a:r>
            <a:r>
              <a:rPr lang="de-DE" sz="1500" dirty="0" err="1"/>
              <a:t>S</a:t>
            </a:r>
            <a:r>
              <a:rPr lang="de-DE" sz="1500" dirty="0" err="1" smtClean="0"/>
              <a:t>tudents</a:t>
            </a:r>
            <a:r>
              <a:rPr lang="de-DE" sz="1500" dirty="0" smtClean="0"/>
              <a:t> </a:t>
            </a:r>
            <a:r>
              <a:rPr lang="de-DE" sz="1500" dirty="0" err="1" smtClean="0"/>
              <a:t>going</a:t>
            </a:r>
            <a:r>
              <a:rPr lang="de-DE" sz="1500" dirty="0" smtClean="0"/>
              <a:t> on an IP will </a:t>
            </a:r>
            <a:r>
              <a:rPr lang="de-DE" sz="1500" dirty="0" err="1" smtClean="0"/>
              <a:t>develop</a:t>
            </a:r>
            <a:r>
              <a:rPr lang="de-DE" sz="1500" dirty="0" smtClean="0"/>
              <a:t> </a:t>
            </a:r>
            <a:r>
              <a:rPr lang="de-DE" sz="1500" dirty="0" err="1" smtClean="0"/>
              <a:t>the</a:t>
            </a:r>
            <a:r>
              <a:rPr lang="de-DE" sz="1500" dirty="0" smtClean="0"/>
              <a:t> </a:t>
            </a:r>
            <a:r>
              <a:rPr lang="de-DE" sz="1500" dirty="0" err="1" smtClean="0"/>
              <a:t>business</a:t>
            </a:r>
            <a:r>
              <a:rPr lang="de-DE" sz="1500" dirty="0" smtClean="0"/>
              <a:t> plan </a:t>
            </a:r>
            <a:r>
              <a:rPr lang="de-DE" sz="1500" dirty="0" err="1" smtClean="0"/>
              <a:t>with</a:t>
            </a:r>
            <a:r>
              <a:rPr lang="de-DE" sz="1500" dirty="0" smtClean="0"/>
              <a:t> </a:t>
            </a:r>
            <a:r>
              <a:rPr lang="de-DE" sz="1500" dirty="0" err="1" smtClean="0"/>
              <a:t>their</a:t>
            </a:r>
            <a:r>
              <a:rPr lang="de-DE" sz="1500" dirty="0" smtClean="0"/>
              <a:t> </a:t>
            </a:r>
            <a:r>
              <a:rPr lang="de-DE" sz="1500" dirty="0" err="1" smtClean="0"/>
              <a:t>groups</a:t>
            </a:r>
            <a:r>
              <a:rPr lang="de-DE" sz="1500" dirty="0" smtClean="0"/>
              <a:t> </a:t>
            </a:r>
            <a:r>
              <a:rPr lang="de-DE" sz="1500" dirty="0" err="1" smtClean="0"/>
              <a:t>during</a:t>
            </a:r>
            <a:r>
              <a:rPr lang="de-DE" sz="1500" dirty="0" smtClean="0"/>
              <a:t> </a:t>
            </a:r>
            <a:r>
              <a:rPr lang="de-DE" sz="1500" dirty="0" err="1" smtClean="0"/>
              <a:t>the</a:t>
            </a:r>
            <a:r>
              <a:rPr lang="de-DE" sz="1500" dirty="0" smtClean="0"/>
              <a:t> IP, but </a:t>
            </a:r>
            <a:r>
              <a:rPr lang="de-DE" sz="1500" dirty="0" err="1" smtClean="0"/>
              <a:t>they</a:t>
            </a:r>
            <a:r>
              <a:rPr lang="de-DE" sz="1500" dirty="0" smtClean="0"/>
              <a:t> </a:t>
            </a:r>
            <a:r>
              <a:rPr lang="de-DE" sz="1500" dirty="0" err="1" smtClean="0"/>
              <a:t>can</a:t>
            </a:r>
            <a:r>
              <a:rPr lang="de-DE" sz="1500" dirty="0" smtClean="0"/>
              <a:t> </a:t>
            </a:r>
            <a:r>
              <a:rPr lang="de-DE" sz="1500" dirty="0" err="1" smtClean="0"/>
              <a:t>use</a:t>
            </a:r>
            <a:r>
              <a:rPr lang="de-DE" sz="1500" dirty="0" smtClean="0"/>
              <a:t> a </a:t>
            </a:r>
            <a:r>
              <a:rPr lang="de-DE" sz="1500" dirty="0" err="1" smtClean="0"/>
              <a:t>fictive</a:t>
            </a:r>
            <a:r>
              <a:rPr lang="de-DE" sz="1500" dirty="0" smtClean="0"/>
              <a:t> </a:t>
            </a:r>
            <a:r>
              <a:rPr lang="de-DE" sz="1500" dirty="0" err="1" smtClean="0"/>
              <a:t>case</a:t>
            </a:r>
            <a:r>
              <a:rPr lang="de-DE" sz="1500" dirty="0" smtClean="0"/>
              <a:t>/</a:t>
            </a:r>
            <a:r>
              <a:rPr lang="de-DE" sz="1500" dirty="0" err="1" smtClean="0"/>
              <a:t>challenge</a:t>
            </a:r>
            <a:r>
              <a:rPr lang="de-DE" sz="1500" dirty="0" smtClean="0"/>
              <a:t> </a:t>
            </a:r>
            <a:r>
              <a:rPr lang="de-DE" sz="1500" dirty="0" err="1" smtClean="0"/>
              <a:t>for</a:t>
            </a:r>
            <a:r>
              <a:rPr lang="de-DE" sz="1500" dirty="0" smtClean="0"/>
              <a:t> </a:t>
            </a:r>
            <a:r>
              <a:rPr lang="de-DE" sz="1500" dirty="0" err="1" smtClean="0"/>
              <a:t>the</a:t>
            </a:r>
            <a:r>
              <a:rPr lang="de-DE" sz="1500" dirty="0" smtClean="0"/>
              <a:t> </a:t>
            </a:r>
            <a:r>
              <a:rPr lang="de-DE" sz="1500" dirty="0" err="1" smtClean="0"/>
              <a:t>upcoming</a:t>
            </a:r>
            <a:r>
              <a:rPr lang="de-DE" sz="1500" dirty="0" smtClean="0"/>
              <a:t> </a:t>
            </a:r>
            <a:r>
              <a:rPr lang="de-DE" sz="1500" dirty="0" err="1" smtClean="0"/>
              <a:t>exercises</a:t>
            </a:r>
            <a:r>
              <a:rPr lang="de-DE" sz="1500" dirty="0" smtClean="0"/>
              <a:t>. </a:t>
            </a:r>
            <a:r>
              <a:rPr lang="de-DE" sz="1500" dirty="0" err="1" smtClean="0"/>
              <a:t>Students</a:t>
            </a:r>
            <a:r>
              <a:rPr lang="de-DE" sz="1500" dirty="0" smtClean="0"/>
              <a:t> </a:t>
            </a:r>
            <a:r>
              <a:rPr lang="de-DE" sz="1500" b="1" dirty="0" smtClean="0"/>
              <a:t>not</a:t>
            </a:r>
            <a:r>
              <a:rPr lang="de-DE" sz="1500" dirty="0" smtClean="0"/>
              <a:t> </a:t>
            </a:r>
            <a:r>
              <a:rPr lang="de-DE" sz="1500" dirty="0" err="1" smtClean="0"/>
              <a:t>going</a:t>
            </a:r>
            <a:r>
              <a:rPr lang="de-DE" sz="1500" dirty="0" smtClean="0"/>
              <a:t> on an IP will </a:t>
            </a:r>
            <a:r>
              <a:rPr lang="de-DE" sz="1500" dirty="0" err="1" smtClean="0"/>
              <a:t>develop</a:t>
            </a:r>
            <a:r>
              <a:rPr lang="de-DE" sz="1500" dirty="0" smtClean="0"/>
              <a:t> </a:t>
            </a:r>
            <a:r>
              <a:rPr lang="de-DE" sz="1500" dirty="0" err="1" smtClean="0"/>
              <a:t>the</a:t>
            </a:r>
            <a:r>
              <a:rPr lang="de-DE" sz="1500" dirty="0" smtClean="0"/>
              <a:t> </a:t>
            </a:r>
            <a:r>
              <a:rPr lang="de-DE" sz="1500" dirty="0" err="1" smtClean="0"/>
              <a:t>business</a:t>
            </a:r>
            <a:r>
              <a:rPr lang="de-DE" sz="1500" dirty="0" smtClean="0"/>
              <a:t> plan (</a:t>
            </a:r>
            <a:r>
              <a:rPr lang="de-DE" sz="1500" dirty="0" err="1" smtClean="0"/>
              <a:t>assignment</a:t>
            </a:r>
            <a:r>
              <a:rPr lang="de-DE" sz="1500" dirty="0" smtClean="0"/>
              <a:t> 3) on </a:t>
            </a:r>
            <a:r>
              <a:rPr lang="de-DE" sz="1500" dirty="0" err="1" smtClean="0"/>
              <a:t>the</a:t>
            </a:r>
            <a:r>
              <a:rPr lang="de-DE" sz="1500" dirty="0" smtClean="0"/>
              <a:t> </a:t>
            </a:r>
            <a:r>
              <a:rPr lang="de-DE" sz="1500" dirty="0" err="1" smtClean="0"/>
              <a:t>case</a:t>
            </a:r>
            <a:r>
              <a:rPr lang="de-DE" sz="1500" dirty="0" smtClean="0"/>
              <a:t> </a:t>
            </a:r>
            <a:r>
              <a:rPr lang="de-DE" sz="1500" dirty="0" err="1" smtClean="0"/>
              <a:t>they</a:t>
            </a:r>
            <a:r>
              <a:rPr lang="de-DE" sz="1500" dirty="0" smtClean="0"/>
              <a:t> </a:t>
            </a:r>
            <a:r>
              <a:rPr lang="de-DE" sz="1500" dirty="0" err="1" smtClean="0"/>
              <a:t>have</a:t>
            </a:r>
            <a:r>
              <a:rPr lang="de-DE" sz="1500" dirty="0" smtClean="0"/>
              <a:t> </a:t>
            </a:r>
            <a:r>
              <a:rPr lang="de-DE" sz="1500" dirty="0" err="1" smtClean="0"/>
              <a:t>chosen</a:t>
            </a:r>
            <a:r>
              <a:rPr lang="de-DE" sz="1500" dirty="0" smtClean="0"/>
              <a:t> </a:t>
            </a:r>
            <a:r>
              <a:rPr lang="de-DE" sz="1500" dirty="0" err="1" smtClean="0"/>
              <a:t>now</a:t>
            </a:r>
            <a:r>
              <a:rPr lang="de-DE" sz="1600" dirty="0" smtClean="0"/>
              <a:t>.</a:t>
            </a:r>
            <a:endParaRPr lang="de-DE" sz="1600" dirty="0"/>
          </a:p>
        </p:txBody>
      </p:sp>
    </p:spTree>
    <p:extLst>
      <p:ext uri="{BB962C8B-B14F-4D97-AF65-F5344CB8AC3E}">
        <p14:creationId xmlns:p14="http://schemas.microsoft.com/office/powerpoint/2010/main" val="2661262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\\NBK4-130A-01\E-Learning\Erasmus Plus\Antragstellung 2015\Strategic Partnership Local Change\Learning Activity 2 - Arnhem 2017\Sessions\Session 8\Business Canvas_Seite_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1665"/>
            <a:ext cx="9166177" cy="6482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feld 3"/>
          <p:cNvSpPr txBox="1"/>
          <p:nvPr/>
        </p:nvSpPr>
        <p:spPr>
          <a:xfrm>
            <a:off x="467544" y="0"/>
            <a:ext cx="869863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smtClean="0"/>
              <a:t>Template </a:t>
            </a:r>
            <a:r>
              <a:rPr lang="de-DE" b="1" dirty="0" smtClean="0"/>
              <a:t>Business </a:t>
            </a:r>
            <a:r>
              <a:rPr lang="de-DE" b="1" dirty="0" err="1" smtClean="0"/>
              <a:t>Idea</a:t>
            </a:r>
            <a:r>
              <a:rPr lang="de-DE" b="1" dirty="0" smtClean="0"/>
              <a:t> 1</a:t>
            </a:r>
          </a:p>
          <a:p>
            <a:r>
              <a:rPr lang="de-DE" sz="1400" dirty="0" err="1" smtClean="0"/>
              <a:t>Use</a:t>
            </a:r>
            <a:r>
              <a:rPr lang="de-DE" sz="1400" dirty="0" smtClean="0"/>
              <a:t> </a:t>
            </a:r>
            <a:r>
              <a:rPr lang="de-DE" sz="1400" dirty="0" smtClean="0"/>
              <a:t>the </a:t>
            </a:r>
            <a:r>
              <a:rPr lang="de-DE" sz="1400" dirty="0" err="1" smtClean="0"/>
              <a:t>drawing</a:t>
            </a:r>
            <a:r>
              <a:rPr lang="de-DE" sz="1400" dirty="0" smtClean="0"/>
              <a:t> </a:t>
            </a:r>
            <a:r>
              <a:rPr lang="de-DE" sz="1400" dirty="0" err="1" smtClean="0"/>
              <a:t>tool</a:t>
            </a:r>
            <a:r>
              <a:rPr lang="de-DE" sz="1400" dirty="0" smtClean="0"/>
              <a:t> </a:t>
            </a:r>
            <a:r>
              <a:rPr lang="de-DE" sz="1400" dirty="0" err="1" smtClean="0"/>
              <a:t>and</a:t>
            </a:r>
            <a:r>
              <a:rPr lang="de-DE" sz="1400" dirty="0" smtClean="0"/>
              <a:t> </a:t>
            </a:r>
            <a:r>
              <a:rPr lang="de-DE" sz="1400" dirty="0" err="1" smtClean="0"/>
              <a:t>brainstorm</a:t>
            </a:r>
            <a:r>
              <a:rPr lang="de-DE" sz="1400" dirty="0" smtClean="0"/>
              <a:t> </a:t>
            </a:r>
            <a:r>
              <a:rPr lang="de-DE" sz="1400" dirty="0" err="1" smtClean="0"/>
              <a:t>your</a:t>
            </a:r>
            <a:r>
              <a:rPr lang="de-DE" sz="1400" dirty="0" smtClean="0"/>
              <a:t> </a:t>
            </a:r>
            <a:r>
              <a:rPr lang="de-DE" sz="1400" dirty="0" err="1" smtClean="0"/>
              <a:t>business</a:t>
            </a:r>
            <a:r>
              <a:rPr lang="de-DE" sz="1400" dirty="0" smtClean="0"/>
              <a:t> </a:t>
            </a:r>
            <a:r>
              <a:rPr lang="de-DE" sz="1400" dirty="0" err="1" smtClean="0"/>
              <a:t>idea</a:t>
            </a:r>
            <a:r>
              <a:rPr lang="de-DE" sz="1400" dirty="0" smtClean="0"/>
              <a:t> on </a:t>
            </a:r>
            <a:r>
              <a:rPr lang="de-DE" sz="1400" dirty="0" err="1" smtClean="0"/>
              <a:t>this</a:t>
            </a:r>
            <a:r>
              <a:rPr lang="de-DE" sz="1400" dirty="0" smtClean="0"/>
              <a:t> </a:t>
            </a:r>
            <a:r>
              <a:rPr lang="de-DE" sz="1400" dirty="0" err="1" smtClean="0"/>
              <a:t>canvas</a:t>
            </a:r>
            <a:r>
              <a:rPr lang="de-DE" sz="1400" dirty="0" smtClean="0"/>
              <a:t>. </a:t>
            </a:r>
            <a:r>
              <a:rPr lang="de-DE" sz="1400" dirty="0" err="1" smtClean="0"/>
              <a:t>Use</a:t>
            </a:r>
            <a:r>
              <a:rPr lang="de-DE" sz="1400" dirty="0" smtClean="0"/>
              <a:t> </a:t>
            </a:r>
            <a:r>
              <a:rPr lang="de-DE" sz="1400" dirty="0" err="1" smtClean="0"/>
              <a:t>one</a:t>
            </a:r>
            <a:r>
              <a:rPr lang="de-DE" sz="1400" dirty="0" smtClean="0"/>
              <a:t> </a:t>
            </a:r>
            <a:r>
              <a:rPr lang="de-DE" sz="1400" dirty="0" err="1" smtClean="0"/>
              <a:t>canvas</a:t>
            </a:r>
            <a:r>
              <a:rPr lang="de-DE" sz="1400" dirty="0" smtClean="0"/>
              <a:t> per </a:t>
            </a:r>
            <a:r>
              <a:rPr lang="de-DE" sz="1400" dirty="0" err="1" smtClean="0"/>
              <a:t>business</a:t>
            </a:r>
            <a:r>
              <a:rPr lang="de-DE" sz="1400" dirty="0" smtClean="0"/>
              <a:t> </a:t>
            </a:r>
            <a:r>
              <a:rPr lang="de-DE" sz="1400" dirty="0" err="1" smtClean="0"/>
              <a:t>idea</a:t>
            </a:r>
            <a:r>
              <a:rPr lang="de-DE" sz="1400" dirty="0" smtClean="0"/>
              <a:t>.</a:t>
            </a:r>
          </a:p>
          <a:p>
            <a:endParaRPr lang="de-DE" sz="1400" dirty="0"/>
          </a:p>
          <a:p>
            <a:r>
              <a:rPr lang="de-DE" dirty="0" smtClean="0"/>
              <a:t>Name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your</a:t>
            </a:r>
            <a:r>
              <a:rPr lang="de-DE" dirty="0" smtClean="0"/>
              <a:t> </a:t>
            </a:r>
            <a:r>
              <a:rPr lang="de-DE" dirty="0" err="1" smtClean="0"/>
              <a:t>business</a:t>
            </a:r>
            <a:r>
              <a:rPr lang="de-DE" dirty="0" smtClean="0"/>
              <a:t> </a:t>
            </a:r>
            <a:r>
              <a:rPr lang="de-DE" dirty="0" err="1" smtClean="0"/>
              <a:t>idea</a:t>
            </a:r>
            <a:r>
              <a:rPr lang="de-DE" dirty="0" smtClean="0"/>
              <a:t>:______________________</a:t>
            </a: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3650338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\\NBK4-130A-01\E-Learning\Erasmus Plus\Antragstellung 2015\Strategic Partnership Local Change\Learning Activity 2 - Arnhem 2017\Sessions\Session 8\Business Canvas_Seite_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1665"/>
            <a:ext cx="9166177" cy="6482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feld 3"/>
          <p:cNvSpPr txBox="1"/>
          <p:nvPr/>
        </p:nvSpPr>
        <p:spPr>
          <a:xfrm>
            <a:off x="467544" y="0"/>
            <a:ext cx="869863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smtClean="0"/>
              <a:t>Template </a:t>
            </a:r>
            <a:r>
              <a:rPr lang="de-DE" b="1" dirty="0" smtClean="0"/>
              <a:t>Business </a:t>
            </a:r>
            <a:r>
              <a:rPr lang="de-DE" b="1" dirty="0" err="1" smtClean="0"/>
              <a:t>Idea</a:t>
            </a:r>
            <a:r>
              <a:rPr lang="de-DE" b="1" dirty="0" smtClean="0"/>
              <a:t> 2</a:t>
            </a:r>
          </a:p>
          <a:p>
            <a:r>
              <a:rPr lang="de-DE" sz="1400" dirty="0" err="1" smtClean="0"/>
              <a:t>Use</a:t>
            </a:r>
            <a:r>
              <a:rPr lang="de-DE" sz="1400" dirty="0" smtClean="0"/>
              <a:t> </a:t>
            </a:r>
            <a:r>
              <a:rPr lang="de-DE" sz="1400" dirty="0" smtClean="0"/>
              <a:t>the </a:t>
            </a:r>
            <a:r>
              <a:rPr lang="de-DE" sz="1400" dirty="0" err="1" smtClean="0"/>
              <a:t>drawing</a:t>
            </a:r>
            <a:r>
              <a:rPr lang="de-DE" sz="1400" dirty="0" smtClean="0"/>
              <a:t> </a:t>
            </a:r>
            <a:r>
              <a:rPr lang="de-DE" sz="1400" dirty="0" err="1" smtClean="0"/>
              <a:t>tool</a:t>
            </a:r>
            <a:r>
              <a:rPr lang="de-DE" sz="1400" dirty="0" smtClean="0"/>
              <a:t> </a:t>
            </a:r>
            <a:r>
              <a:rPr lang="de-DE" sz="1400" dirty="0" err="1" smtClean="0"/>
              <a:t>and</a:t>
            </a:r>
            <a:r>
              <a:rPr lang="de-DE" sz="1400" dirty="0" smtClean="0"/>
              <a:t> </a:t>
            </a:r>
            <a:r>
              <a:rPr lang="de-DE" sz="1400" dirty="0" err="1" smtClean="0"/>
              <a:t>brainstorm</a:t>
            </a:r>
            <a:r>
              <a:rPr lang="de-DE" sz="1400" dirty="0" smtClean="0"/>
              <a:t> </a:t>
            </a:r>
            <a:r>
              <a:rPr lang="de-DE" sz="1400" dirty="0" err="1" smtClean="0"/>
              <a:t>your</a:t>
            </a:r>
            <a:r>
              <a:rPr lang="de-DE" sz="1400" dirty="0" smtClean="0"/>
              <a:t> </a:t>
            </a:r>
            <a:r>
              <a:rPr lang="de-DE" sz="1400" dirty="0" err="1" smtClean="0"/>
              <a:t>business</a:t>
            </a:r>
            <a:r>
              <a:rPr lang="de-DE" sz="1400" dirty="0" smtClean="0"/>
              <a:t> </a:t>
            </a:r>
            <a:r>
              <a:rPr lang="de-DE" sz="1400" dirty="0" err="1" smtClean="0"/>
              <a:t>idea</a:t>
            </a:r>
            <a:r>
              <a:rPr lang="de-DE" sz="1400" dirty="0" smtClean="0"/>
              <a:t> on </a:t>
            </a:r>
            <a:r>
              <a:rPr lang="de-DE" sz="1400" dirty="0" err="1" smtClean="0"/>
              <a:t>this</a:t>
            </a:r>
            <a:r>
              <a:rPr lang="de-DE" sz="1400" dirty="0" smtClean="0"/>
              <a:t> </a:t>
            </a:r>
            <a:r>
              <a:rPr lang="de-DE" sz="1400" dirty="0" err="1" smtClean="0"/>
              <a:t>canvas</a:t>
            </a:r>
            <a:r>
              <a:rPr lang="de-DE" sz="1400" dirty="0" smtClean="0"/>
              <a:t>. </a:t>
            </a:r>
            <a:r>
              <a:rPr lang="de-DE" sz="1400" dirty="0" err="1" smtClean="0"/>
              <a:t>Use</a:t>
            </a:r>
            <a:r>
              <a:rPr lang="de-DE" sz="1400" dirty="0" smtClean="0"/>
              <a:t> </a:t>
            </a:r>
            <a:r>
              <a:rPr lang="de-DE" sz="1400" dirty="0" err="1" smtClean="0"/>
              <a:t>one</a:t>
            </a:r>
            <a:r>
              <a:rPr lang="de-DE" sz="1400" dirty="0" smtClean="0"/>
              <a:t> </a:t>
            </a:r>
            <a:r>
              <a:rPr lang="de-DE" sz="1400" dirty="0" err="1" smtClean="0"/>
              <a:t>canvas</a:t>
            </a:r>
            <a:r>
              <a:rPr lang="de-DE" sz="1400" dirty="0" smtClean="0"/>
              <a:t> per </a:t>
            </a:r>
            <a:r>
              <a:rPr lang="de-DE" sz="1400" dirty="0" err="1" smtClean="0"/>
              <a:t>business</a:t>
            </a:r>
            <a:r>
              <a:rPr lang="de-DE" sz="1400" dirty="0" smtClean="0"/>
              <a:t> </a:t>
            </a:r>
            <a:r>
              <a:rPr lang="de-DE" sz="1400" dirty="0" err="1" smtClean="0"/>
              <a:t>idea</a:t>
            </a:r>
            <a:r>
              <a:rPr lang="de-DE" sz="1400" dirty="0" smtClean="0"/>
              <a:t>.</a:t>
            </a:r>
          </a:p>
          <a:p>
            <a:endParaRPr lang="de-DE" sz="1400" dirty="0"/>
          </a:p>
          <a:p>
            <a:r>
              <a:rPr lang="de-DE" dirty="0" smtClean="0"/>
              <a:t>Name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your</a:t>
            </a:r>
            <a:r>
              <a:rPr lang="de-DE" dirty="0" smtClean="0"/>
              <a:t> </a:t>
            </a:r>
            <a:r>
              <a:rPr lang="de-DE" dirty="0" err="1" smtClean="0"/>
              <a:t>business</a:t>
            </a:r>
            <a:r>
              <a:rPr lang="de-DE" dirty="0" smtClean="0"/>
              <a:t> </a:t>
            </a:r>
            <a:r>
              <a:rPr lang="de-DE" dirty="0" err="1" smtClean="0"/>
              <a:t>idea</a:t>
            </a:r>
            <a:r>
              <a:rPr lang="de-DE" dirty="0" smtClean="0"/>
              <a:t>:______________________</a:t>
            </a: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3132640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\\NBK4-130A-01\E-Learning\Erasmus Plus\Antragstellung 2015\Strategic Partnership Local Change\Learning Activity 2 - Arnhem 2017\Sessions\Session 8\Business Canvas_Seite_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1665"/>
            <a:ext cx="9166177" cy="6482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feld 3"/>
          <p:cNvSpPr txBox="1"/>
          <p:nvPr/>
        </p:nvSpPr>
        <p:spPr>
          <a:xfrm>
            <a:off x="467544" y="0"/>
            <a:ext cx="869863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smtClean="0"/>
              <a:t>Template </a:t>
            </a:r>
            <a:r>
              <a:rPr lang="de-DE" b="1" dirty="0" smtClean="0"/>
              <a:t>Business </a:t>
            </a:r>
            <a:r>
              <a:rPr lang="de-DE" b="1" dirty="0" err="1" smtClean="0"/>
              <a:t>Idea</a:t>
            </a:r>
            <a:r>
              <a:rPr lang="de-DE" b="1" dirty="0" smtClean="0"/>
              <a:t> 3</a:t>
            </a:r>
          </a:p>
          <a:p>
            <a:r>
              <a:rPr lang="de-DE" sz="1400" dirty="0" err="1" smtClean="0"/>
              <a:t>Use</a:t>
            </a:r>
            <a:r>
              <a:rPr lang="de-DE" sz="1400" dirty="0" smtClean="0"/>
              <a:t> </a:t>
            </a:r>
            <a:r>
              <a:rPr lang="de-DE" sz="1400" dirty="0" smtClean="0"/>
              <a:t>the </a:t>
            </a:r>
            <a:r>
              <a:rPr lang="de-DE" sz="1400" dirty="0" err="1" smtClean="0"/>
              <a:t>drawing</a:t>
            </a:r>
            <a:r>
              <a:rPr lang="de-DE" sz="1400" dirty="0" smtClean="0"/>
              <a:t> </a:t>
            </a:r>
            <a:r>
              <a:rPr lang="de-DE" sz="1400" dirty="0" err="1" smtClean="0"/>
              <a:t>tool</a:t>
            </a:r>
            <a:r>
              <a:rPr lang="de-DE" sz="1400" dirty="0" smtClean="0"/>
              <a:t> </a:t>
            </a:r>
            <a:r>
              <a:rPr lang="de-DE" sz="1400" dirty="0" err="1" smtClean="0"/>
              <a:t>and</a:t>
            </a:r>
            <a:r>
              <a:rPr lang="de-DE" sz="1400" dirty="0" smtClean="0"/>
              <a:t> </a:t>
            </a:r>
            <a:r>
              <a:rPr lang="de-DE" sz="1400" dirty="0" err="1" smtClean="0"/>
              <a:t>brainstorm</a:t>
            </a:r>
            <a:r>
              <a:rPr lang="de-DE" sz="1400" dirty="0" smtClean="0"/>
              <a:t> </a:t>
            </a:r>
            <a:r>
              <a:rPr lang="de-DE" sz="1400" dirty="0" err="1" smtClean="0"/>
              <a:t>your</a:t>
            </a:r>
            <a:r>
              <a:rPr lang="de-DE" sz="1400" dirty="0" smtClean="0"/>
              <a:t> </a:t>
            </a:r>
            <a:r>
              <a:rPr lang="de-DE" sz="1400" dirty="0" err="1" smtClean="0"/>
              <a:t>business</a:t>
            </a:r>
            <a:r>
              <a:rPr lang="de-DE" sz="1400" dirty="0" smtClean="0"/>
              <a:t> </a:t>
            </a:r>
            <a:r>
              <a:rPr lang="de-DE" sz="1400" dirty="0" err="1" smtClean="0"/>
              <a:t>idea</a:t>
            </a:r>
            <a:r>
              <a:rPr lang="de-DE" sz="1400" dirty="0" smtClean="0"/>
              <a:t> on </a:t>
            </a:r>
            <a:r>
              <a:rPr lang="de-DE" sz="1400" dirty="0" err="1" smtClean="0"/>
              <a:t>this</a:t>
            </a:r>
            <a:r>
              <a:rPr lang="de-DE" sz="1400" dirty="0" smtClean="0"/>
              <a:t> </a:t>
            </a:r>
            <a:r>
              <a:rPr lang="de-DE" sz="1400" dirty="0" err="1" smtClean="0"/>
              <a:t>canvas</a:t>
            </a:r>
            <a:r>
              <a:rPr lang="de-DE" sz="1400" dirty="0" smtClean="0"/>
              <a:t>. </a:t>
            </a:r>
            <a:r>
              <a:rPr lang="de-DE" sz="1400" dirty="0" err="1" smtClean="0"/>
              <a:t>Use</a:t>
            </a:r>
            <a:r>
              <a:rPr lang="de-DE" sz="1400" dirty="0" smtClean="0"/>
              <a:t> </a:t>
            </a:r>
            <a:r>
              <a:rPr lang="de-DE" sz="1400" dirty="0" err="1" smtClean="0"/>
              <a:t>one</a:t>
            </a:r>
            <a:r>
              <a:rPr lang="de-DE" sz="1400" dirty="0" smtClean="0"/>
              <a:t> </a:t>
            </a:r>
            <a:r>
              <a:rPr lang="de-DE" sz="1400" dirty="0" err="1" smtClean="0"/>
              <a:t>canvas</a:t>
            </a:r>
            <a:r>
              <a:rPr lang="de-DE" sz="1400" dirty="0" smtClean="0"/>
              <a:t> per </a:t>
            </a:r>
            <a:r>
              <a:rPr lang="de-DE" sz="1400" dirty="0" err="1" smtClean="0"/>
              <a:t>business</a:t>
            </a:r>
            <a:r>
              <a:rPr lang="de-DE" sz="1400" dirty="0" smtClean="0"/>
              <a:t> </a:t>
            </a:r>
            <a:r>
              <a:rPr lang="de-DE" sz="1400" dirty="0" err="1" smtClean="0"/>
              <a:t>idea</a:t>
            </a:r>
            <a:r>
              <a:rPr lang="de-DE" sz="1400" dirty="0" smtClean="0"/>
              <a:t>.</a:t>
            </a:r>
          </a:p>
          <a:p>
            <a:endParaRPr lang="de-DE" sz="1400" dirty="0"/>
          </a:p>
          <a:p>
            <a:r>
              <a:rPr lang="de-DE" dirty="0" smtClean="0"/>
              <a:t>Name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your</a:t>
            </a:r>
            <a:r>
              <a:rPr lang="de-DE" dirty="0" smtClean="0"/>
              <a:t> </a:t>
            </a:r>
            <a:r>
              <a:rPr lang="de-DE" dirty="0" err="1" smtClean="0"/>
              <a:t>business</a:t>
            </a:r>
            <a:r>
              <a:rPr lang="de-DE" dirty="0" smtClean="0"/>
              <a:t> </a:t>
            </a:r>
            <a:r>
              <a:rPr lang="de-DE" dirty="0" err="1" smtClean="0"/>
              <a:t>idea</a:t>
            </a:r>
            <a:r>
              <a:rPr lang="de-DE" dirty="0" smtClean="0"/>
              <a:t>:______________________</a:t>
            </a: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3178947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1"/>
          <p:cNvSpPr txBox="1">
            <a:spLocks/>
          </p:cNvSpPr>
          <p:nvPr/>
        </p:nvSpPr>
        <p:spPr>
          <a:xfrm>
            <a:off x="467544" y="83671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rgbClr val="002060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800" dirty="0" err="1" smtClean="0">
                <a:solidFill>
                  <a:sysClr val="windowText" lastClr="000000"/>
                </a:solidFill>
                <a:latin typeface="Calibri"/>
              </a:rPr>
              <a:t>Plenary</a:t>
            </a: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/>
            </a:r>
            <a:b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</a:br>
            <a:endParaRPr kumimoji="0" lang="de-DE" sz="2000" b="1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000" dirty="0" smtClean="0">
                <a:latin typeface="Calibri"/>
              </a:rPr>
              <a:t>Are </a:t>
            </a:r>
            <a:r>
              <a:rPr lang="de-DE" sz="2000" dirty="0" err="1" smtClean="0">
                <a:latin typeface="Calibri"/>
              </a:rPr>
              <a:t>there</a:t>
            </a:r>
            <a:r>
              <a:rPr lang="de-DE" sz="2000" dirty="0" smtClean="0">
                <a:latin typeface="Calibri"/>
              </a:rPr>
              <a:t> </a:t>
            </a:r>
            <a:r>
              <a:rPr lang="de-DE" sz="2000" dirty="0" err="1" smtClean="0">
                <a:latin typeface="Calibri"/>
              </a:rPr>
              <a:t>any</a:t>
            </a:r>
            <a:r>
              <a:rPr lang="de-DE" sz="2000" dirty="0" smtClean="0">
                <a:latin typeface="Calibri"/>
              </a:rPr>
              <a:t> </a:t>
            </a:r>
            <a:r>
              <a:rPr lang="de-DE" sz="2000" dirty="0" err="1" smtClean="0">
                <a:latin typeface="Calibri"/>
              </a:rPr>
              <a:t>remainig</a:t>
            </a:r>
            <a:r>
              <a:rPr lang="de-DE" sz="2000" dirty="0" smtClean="0">
                <a:latin typeface="Calibri"/>
              </a:rPr>
              <a:t> </a:t>
            </a:r>
            <a:r>
              <a:rPr lang="de-DE" sz="2000" dirty="0" err="1" smtClean="0">
                <a:latin typeface="Calibri"/>
              </a:rPr>
              <a:t>questions</a:t>
            </a:r>
            <a:r>
              <a:rPr lang="de-DE" sz="2000" dirty="0" smtClean="0">
                <a:latin typeface="Calibri"/>
              </a:rPr>
              <a:t> </a:t>
            </a:r>
            <a:r>
              <a:rPr lang="de-DE" sz="2000" dirty="0" err="1" smtClean="0">
                <a:latin typeface="Calibri"/>
              </a:rPr>
              <a:t>with</a:t>
            </a:r>
            <a:r>
              <a:rPr lang="de-DE" sz="2000" dirty="0" smtClean="0">
                <a:latin typeface="Calibri"/>
              </a:rPr>
              <a:t> </a:t>
            </a:r>
            <a:r>
              <a:rPr lang="de-DE" sz="2000" dirty="0" err="1" smtClean="0">
                <a:latin typeface="Calibri"/>
              </a:rPr>
              <a:t>regard</a:t>
            </a:r>
            <a:r>
              <a:rPr lang="de-DE" sz="2000" dirty="0" smtClean="0">
                <a:latin typeface="Calibri"/>
              </a:rPr>
              <a:t> </a:t>
            </a:r>
            <a:r>
              <a:rPr lang="de-DE" sz="2000" dirty="0" err="1" smtClean="0">
                <a:latin typeface="Calibri"/>
              </a:rPr>
              <a:t>to</a:t>
            </a:r>
            <a:r>
              <a:rPr lang="de-DE" sz="2000" dirty="0" smtClean="0">
                <a:latin typeface="Calibri"/>
              </a:rPr>
              <a:t> </a:t>
            </a:r>
            <a:r>
              <a:rPr lang="de-DE" sz="2000" dirty="0" err="1" smtClean="0">
                <a:latin typeface="Calibri"/>
              </a:rPr>
              <a:t>the</a:t>
            </a:r>
            <a:r>
              <a:rPr lang="de-DE" sz="2000" dirty="0" smtClean="0">
                <a:latin typeface="Calibri"/>
              </a:rPr>
              <a:t> </a:t>
            </a:r>
            <a:r>
              <a:rPr lang="de-DE" sz="2000" dirty="0" err="1" smtClean="0">
                <a:latin typeface="Calibri"/>
              </a:rPr>
              <a:t>business</a:t>
            </a:r>
            <a:r>
              <a:rPr lang="de-DE" sz="2000" dirty="0" smtClean="0">
                <a:latin typeface="Calibri"/>
              </a:rPr>
              <a:t> </a:t>
            </a:r>
            <a:r>
              <a:rPr lang="de-DE" sz="2000" dirty="0" err="1" smtClean="0">
                <a:latin typeface="Calibri"/>
              </a:rPr>
              <a:t>canvas</a:t>
            </a:r>
            <a:r>
              <a:rPr lang="de-DE" sz="2000" dirty="0" smtClean="0">
                <a:latin typeface="Calibri"/>
              </a:rPr>
              <a:t>?</a:t>
            </a:r>
            <a:endParaRPr kumimoji="0" lang="de-DE" sz="20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18929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1"/>
          <p:cNvSpPr txBox="1">
            <a:spLocks/>
          </p:cNvSpPr>
          <p:nvPr/>
        </p:nvSpPr>
        <p:spPr>
          <a:xfrm>
            <a:off x="465661" y="283275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rgbClr val="002060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Upcoming</a:t>
            </a:r>
            <a:r>
              <a:rPr kumimoji="0" lang="de-DE" sz="28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 </a:t>
            </a:r>
            <a:r>
              <a:rPr kumimoji="0" lang="de-DE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activities</a:t>
            </a:r>
            <a:r>
              <a:rPr kumimoji="0" lang="de-DE" sz="28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 </a:t>
            </a:r>
            <a:r>
              <a:rPr kumimoji="0" lang="de-DE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and</a:t>
            </a:r>
            <a:r>
              <a:rPr kumimoji="0" lang="de-DE" sz="28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 </a:t>
            </a:r>
            <a:r>
              <a:rPr kumimoji="0" lang="de-DE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sessions</a:t>
            </a: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/>
            </a:r>
            <a:b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</a:br>
            <a:endParaRPr kumimoji="0" lang="de-DE" sz="2000" b="1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000" dirty="0" smtClean="0">
                <a:latin typeface="Calibri"/>
              </a:rPr>
              <a:t>Watch </a:t>
            </a:r>
            <a:r>
              <a:rPr lang="de-DE" sz="2000" dirty="0" err="1" smtClean="0">
                <a:latin typeface="Calibri"/>
              </a:rPr>
              <a:t>the</a:t>
            </a:r>
            <a:r>
              <a:rPr lang="de-DE" sz="2000" dirty="0" smtClean="0">
                <a:latin typeface="Calibri"/>
              </a:rPr>
              <a:t> </a:t>
            </a:r>
            <a:r>
              <a:rPr lang="de-DE" sz="2000" dirty="0" err="1" smtClean="0">
                <a:latin typeface="Calibri"/>
              </a:rPr>
              <a:t>preparatory</a:t>
            </a:r>
            <a:r>
              <a:rPr lang="de-DE" sz="2000" dirty="0" smtClean="0">
                <a:latin typeface="Calibri"/>
              </a:rPr>
              <a:t> </a:t>
            </a:r>
            <a:r>
              <a:rPr lang="de-DE" sz="2000" dirty="0" err="1" smtClean="0">
                <a:latin typeface="Calibri"/>
              </a:rPr>
              <a:t>recordings</a:t>
            </a:r>
            <a:r>
              <a:rPr lang="de-DE" sz="2000" dirty="0" smtClean="0">
                <a:latin typeface="Calibri"/>
              </a:rPr>
              <a:t> </a:t>
            </a:r>
            <a:r>
              <a:rPr lang="de-DE" sz="2000" dirty="0" smtClean="0">
                <a:latin typeface="Calibri"/>
              </a:rPr>
              <a:t>on </a:t>
            </a:r>
            <a:r>
              <a:rPr lang="de-DE" sz="2000" dirty="0" err="1" smtClean="0">
                <a:latin typeface="Calibri"/>
              </a:rPr>
              <a:t>Financing</a:t>
            </a:r>
            <a:r>
              <a:rPr lang="de-DE" sz="2000" dirty="0" smtClean="0">
                <a:latin typeface="Calibri"/>
              </a:rPr>
              <a:t> Model </a:t>
            </a:r>
            <a:r>
              <a:rPr lang="de-DE" sz="2000" dirty="0" err="1" smtClean="0">
                <a:latin typeface="Calibri"/>
              </a:rPr>
              <a:t>until</a:t>
            </a:r>
            <a:r>
              <a:rPr lang="de-DE" sz="2000" dirty="0" smtClean="0">
                <a:latin typeface="Calibri"/>
              </a:rPr>
              <a:t> April 30:</a:t>
            </a:r>
            <a:endParaRPr lang="de-DE" sz="2000" dirty="0" smtClean="0">
              <a:latin typeface="Calibri"/>
            </a:endParaRPr>
          </a:p>
          <a:p>
            <a:pPr lvl="0"/>
            <a:r>
              <a:rPr lang="de-DE" sz="2000" b="0" dirty="0"/>
              <a:t>https://ilias.hfwu.de/goto.php?target=cat_23201&amp;client_id=hfwu</a:t>
            </a: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/>
            </a:r>
            <a:b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</a:b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/>
            </a:r>
            <a:b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</a:b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Social Entrepreneurship Business Models</a:t>
            </a: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/>
            </a:r>
            <a:b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</a:br>
            <a:r>
              <a:rPr kumimoji="0" lang="de-DE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Tuesday</a:t>
            </a: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, April </a:t>
            </a:r>
            <a:r>
              <a:rPr lang="de-DE" sz="2000" dirty="0" smtClean="0">
                <a:latin typeface="Calibri"/>
              </a:rPr>
              <a:t>30</a:t>
            </a: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, </a:t>
            </a: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16 00 – 17 30 CET</a:t>
            </a:r>
            <a:b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</a:br>
            <a:r>
              <a:rPr kumimoji="0" lang="de-DE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</a:rPr>
              <a:t>Financin</a:t>
            </a:r>
            <a:r>
              <a:rPr lang="de-DE" sz="2000" b="0" dirty="0" smtClean="0">
                <a:latin typeface="Calibri"/>
              </a:rPr>
              <a:t>g </a:t>
            </a:r>
            <a:r>
              <a:rPr lang="de-DE" sz="2000" b="0" dirty="0" err="1" smtClean="0">
                <a:latin typeface="Calibri"/>
              </a:rPr>
              <a:t>the</a:t>
            </a:r>
            <a:r>
              <a:rPr lang="de-DE" sz="2000" b="0" dirty="0" smtClean="0">
                <a:latin typeface="Calibri"/>
              </a:rPr>
              <a:t> </a:t>
            </a:r>
            <a:r>
              <a:rPr lang="de-DE" sz="2000" b="0" dirty="0" err="1" smtClean="0">
                <a:latin typeface="Calibri"/>
              </a:rPr>
              <a:t>Social</a:t>
            </a:r>
            <a:r>
              <a:rPr lang="de-DE" sz="2000" b="0" dirty="0" smtClean="0">
                <a:latin typeface="Calibri"/>
              </a:rPr>
              <a:t> </a:t>
            </a:r>
            <a:r>
              <a:rPr lang="de-DE" sz="2000" b="0" dirty="0" err="1" smtClean="0">
                <a:latin typeface="Calibri"/>
              </a:rPr>
              <a:t>Entreprise</a:t>
            </a:r>
            <a:r>
              <a:rPr lang="de-DE" sz="2000" b="0" dirty="0" smtClean="0">
                <a:latin typeface="Calibri"/>
              </a:rPr>
              <a:t>, Monica Dudian, Carmen Paunescu</a:t>
            </a:r>
          </a:p>
          <a:p>
            <a:pPr lvl="0"/>
            <a:r>
              <a:rPr lang="de-DE" sz="2000" b="0" dirty="0" err="1" smtClean="0">
                <a:latin typeface="Calibri"/>
              </a:rPr>
              <a:t>Cooperation</a:t>
            </a:r>
            <a:r>
              <a:rPr lang="de-DE" sz="2000" b="0" dirty="0" smtClean="0">
                <a:latin typeface="Calibri"/>
              </a:rPr>
              <a:t> Management, Dirk Funck</a:t>
            </a:r>
          </a:p>
          <a:p>
            <a:pPr lvl="0"/>
            <a:r>
              <a:rPr kumimoji="0" lang="de-DE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Presentation</a:t>
            </a:r>
            <a:r>
              <a:rPr kumimoji="0" lang="de-DE" sz="2000" b="0" i="0" u="none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 </a:t>
            </a:r>
            <a:r>
              <a:rPr kumimoji="0" lang="de-DE" sz="2000" b="0" i="0" u="none" strike="noStrike" kern="1200" cap="none" spc="0" normalizeH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of</a:t>
            </a:r>
            <a:r>
              <a:rPr kumimoji="0" lang="de-DE" sz="2000" b="0" i="0" u="none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 </a:t>
            </a:r>
            <a:r>
              <a:rPr kumimoji="0" lang="de-DE" sz="2000" b="0" i="0" u="none" strike="noStrike" kern="1200" cap="none" spc="0" normalizeH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the</a:t>
            </a:r>
            <a:r>
              <a:rPr kumimoji="0" lang="de-DE" sz="2000" b="0" i="0" u="none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 Business Plan Template</a:t>
            </a:r>
          </a:p>
          <a:p>
            <a:pPr lvl="0"/>
            <a:r>
              <a:rPr kumimoji="0" lang="de-DE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/>
            </a:r>
            <a:br>
              <a:rPr kumimoji="0" lang="de-DE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</a:b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Tutors 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and teams online session</a:t>
            </a: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/>
            </a:r>
            <a:b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</a:br>
            <a:r>
              <a:rPr kumimoji="0" lang="de-DE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Thursday</a:t>
            </a: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, </a:t>
            </a:r>
            <a:r>
              <a:rPr lang="de-DE" sz="2000" dirty="0" smtClean="0">
                <a:latin typeface="Calibri"/>
              </a:rPr>
              <a:t>May</a:t>
            </a: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 2, </a:t>
            </a: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16 00 – 17 30 CET</a:t>
            </a:r>
            <a:b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</a:br>
            <a:r>
              <a:rPr lang="de-DE" sz="2000" b="0" noProof="0" dirty="0" smtClean="0">
                <a:latin typeface="Calibri"/>
              </a:rPr>
              <a:t>Financial </a:t>
            </a:r>
            <a:r>
              <a:rPr lang="de-DE" sz="2000" b="0" noProof="0" dirty="0" err="1" smtClean="0">
                <a:latin typeface="Calibri"/>
              </a:rPr>
              <a:t>modeling</a:t>
            </a:r>
            <a:r>
              <a:rPr lang="de-DE" sz="2000" b="0" noProof="0" dirty="0" smtClean="0">
                <a:latin typeface="Calibri"/>
              </a:rPr>
              <a:t> </a:t>
            </a:r>
            <a:r>
              <a:rPr lang="de-DE" sz="2000" b="0" noProof="0" dirty="0" err="1" smtClean="0">
                <a:latin typeface="Calibri"/>
              </a:rPr>
              <a:t>exercise</a:t>
            </a:r>
            <a:r>
              <a:rPr kumimoji="0" lang="de-DE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/>
            </a:r>
            <a:br>
              <a:rPr kumimoji="0" lang="de-DE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</a:br>
            <a:r>
              <a:rPr kumimoji="0" lang="de-DE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/>
            </a:r>
            <a:br>
              <a:rPr kumimoji="0" lang="de-DE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</a:b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May 5 </a:t>
            </a: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j-ea"/>
                <a:cs typeface="+mj-cs"/>
                <a:sym typeface="Wingdings" panose="05000000000000000000" pitchFamily="2" charset="2"/>
              </a:rPr>
              <a:t> IP </a:t>
            </a:r>
            <a:r>
              <a:rPr kumimoji="0" lang="de-DE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j-ea"/>
                <a:cs typeface="+mj-cs"/>
                <a:sym typeface="Wingdings" panose="05000000000000000000" pitchFamily="2" charset="2"/>
              </a:rPr>
              <a:t>teams</a:t>
            </a: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j-ea"/>
                <a:cs typeface="+mj-cs"/>
                <a:sym typeface="Wingdings" panose="05000000000000000000" pitchFamily="2" charset="2"/>
              </a:rPr>
              <a:t> </a:t>
            </a:r>
            <a:r>
              <a:rPr kumimoji="0" lang="de-DE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j-ea"/>
                <a:cs typeface="+mj-cs"/>
                <a:sym typeface="Wingdings" panose="05000000000000000000" pitchFamily="2" charset="2"/>
              </a:rPr>
              <a:t>depart</a:t>
            </a: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j-ea"/>
                <a:cs typeface="+mj-cs"/>
                <a:sym typeface="Wingdings" panose="05000000000000000000" pitchFamily="2" charset="2"/>
              </a:rPr>
              <a:t>,</a:t>
            </a:r>
            <a:r>
              <a:rPr kumimoji="0" lang="de-DE" sz="2000" b="1" i="0" u="none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j-ea"/>
                <a:cs typeface="+mj-cs"/>
                <a:sym typeface="Wingdings" panose="05000000000000000000" pitchFamily="2" charset="2"/>
              </a:rPr>
              <a:t> </a:t>
            </a:r>
            <a:r>
              <a:rPr kumimoji="0" lang="de-DE" sz="2000" b="1" i="0" u="none" strike="noStrike" kern="1200" cap="none" spc="0" normalizeH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j-ea"/>
                <a:cs typeface="+mj-cs"/>
                <a:sym typeface="Wingdings" panose="05000000000000000000" pitchFamily="2" charset="2"/>
              </a:rPr>
              <a:t>no</a:t>
            </a:r>
            <a:r>
              <a:rPr kumimoji="0" lang="de-DE" sz="2000" b="1" i="0" u="none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j-ea"/>
                <a:cs typeface="+mj-cs"/>
                <a:sym typeface="Wingdings" panose="05000000000000000000" pitchFamily="2" charset="2"/>
              </a:rPr>
              <a:t> </a:t>
            </a:r>
            <a:r>
              <a:rPr kumimoji="0" lang="de-DE" sz="2000" b="1" i="0" u="none" strike="noStrike" kern="1200" cap="none" spc="0" normalizeH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j-ea"/>
                <a:cs typeface="+mj-cs"/>
                <a:sym typeface="Wingdings" panose="05000000000000000000" pitchFamily="2" charset="2"/>
              </a:rPr>
              <a:t>lecture</a:t>
            </a:r>
            <a:r>
              <a:rPr kumimoji="0" lang="de-DE" sz="2000" b="1" i="0" u="none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j-ea"/>
                <a:cs typeface="+mj-cs"/>
                <a:sym typeface="Wingdings" panose="05000000000000000000" pitchFamily="2" charset="2"/>
              </a:rPr>
              <a:t> </a:t>
            </a:r>
            <a:r>
              <a:rPr kumimoji="0" lang="de-DE" sz="2000" b="1" i="0" u="none" strike="noStrike" kern="1200" cap="none" spc="0" normalizeH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j-ea"/>
                <a:cs typeface="+mj-cs"/>
                <a:sym typeface="Wingdings" panose="05000000000000000000" pitchFamily="2" charset="2"/>
              </a:rPr>
              <a:t>sessions</a:t>
            </a:r>
            <a:r>
              <a:rPr kumimoji="0" lang="de-DE" sz="2000" b="1" i="0" u="none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j-ea"/>
                <a:cs typeface="+mj-cs"/>
                <a:sym typeface="Wingdings" panose="05000000000000000000" pitchFamily="2" charset="2"/>
              </a:rPr>
              <a:t> </a:t>
            </a:r>
            <a:r>
              <a:rPr kumimoji="0" lang="de-DE" sz="2000" b="1" i="0" u="none" strike="noStrike" kern="1200" cap="none" spc="0" normalizeH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j-ea"/>
                <a:cs typeface="+mj-cs"/>
                <a:sym typeface="Wingdings" panose="05000000000000000000" pitchFamily="2" charset="2"/>
              </a:rPr>
              <a:t>until</a:t>
            </a:r>
            <a:r>
              <a:rPr kumimoji="0" lang="de-DE" sz="2000" b="1" i="0" u="none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j-ea"/>
                <a:cs typeface="+mj-cs"/>
                <a:sym typeface="Wingdings" panose="05000000000000000000" pitchFamily="2" charset="2"/>
              </a:rPr>
              <a:t> May 21</a:t>
            </a:r>
          </a:p>
          <a:p>
            <a:pPr lvl="0"/>
            <a:r>
              <a:rPr lang="de-DE" sz="2000" baseline="0" dirty="0" smtClean="0">
                <a:solidFill>
                  <a:sysClr val="windowText" lastClr="000000"/>
                </a:solidFill>
                <a:latin typeface="Calibri"/>
                <a:sym typeface="Wingdings" panose="05000000000000000000" pitchFamily="2" charset="2"/>
              </a:rPr>
              <a:t>Additional</a:t>
            </a:r>
            <a:r>
              <a:rPr lang="de-DE" sz="2000" dirty="0" smtClean="0">
                <a:solidFill>
                  <a:sysClr val="windowText" lastClr="000000"/>
                </a:solidFill>
                <a:latin typeface="Calibri"/>
                <a:sym typeface="Wingdings" panose="05000000000000000000" pitchFamily="2" charset="2"/>
              </a:rPr>
              <a:t> </a:t>
            </a:r>
            <a:r>
              <a:rPr lang="de-DE" sz="2000" dirty="0" err="1" smtClean="0">
                <a:solidFill>
                  <a:sysClr val="windowText" lastClr="000000"/>
                </a:solidFill>
                <a:latin typeface="Calibri"/>
                <a:sym typeface="Wingdings" panose="05000000000000000000" pitchFamily="2" charset="2"/>
              </a:rPr>
              <a:t>tutor</a:t>
            </a:r>
            <a:r>
              <a:rPr lang="de-DE" sz="2000" dirty="0" smtClean="0">
                <a:solidFill>
                  <a:sysClr val="windowText" lastClr="000000"/>
                </a:solidFill>
                <a:latin typeface="Calibri"/>
                <a:sym typeface="Wingdings" panose="05000000000000000000" pitchFamily="2" charset="2"/>
              </a:rPr>
              <a:t> </a:t>
            </a:r>
            <a:r>
              <a:rPr lang="de-DE" sz="2000" dirty="0" err="1" smtClean="0">
                <a:solidFill>
                  <a:sysClr val="windowText" lastClr="000000"/>
                </a:solidFill>
                <a:latin typeface="Calibri"/>
                <a:sym typeface="Wingdings" panose="05000000000000000000" pitchFamily="2" charset="2"/>
              </a:rPr>
              <a:t>sessions</a:t>
            </a:r>
            <a:r>
              <a:rPr lang="de-DE" sz="2000" dirty="0" smtClean="0">
                <a:solidFill>
                  <a:sysClr val="windowText" lastClr="000000"/>
                </a:solidFill>
                <a:latin typeface="Calibri"/>
                <a:sym typeface="Wingdings" panose="05000000000000000000" pitchFamily="2" charset="2"/>
              </a:rPr>
              <a:t>: </a:t>
            </a:r>
            <a:r>
              <a:rPr lang="de-DE" sz="2000" b="0" dirty="0" err="1" smtClean="0">
                <a:solidFill>
                  <a:sysClr val="windowText" lastClr="000000"/>
                </a:solidFill>
                <a:latin typeface="Calibri"/>
                <a:sym typeface="Wingdings" panose="05000000000000000000" pitchFamily="2" charset="2"/>
              </a:rPr>
              <a:t>Thursdays</a:t>
            </a:r>
            <a:r>
              <a:rPr lang="de-DE" sz="2000" b="0" dirty="0" smtClean="0">
                <a:solidFill>
                  <a:sysClr val="windowText" lastClr="000000"/>
                </a:solidFill>
                <a:latin typeface="Calibri"/>
                <a:sym typeface="Wingdings" panose="05000000000000000000" pitchFamily="2" charset="2"/>
              </a:rPr>
              <a:t> May 9 + 16</a:t>
            </a:r>
            <a:endParaRPr kumimoji="0" lang="de-DE" sz="20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42648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281</Words>
  <Application>Microsoft Office PowerPoint</Application>
  <PresentationFormat>Bildschirmpräsentation (4:3)</PresentationFormat>
  <Paragraphs>45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2" baseType="lpstr">
      <vt:lpstr>Arial</vt:lpstr>
      <vt:lpstr>Calibri</vt:lpstr>
      <vt:lpstr>Wingdings</vt:lpstr>
      <vt:lpstr>Larissa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HfWU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Fetzer, Ellen</dc:creator>
  <cp:lastModifiedBy>Fetzer, Ellen</cp:lastModifiedBy>
  <cp:revision>24</cp:revision>
  <dcterms:created xsi:type="dcterms:W3CDTF">2017-03-23T10:02:29Z</dcterms:created>
  <dcterms:modified xsi:type="dcterms:W3CDTF">2019-04-24T19:25:22Z</dcterms:modified>
</cp:coreProperties>
</file>