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5" r:id="rId1"/>
  </p:sldMasterIdLst>
  <p:notesMasterIdLst>
    <p:notesMasterId r:id="rId7"/>
  </p:notesMasterIdLst>
  <p:sldIdLst>
    <p:sldId id="259" r:id="rId2"/>
    <p:sldId id="347" r:id="rId3"/>
    <p:sldId id="349" r:id="rId4"/>
    <p:sldId id="348" r:id="rId5"/>
    <p:sldId id="350" r:id="rId6"/>
  </p:sldIdLst>
  <p:sldSz cx="12192000" cy="6858000"/>
  <p:notesSz cx="6858000" cy="9144000"/>
  <p:defaultTextStyle>
    <a:defPPr>
      <a:defRPr lang="en-US"/>
    </a:defPPr>
    <a:lvl1pPr marL="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40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96AE"/>
    <a:srgbClr val="FF563F"/>
    <a:srgbClr val="FFFFFF"/>
    <a:srgbClr val="FFC33F"/>
    <a:srgbClr val="8DB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07" autoAdjust="0"/>
    <p:restoredTop sz="94744" autoAdjust="0"/>
  </p:normalViewPr>
  <p:slideViewPr>
    <p:cSldViewPr snapToGrid="0" snapToObjects="1">
      <p:cViewPr varScale="1">
        <p:scale>
          <a:sx n="119" d="100"/>
          <a:sy n="119" d="100"/>
        </p:scale>
        <p:origin x="120" y="12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7707A-55F4-3D4E-B0C4-ACB831BA7CCF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BED9E-78BD-4C4E-B037-F792E5B3793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64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71" y="2389412"/>
            <a:ext cx="4187371" cy="1783443"/>
          </a:xfrm>
        </p:spPr>
        <p:txBody>
          <a:bodyPr/>
          <a:lstStyle>
            <a:lvl1pPr>
              <a:lnSpc>
                <a:spcPct val="75000"/>
              </a:lnSpc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227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6AE5EA8-ADC5-ABE0-D978-574256F7BDC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Oval 9">
            <a:extLst>
              <a:ext uri="{FF2B5EF4-FFF2-40B4-BE49-F238E27FC236}">
                <a16:creationId xmlns:a16="http://schemas.microsoft.com/office/drawing/2014/main" id="{03411F34-6A41-E81B-A31F-E608D89AF962}"/>
              </a:ext>
            </a:extLst>
          </p:cNvPr>
          <p:cNvSpPr/>
          <p:nvPr userDrawn="1"/>
        </p:nvSpPr>
        <p:spPr>
          <a:xfrm>
            <a:off x="-1116737" y="-529198"/>
            <a:ext cx="7916398" cy="7916396"/>
          </a:xfrm>
          <a:prstGeom prst="ellipse">
            <a:avLst/>
          </a:prstGeom>
          <a:noFill/>
          <a:ln w="57150">
            <a:solidFill>
              <a:srgbClr val="FFFFFF">
                <a:alpha val="1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869261" y="1290320"/>
            <a:ext cx="3860800" cy="386080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70D944CC-D460-5238-FDF9-C0A7209A814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984061" y="1290320"/>
            <a:ext cx="3860800" cy="386080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138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6385560" y="1584960"/>
            <a:ext cx="3688080" cy="36880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45FDE2A9-65A9-4E83-3D8E-762B88E4DB9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88600" y="1584960"/>
            <a:ext cx="3688080" cy="36880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AA54217-B4B0-6CC9-2613-8455B6E0F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6572" y="2389412"/>
            <a:ext cx="2900996" cy="1783443"/>
          </a:xfrm>
        </p:spPr>
        <p:txBody>
          <a:bodyPr/>
          <a:lstStyle>
            <a:lvl1pPr>
              <a:lnSpc>
                <a:spcPct val="75000"/>
              </a:lnSpc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Oval 10">
            <a:extLst>
              <a:ext uri="{FF2B5EF4-FFF2-40B4-BE49-F238E27FC236}">
                <a16:creationId xmlns:a16="http://schemas.microsoft.com/office/drawing/2014/main" id="{E848EF0C-3307-7F7F-4808-7E25A4FA344D}"/>
              </a:ext>
            </a:extLst>
          </p:cNvPr>
          <p:cNvSpPr/>
          <p:nvPr userDrawn="1"/>
        </p:nvSpPr>
        <p:spPr>
          <a:xfrm>
            <a:off x="10162445" y="3347653"/>
            <a:ext cx="142374" cy="142374"/>
          </a:xfrm>
          <a:prstGeom prst="ellipse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33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832E367A-7017-42B0-E6B7-1AE6C1FD68D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08814" y="1343724"/>
            <a:ext cx="4170552" cy="4170552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Oval 10">
            <a:extLst>
              <a:ext uri="{FF2B5EF4-FFF2-40B4-BE49-F238E27FC236}">
                <a16:creationId xmlns:a16="http://schemas.microsoft.com/office/drawing/2014/main" id="{2A8D340E-5AA0-721E-CA08-EBE972C940EF}"/>
              </a:ext>
            </a:extLst>
          </p:cNvPr>
          <p:cNvSpPr/>
          <p:nvPr userDrawn="1"/>
        </p:nvSpPr>
        <p:spPr>
          <a:xfrm>
            <a:off x="1882944" y="3347653"/>
            <a:ext cx="142374" cy="142374"/>
          </a:xfrm>
          <a:prstGeom prst="ellipse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0">
            <a:extLst>
              <a:ext uri="{FF2B5EF4-FFF2-40B4-BE49-F238E27FC236}">
                <a16:creationId xmlns:a16="http://schemas.microsoft.com/office/drawing/2014/main" id="{5E4682A4-52F3-DF1B-4982-DE40DA524FFC}"/>
              </a:ext>
            </a:extLst>
          </p:cNvPr>
          <p:cNvSpPr/>
          <p:nvPr userDrawn="1"/>
        </p:nvSpPr>
        <p:spPr>
          <a:xfrm>
            <a:off x="5801025" y="3347653"/>
            <a:ext cx="142374" cy="142374"/>
          </a:xfrm>
          <a:prstGeom prst="ellipse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0">
            <a:extLst>
              <a:ext uri="{FF2B5EF4-FFF2-40B4-BE49-F238E27FC236}">
                <a16:creationId xmlns:a16="http://schemas.microsoft.com/office/drawing/2014/main" id="{940385DE-6593-6068-21FC-ED429927A1B7}"/>
              </a:ext>
            </a:extLst>
          </p:cNvPr>
          <p:cNvSpPr/>
          <p:nvPr userDrawn="1"/>
        </p:nvSpPr>
        <p:spPr>
          <a:xfrm>
            <a:off x="10223761" y="3347653"/>
            <a:ext cx="142374" cy="142374"/>
          </a:xfrm>
          <a:prstGeom prst="ellipse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55BA7A19-87F8-1338-8DC5-FCAAB9FCA5A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1874437" y="1584960"/>
            <a:ext cx="3688080" cy="36880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5D724DA5-EF63-B259-1053-1BB8FB703E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065827" y="1584960"/>
            <a:ext cx="3688080" cy="36880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Picture Placeholder 7">
            <a:extLst>
              <a:ext uri="{FF2B5EF4-FFF2-40B4-BE49-F238E27FC236}">
                <a16:creationId xmlns:a16="http://schemas.microsoft.com/office/drawing/2014/main" id="{D3B2D211-7AC9-125C-A925-8518A316C34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431569" y="1584960"/>
            <a:ext cx="3688080" cy="36880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373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Oval 10">
            <a:extLst>
              <a:ext uri="{FF2B5EF4-FFF2-40B4-BE49-F238E27FC236}">
                <a16:creationId xmlns:a16="http://schemas.microsoft.com/office/drawing/2014/main" id="{2A8D340E-5AA0-721E-CA08-EBE972C940EF}"/>
              </a:ext>
            </a:extLst>
          </p:cNvPr>
          <p:cNvSpPr/>
          <p:nvPr userDrawn="1"/>
        </p:nvSpPr>
        <p:spPr>
          <a:xfrm>
            <a:off x="1882944" y="3347653"/>
            <a:ext cx="142374" cy="142374"/>
          </a:xfrm>
          <a:prstGeom prst="ellipse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0">
            <a:extLst>
              <a:ext uri="{FF2B5EF4-FFF2-40B4-BE49-F238E27FC236}">
                <a16:creationId xmlns:a16="http://schemas.microsoft.com/office/drawing/2014/main" id="{5E4682A4-52F3-DF1B-4982-DE40DA524FFC}"/>
              </a:ext>
            </a:extLst>
          </p:cNvPr>
          <p:cNvSpPr/>
          <p:nvPr userDrawn="1"/>
        </p:nvSpPr>
        <p:spPr>
          <a:xfrm>
            <a:off x="5801025" y="3347653"/>
            <a:ext cx="142374" cy="142374"/>
          </a:xfrm>
          <a:prstGeom prst="ellipse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55BA7A19-87F8-1338-8DC5-FCAAB9FCA5A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1874437" y="1584960"/>
            <a:ext cx="3688080" cy="36880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5D724DA5-EF63-B259-1053-1BB8FB703E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065827" y="1584960"/>
            <a:ext cx="3688080" cy="36880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C1D9812E-48EF-04E1-AC79-D0E30D2C69C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06091" y="1584960"/>
            <a:ext cx="3688080" cy="36880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755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 userDrawn="1"/>
        </p:nvSpPr>
        <p:spPr>
          <a:xfrm>
            <a:off x="2139931" y="-529198"/>
            <a:ext cx="7916398" cy="7916396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112DE6BC-BA8D-A9D2-D01A-10F0BD443B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198087" y="2576353"/>
            <a:ext cx="5139373" cy="513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1463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2478156" y="1014863"/>
            <a:ext cx="3617844" cy="7235682"/>
          </a:xfrm>
          <a:custGeom>
            <a:avLst/>
            <a:gdLst>
              <a:gd name="connsiteX0" fmla="*/ 3617844 w 3617844"/>
              <a:gd name="connsiteY0" fmla="*/ 0 h 7235682"/>
              <a:gd name="connsiteX1" fmla="*/ 3617844 w 3617844"/>
              <a:gd name="connsiteY1" fmla="*/ 7235682 h 7235682"/>
              <a:gd name="connsiteX2" fmla="*/ 0 w 3617844"/>
              <a:gd name="connsiteY2" fmla="*/ 3617841 h 7235682"/>
              <a:gd name="connsiteX3" fmla="*/ 3617844 w 3617844"/>
              <a:gd name="connsiteY3" fmla="*/ 0 h 7235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7844" h="7235682">
                <a:moveTo>
                  <a:pt x="3617844" y="0"/>
                </a:moveTo>
                <a:lnTo>
                  <a:pt x="3617844" y="7235682"/>
                </a:lnTo>
                <a:cubicBezTo>
                  <a:pt x="1619764" y="7235682"/>
                  <a:pt x="0" y="5615919"/>
                  <a:pt x="0" y="3617841"/>
                </a:cubicBezTo>
                <a:cubicBezTo>
                  <a:pt x="0" y="1619763"/>
                  <a:pt x="1619764" y="0"/>
                  <a:pt x="3617844" y="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55A07C75-A488-8E67-5D17-6B1057A4FF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6457" y="379715"/>
            <a:ext cx="513735" cy="227164"/>
          </a:xfrm>
        </p:spPr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007157CA-709A-B159-476A-308DECC12C6E}"/>
              </a:ext>
            </a:extLst>
          </p:cNvPr>
          <p:cNvSpPr/>
          <p:nvPr userDrawn="1"/>
        </p:nvSpPr>
        <p:spPr>
          <a:xfrm>
            <a:off x="11458267" y="308240"/>
            <a:ext cx="370114" cy="370114"/>
          </a:xfrm>
          <a:prstGeom prst="ellipse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32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823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325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72" y="1432831"/>
            <a:ext cx="5069272" cy="10287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7074639" y="0"/>
            <a:ext cx="5117361" cy="6858000"/>
          </a:xfrm>
          <a:custGeom>
            <a:avLst/>
            <a:gdLst>
              <a:gd name="connsiteX0" fmla="*/ 1551265 w 5117361"/>
              <a:gd name="connsiteY0" fmla="*/ 0 h 6858000"/>
              <a:gd name="connsiteX1" fmla="*/ 5117361 w 5117361"/>
              <a:gd name="connsiteY1" fmla="*/ 0 h 6858000"/>
              <a:gd name="connsiteX2" fmla="*/ 5117361 w 5117361"/>
              <a:gd name="connsiteY2" fmla="*/ 6858000 h 6858000"/>
              <a:gd name="connsiteX3" fmla="*/ 1551265 w 5117361"/>
              <a:gd name="connsiteY3" fmla="*/ 6858000 h 6858000"/>
              <a:gd name="connsiteX4" fmla="*/ 1496804 w 5117361"/>
              <a:gd name="connsiteY4" fmla="*/ 6810825 h 6858000"/>
              <a:gd name="connsiteX5" fmla="*/ 0 w 5117361"/>
              <a:gd name="connsiteY5" fmla="*/ 3429000 h 6858000"/>
              <a:gd name="connsiteX6" fmla="*/ 1496804 w 5117361"/>
              <a:gd name="connsiteY6" fmla="*/ 4717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17361" h="6858000">
                <a:moveTo>
                  <a:pt x="1551265" y="0"/>
                </a:moveTo>
                <a:lnTo>
                  <a:pt x="5117361" y="0"/>
                </a:lnTo>
                <a:lnTo>
                  <a:pt x="5117361" y="6858000"/>
                </a:lnTo>
                <a:lnTo>
                  <a:pt x="1551265" y="6858000"/>
                </a:lnTo>
                <a:lnTo>
                  <a:pt x="1496804" y="6810825"/>
                </a:lnTo>
                <a:cubicBezTo>
                  <a:pt x="577286" y="5975085"/>
                  <a:pt x="0" y="4769459"/>
                  <a:pt x="0" y="3429000"/>
                </a:cubicBezTo>
                <a:cubicBezTo>
                  <a:pt x="0" y="2088542"/>
                  <a:pt x="577286" y="882916"/>
                  <a:pt x="1496804" y="47175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 userDrawn="1"/>
        </p:nvSpPr>
        <p:spPr>
          <a:xfrm>
            <a:off x="2139931" y="-529198"/>
            <a:ext cx="7916398" cy="7916396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 userDrawn="1"/>
        </p:nvSpPr>
        <p:spPr>
          <a:xfrm>
            <a:off x="2795723" y="689198"/>
            <a:ext cx="4288934" cy="4288934"/>
          </a:xfrm>
          <a:prstGeom prst="ellipse">
            <a:avLst/>
          </a:prstGeom>
          <a:solidFill>
            <a:srgbClr val="FF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034972" y="1355682"/>
            <a:ext cx="4126316" cy="4126316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729093" y="606879"/>
            <a:ext cx="2305879" cy="2305879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161288" y="3924922"/>
            <a:ext cx="2305879" cy="2305879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10480419" y="5238072"/>
            <a:ext cx="1486294" cy="148629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242799" y="135985"/>
            <a:ext cx="1486294" cy="148629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813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-290084" y="2543904"/>
            <a:ext cx="2200815" cy="2200815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Oval 9"/>
          <p:cNvSpPr/>
          <p:nvPr userDrawn="1"/>
        </p:nvSpPr>
        <p:spPr>
          <a:xfrm>
            <a:off x="2139931" y="-529198"/>
            <a:ext cx="7916398" cy="7916396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617333" y="1432831"/>
            <a:ext cx="4290241" cy="4290241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87A9C88-A7D6-9F36-0B12-42C7D7AD7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0920" y="1432831"/>
            <a:ext cx="5069272" cy="1028700"/>
          </a:xfrm>
        </p:spPr>
        <p:txBody>
          <a:bodyPr/>
          <a:lstStyle/>
          <a:p>
            <a:r>
              <a:rPr lang="en-US" sz="4000" spc="300" dirty="0">
                <a:latin typeface="abeatbyKai" panose="00000400000000000000" pitchFamily="2" charset="0"/>
              </a:rPr>
              <a:t>One columns</a:t>
            </a:r>
            <a:br>
              <a:rPr lang="en-US" sz="4000" spc="300" dirty="0">
                <a:latin typeface="abeatbyKai" panose="00000400000000000000" pitchFamily="2" charset="0"/>
              </a:rPr>
            </a:br>
            <a:r>
              <a:rPr lang="en-US" sz="4000" spc="300" dirty="0">
                <a:latin typeface="abeatbyKai" panose="00000400000000000000" pitchFamily="2" charset="0"/>
              </a:rPr>
              <a:t>Text + picture</a:t>
            </a:r>
          </a:p>
        </p:txBody>
      </p:sp>
    </p:spTree>
    <p:extLst>
      <p:ext uri="{BB962C8B-B14F-4D97-AF65-F5344CB8AC3E}">
        <p14:creationId xmlns:p14="http://schemas.microsoft.com/office/powerpoint/2010/main" val="1717322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2000900" y="-666100"/>
            <a:ext cx="8190199" cy="8190199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176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6AE5EA8-ADC5-ABE0-D978-574256F7BDC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883610" y="-1783390"/>
            <a:ext cx="10424780" cy="104247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C2CA4888-2DE9-DB02-F6E7-1333989CFF32}"/>
              </a:ext>
            </a:extLst>
          </p:cNvPr>
          <p:cNvSpPr/>
          <p:nvPr userDrawn="1"/>
        </p:nvSpPr>
        <p:spPr>
          <a:xfrm>
            <a:off x="11458267" y="308240"/>
            <a:ext cx="370114" cy="370114"/>
          </a:xfrm>
          <a:prstGeom prst="ellipse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3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6AE5EA8-ADC5-ABE0-D978-574256F7BDC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605101" y="-3190240"/>
            <a:ext cx="10424780" cy="10424780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21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571" y="1432831"/>
            <a:ext cx="9833429" cy="1028700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/>
          <a:p>
            <a:r>
              <a:rPr lang="en-US" dirty="0"/>
              <a:t>Your title here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6571" y="2675617"/>
            <a:ext cx="9833429" cy="3429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Write here subtitle</a:t>
            </a:r>
          </a:p>
          <a:p>
            <a:pPr lvl="1"/>
            <a:r>
              <a:rPr lang="en-US" dirty="0"/>
              <a:t>Write here subtitle</a:t>
            </a:r>
          </a:p>
          <a:p>
            <a:pPr lvl="1"/>
            <a:endParaRPr lang="en-US" dirty="0"/>
          </a:p>
          <a:p>
            <a:pPr lvl="2"/>
            <a:r>
              <a:rPr lang="en-US" dirty="0"/>
              <a:t>Write here text</a:t>
            </a:r>
          </a:p>
          <a:p>
            <a:pPr lvl="3"/>
            <a:r>
              <a:rPr lang="en-US" dirty="0"/>
              <a:t>Write here text</a:t>
            </a:r>
          </a:p>
          <a:p>
            <a:pPr lvl="4"/>
            <a:r>
              <a:rPr lang="en-US" dirty="0"/>
              <a:t>Write here text </a:t>
            </a: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1386457" y="379715"/>
            <a:ext cx="513735" cy="227164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ctr">
              <a:defRPr sz="803" b="0" i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fld id="{D8D877B3-D348-4611-9BDB-C5374591D95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5" name="Oval 4"/>
          <p:cNvSpPr/>
          <p:nvPr userDrawn="1"/>
        </p:nvSpPr>
        <p:spPr>
          <a:xfrm>
            <a:off x="11458267" y="308240"/>
            <a:ext cx="370114" cy="370114"/>
          </a:xfrm>
          <a:prstGeom prst="ellipse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184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9" r:id="rId2"/>
    <p:sldLayoutId id="2147484008" r:id="rId3"/>
    <p:sldLayoutId id="2147484014" r:id="rId4"/>
    <p:sldLayoutId id="2147484024" r:id="rId5"/>
    <p:sldLayoutId id="2147484049" r:id="rId6"/>
    <p:sldLayoutId id="2147484043" r:id="rId7"/>
    <p:sldLayoutId id="2147484047" r:id="rId8"/>
    <p:sldLayoutId id="2147484048" r:id="rId9"/>
    <p:sldLayoutId id="2147484050" r:id="rId10"/>
    <p:sldLayoutId id="2147484044" r:id="rId11"/>
    <p:sldLayoutId id="2147484045" r:id="rId12"/>
    <p:sldLayoutId id="2147484046" r:id="rId13"/>
    <p:sldLayoutId id="2147484042" r:id="rId14"/>
    <p:sldLayoutId id="2147484038" r:id="rId15"/>
    <p:sldLayoutId id="2147484041" r:id="rId16"/>
  </p:sldLayoutIdLst>
  <p:hf hdr="0" ftr="0" dt="0"/>
  <p:txStyles>
    <p:titleStyle>
      <a:lvl1pPr algn="l" defTabSz="914318" rtl="0" eaLnBrk="1" latinLnBrk="0" hangingPunct="1">
        <a:lnSpc>
          <a:spcPct val="75000"/>
        </a:lnSpc>
        <a:spcBef>
          <a:spcPct val="0"/>
        </a:spcBef>
        <a:buNone/>
        <a:defRPr sz="4400" kern="1200" spc="-15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18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318" rtl="0" eaLnBrk="1" latinLnBrk="0" hangingPunct="1">
        <a:lnSpc>
          <a:spcPct val="150000"/>
        </a:lnSpc>
        <a:spcBef>
          <a:spcPts val="499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318" rtl="0" eaLnBrk="1" latinLnBrk="0" hangingPunct="1">
        <a:lnSpc>
          <a:spcPct val="150000"/>
        </a:lnSpc>
        <a:spcBef>
          <a:spcPts val="499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318" rtl="0" eaLnBrk="1" latinLnBrk="0" hangingPunct="1">
        <a:lnSpc>
          <a:spcPct val="150000"/>
        </a:lnSpc>
        <a:spcBef>
          <a:spcPts val="499"/>
        </a:spcBef>
        <a:buFont typeface="Arial" panose="020B0604020202020204" pitchFamily="34" charset="0"/>
        <a:buNone/>
        <a:defRPr sz="1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0" indent="0" algn="l" defTabSz="914318" rtl="0" eaLnBrk="1" latinLnBrk="0" hangingPunct="1">
        <a:lnSpc>
          <a:spcPct val="150000"/>
        </a:lnSpc>
        <a:spcBef>
          <a:spcPts val="499"/>
        </a:spcBef>
        <a:buFont typeface="Arial" panose="020B0604020202020204" pitchFamily="34" charset="0"/>
        <a:buNone/>
        <a:defRPr sz="1000" kern="1200" baseline="0">
          <a:solidFill>
            <a:schemeClr val="tx1">
              <a:alpha val="50000"/>
            </a:schemeClr>
          </a:solidFill>
          <a:latin typeface="+mn-lt"/>
          <a:ea typeface="+mn-ea"/>
          <a:cs typeface="+mn-cs"/>
        </a:defRPr>
      </a:lvl5pPr>
      <a:lvl6pPr marL="2514374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34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92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50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9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4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53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12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71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840">
          <p15:clr>
            <a:srgbClr val="F26B43"/>
          </p15:clr>
        </p15:guide>
        <p15:guide id="1" orient="horz" pos="2160">
          <p15:clr>
            <a:srgbClr val="F26B43"/>
          </p15:clr>
        </p15:guide>
        <p15:guide id="29" pos="7200">
          <p15:clr>
            <a:srgbClr val="F26B43"/>
          </p15:clr>
        </p15:guide>
        <p15:guide id="48" pos="1005" userDrawn="1">
          <p15:clr>
            <a:srgbClr val="F26B43"/>
          </p15:clr>
        </p15:guide>
        <p15:guide id="51" orient="horz" pos="100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hyperlink" Target="https://telos.hfwu.de/index.php?title=TELOS_Assignment_2:_Landscape_System_Analysis_(2023-24)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BCBF61E0-4463-8739-561F-8EF86B0D7F52}"/>
              </a:ext>
            </a:extLst>
          </p:cNvPr>
          <p:cNvSpPr txBox="1">
            <a:spLocks/>
          </p:cNvSpPr>
          <p:nvPr/>
        </p:nvSpPr>
        <p:spPr>
          <a:xfrm>
            <a:off x="605714" y="1492525"/>
            <a:ext cx="10729225" cy="1341928"/>
          </a:xfrm>
          <a:prstGeom prst="rect">
            <a:avLst/>
          </a:prstGeom>
        </p:spPr>
        <p:txBody>
          <a:bodyPr/>
          <a:lstStyle>
            <a:lvl1pPr algn="l" defTabSz="914318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4400" kern="1200" spc="-151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4800" b="1" spc="300" dirty="0">
                <a:latin typeface="abeatbyKai" panose="00000400000000000000" pitchFamily="2" charset="0"/>
              </a:rPr>
              <a:t>Landscape System Analysis</a:t>
            </a:r>
          </a:p>
          <a:p>
            <a:pPr>
              <a:lnSpc>
                <a:spcPct val="100000"/>
              </a:lnSpc>
            </a:pPr>
            <a:endParaRPr lang="en-US" sz="1800" b="1" spc="300" dirty="0">
              <a:latin typeface="abeatbyKai" panose="00000400000000000000" pitchFamily="2" charset="0"/>
            </a:endParaRPr>
          </a:p>
          <a:p>
            <a:pPr>
              <a:lnSpc>
                <a:spcPct val="100000"/>
              </a:lnSpc>
            </a:pPr>
            <a:r>
              <a:rPr lang="en-US" sz="1800" b="1" spc="300" dirty="0">
                <a:latin typeface="abeatbyKai" panose="00000400000000000000" pitchFamily="2" charset="0"/>
              </a:rPr>
              <a:t>Presentation Part 1: </a:t>
            </a:r>
            <a:r>
              <a:rPr lang="en-US" sz="1800" spc="300" dirty="0">
                <a:latin typeface="abeatbyKai" panose="00000400000000000000" pitchFamily="2" charset="0"/>
              </a:rPr>
              <a:t>Understanding the story so far</a:t>
            </a:r>
          </a:p>
          <a:p>
            <a:pPr>
              <a:lnSpc>
                <a:spcPct val="100000"/>
              </a:lnSpc>
            </a:pPr>
            <a:r>
              <a:rPr lang="en-US" sz="1800" spc="300" dirty="0">
                <a:latin typeface="abeatbyKai" panose="00000400000000000000" pitchFamily="2" charset="0"/>
              </a:rPr>
              <a:t>Monday, November 18, 2024 16 00 – 17 30 CET</a:t>
            </a:r>
          </a:p>
          <a:p>
            <a:pPr>
              <a:lnSpc>
                <a:spcPct val="100000"/>
              </a:lnSpc>
            </a:pPr>
            <a:endParaRPr lang="en-US" sz="1800" spc="300" dirty="0">
              <a:latin typeface="abeatbyKai" panose="00000400000000000000" pitchFamily="2" charset="0"/>
            </a:endParaRPr>
          </a:p>
          <a:p>
            <a:pPr>
              <a:lnSpc>
                <a:spcPct val="100000"/>
              </a:lnSpc>
            </a:pPr>
            <a:r>
              <a:rPr lang="en-US" sz="1800" b="1" spc="300" dirty="0">
                <a:latin typeface="abeatbyKai" panose="00000400000000000000" pitchFamily="2" charset="0"/>
              </a:rPr>
              <a:t>Presentation Part 2</a:t>
            </a:r>
            <a:r>
              <a:rPr lang="en-US" sz="1800" spc="300" dirty="0">
                <a:latin typeface="abeatbyKai" panose="00000400000000000000" pitchFamily="2" charset="0"/>
              </a:rPr>
              <a:t>: Scenario building and visioning</a:t>
            </a:r>
          </a:p>
          <a:p>
            <a:pPr>
              <a:lnSpc>
                <a:spcPct val="100000"/>
              </a:lnSpc>
            </a:pPr>
            <a:r>
              <a:rPr lang="en-US" sz="1800" spc="300" dirty="0">
                <a:latin typeface="abeatbyKai" panose="00000400000000000000" pitchFamily="2" charset="0"/>
              </a:rPr>
              <a:t>Monday, December 16, 2024 16 00 – 17 30 CET</a:t>
            </a:r>
          </a:p>
          <a:p>
            <a:pPr>
              <a:lnSpc>
                <a:spcPct val="100000"/>
              </a:lnSpc>
            </a:pPr>
            <a:endParaRPr lang="en-US" sz="1800" spc="300" dirty="0">
              <a:latin typeface="abeatbyKai" panose="00000400000000000000" pitchFamily="2" charset="0"/>
            </a:endParaRPr>
          </a:p>
          <a:p>
            <a:pPr>
              <a:lnSpc>
                <a:spcPct val="100000"/>
              </a:lnSpc>
            </a:pPr>
            <a:r>
              <a:rPr lang="en-US" sz="1800" spc="300" dirty="0">
                <a:latin typeface="abeatbyKai" panose="00000400000000000000" pitchFamily="2" charset="0"/>
              </a:rPr>
              <a:t>Presentation time: 15 minutes</a:t>
            </a:r>
          </a:p>
          <a:p>
            <a:pPr>
              <a:lnSpc>
                <a:spcPct val="100000"/>
              </a:lnSpc>
            </a:pPr>
            <a:r>
              <a:rPr lang="en-US" sz="1800" spc="300" dirty="0">
                <a:latin typeface="abeatbyKai" panose="00000400000000000000" pitchFamily="2" charset="0"/>
              </a:rPr>
              <a:t>Discussion time: 15 minutes</a:t>
            </a:r>
          </a:p>
          <a:p>
            <a:pPr>
              <a:lnSpc>
                <a:spcPct val="100000"/>
              </a:lnSpc>
            </a:pPr>
            <a:endParaRPr lang="en-US" sz="1800" spc="300" dirty="0">
              <a:latin typeface="abeatbyKai" panose="00000400000000000000" pitchFamily="2" charset="0"/>
            </a:endParaRPr>
          </a:p>
          <a:p>
            <a:pPr>
              <a:lnSpc>
                <a:spcPct val="100000"/>
              </a:lnSpc>
            </a:pPr>
            <a:r>
              <a:rPr lang="en-US" sz="1800" b="1" spc="300" dirty="0">
                <a:latin typeface="abeatbyKai" panose="00000400000000000000" pitchFamily="2" charset="0"/>
              </a:rPr>
              <a:t>Submission</a:t>
            </a:r>
            <a:r>
              <a:rPr lang="en-US" sz="1800" spc="300" dirty="0">
                <a:latin typeface="abeatbyKai" panose="00000400000000000000" pitchFamily="2" charset="0"/>
              </a:rPr>
              <a:t>: December 16, 23:59 CET via ILIAS</a:t>
            </a:r>
          </a:p>
          <a:p>
            <a:pPr>
              <a:lnSpc>
                <a:spcPct val="100000"/>
              </a:lnSpc>
            </a:pPr>
            <a:endParaRPr lang="en-US" sz="1800" spc="300" dirty="0">
              <a:latin typeface="abeatbyKai" panose="00000400000000000000" pitchFamily="2" charset="0"/>
            </a:endParaRPr>
          </a:p>
          <a:p>
            <a:pPr>
              <a:lnSpc>
                <a:spcPct val="100000"/>
              </a:lnSpc>
            </a:pPr>
            <a:r>
              <a:rPr lang="en-US" sz="1200" spc="300" dirty="0">
                <a:latin typeface="abeatbyKai" panose="00000400000000000000" pitchFamily="2" charset="0"/>
              </a:rPr>
              <a:t>Assignment description: </a:t>
            </a:r>
            <a:r>
              <a:rPr lang="en-US" sz="1200" spc="300" dirty="0">
                <a:latin typeface="abeatbyKai" panose="00000400000000000000" pitchFamily="2" charset="0"/>
                <a:hlinkClick r:id="rId2"/>
              </a:rPr>
              <a:t>https://telos.hfwu.de/index.php?title=TELOS_Assignment_2:_Landscape_System_Analysis_(2024-25)</a:t>
            </a:r>
            <a:endParaRPr lang="en-US" sz="1200" spc="300" dirty="0">
              <a:latin typeface="abeatbyKai" panose="00000400000000000000" pitchFamily="2" charset="0"/>
            </a:endParaRPr>
          </a:p>
          <a:p>
            <a:pPr>
              <a:lnSpc>
                <a:spcPct val="100000"/>
              </a:lnSpc>
            </a:pPr>
            <a:endParaRPr lang="en-US" sz="1200" spc="300" dirty="0">
              <a:latin typeface="abeatbyKai" panose="00000400000000000000" pitchFamily="2" charset="0"/>
            </a:endParaRPr>
          </a:p>
          <a:p>
            <a:pPr>
              <a:lnSpc>
                <a:spcPct val="100000"/>
              </a:lnSpc>
            </a:pPr>
            <a:endParaRPr lang="en-US" sz="1800" b="1" spc="300" dirty="0">
              <a:latin typeface="abeatbyKai" panose="00000400000000000000" pitchFamily="2" charset="0"/>
            </a:endParaRPr>
          </a:p>
        </p:txBody>
      </p:sp>
      <p:pic>
        <p:nvPicPr>
          <p:cNvPr id="31" name="Immagine 30">
            <a:extLst>
              <a:ext uri="{FF2B5EF4-FFF2-40B4-BE49-F238E27FC236}">
                <a16:creationId xmlns:a16="http://schemas.microsoft.com/office/drawing/2014/main" id="{F40E843F-C22B-D52B-8760-4F4D2CBD99F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682"/>
          <a:stretch/>
        </p:blipFill>
        <p:spPr>
          <a:xfrm>
            <a:off x="656926" y="439318"/>
            <a:ext cx="1325903" cy="634965"/>
          </a:xfrm>
          <a:prstGeom prst="rect">
            <a:avLst/>
          </a:prstGeom>
        </p:spPr>
      </p:pic>
      <p:pic>
        <p:nvPicPr>
          <p:cNvPr id="16" name="Immagine 15" descr="Immagine che contiene testo&#10;&#10;Descrizione generata automaticamente">
            <a:extLst>
              <a:ext uri="{FF2B5EF4-FFF2-40B4-BE49-F238E27FC236}">
                <a16:creationId xmlns:a16="http://schemas.microsoft.com/office/drawing/2014/main" id="{52C4868B-5DB9-23F6-EB52-B392FF43FDA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930" y="6263146"/>
            <a:ext cx="1495168" cy="447967"/>
          </a:xfrm>
          <a:prstGeom prst="rect">
            <a:avLst/>
          </a:prstGeom>
        </p:spPr>
      </p:pic>
      <p:pic>
        <p:nvPicPr>
          <p:cNvPr id="18" name="Immagine 17" descr="Immagine che contiene testo&#10;&#10;Descrizione generata automaticamente">
            <a:extLst>
              <a:ext uri="{FF2B5EF4-FFF2-40B4-BE49-F238E27FC236}">
                <a16:creationId xmlns:a16="http://schemas.microsoft.com/office/drawing/2014/main" id="{1C905E6E-9195-29B0-A126-BB7EFC171B62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5242" y="6164976"/>
            <a:ext cx="1479408" cy="683841"/>
          </a:xfrm>
          <a:prstGeom prst="rect">
            <a:avLst/>
          </a:prstGeom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E238D179-E49D-D8D8-BE12-F81BB155A53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9251" y="6258560"/>
            <a:ext cx="464922" cy="464922"/>
          </a:xfrm>
          <a:prstGeom prst="rect">
            <a:avLst/>
          </a:prstGeom>
        </p:spPr>
      </p:pic>
      <p:pic>
        <p:nvPicPr>
          <p:cNvPr id="21" name="Immagine 20" descr="Immagine che contiene testo&#10;&#10;Descrizione generata automaticamente">
            <a:extLst>
              <a:ext uri="{FF2B5EF4-FFF2-40B4-BE49-F238E27FC236}">
                <a16:creationId xmlns:a16="http://schemas.microsoft.com/office/drawing/2014/main" id="{2DFDEE66-8C33-A117-4197-10124A216FE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7" y="6280614"/>
            <a:ext cx="2468062" cy="535792"/>
          </a:xfrm>
          <a:prstGeom prst="rect">
            <a:avLst/>
          </a:prstGeom>
        </p:spPr>
      </p:pic>
      <p:pic>
        <p:nvPicPr>
          <p:cNvPr id="22" name="Immagine 21" descr="Immagine che contiene testo&#10;&#10;Descrizione generata automaticamente">
            <a:extLst>
              <a:ext uri="{FF2B5EF4-FFF2-40B4-BE49-F238E27FC236}">
                <a16:creationId xmlns:a16="http://schemas.microsoft.com/office/drawing/2014/main" id="{FB822497-1111-40D8-6728-10E913E78877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234" y="6236969"/>
            <a:ext cx="666387" cy="474801"/>
          </a:xfrm>
          <a:prstGeom prst="rect">
            <a:avLst/>
          </a:prstGeom>
        </p:spPr>
      </p:pic>
      <p:pic>
        <p:nvPicPr>
          <p:cNvPr id="23" name="Immagine 22" descr="Immagine che contiene testo, bottiglia&#10;&#10;Descrizione generata automaticamente">
            <a:extLst>
              <a:ext uri="{FF2B5EF4-FFF2-40B4-BE49-F238E27FC236}">
                <a16:creationId xmlns:a16="http://schemas.microsoft.com/office/drawing/2014/main" id="{AC64A7B3-43CB-5675-2B5F-3DFA4133B4A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212" y="6281532"/>
            <a:ext cx="1691097" cy="430220"/>
          </a:xfrm>
          <a:prstGeom prst="rect">
            <a:avLst/>
          </a:prstGeom>
        </p:spPr>
      </p:pic>
      <p:pic>
        <p:nvPicPr>
          <p:cNvPr id="24" name="Immagine 23">
            <a:extLst>
              <a:ext uri="{FF2B5EF4-FFF2-40B4-BE49-F238E27FC236}">
                <a16:creationId xmlns:a16="http://schemas.microsoft.com/office/drawing/2014/main" id="{6A1AAACD-09C7-B4B2-2B51-71C346B9C3F1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313" y="6267963"/>
            <a:ext cx="2032621" cy="443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386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0099" y="413201"/>
            <a:ext cx="11693907" cy="6309420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2000" b="1" dirty="0">
                <a:latin typeface="Taz" panose="020B0500040502020204" pitchFamily="34" charset="0"/>
                <a:ea typeface="Open Sans" charset="0"/>
                <a:cs typeface="Open Sans" charset="0"/>
              </a:rPr>
              <a:t>Guiding questions for part 1. Please make sure you address them with 1-2 slides each:</a:t>
            </a:r>
          </a:p>
          <a:p>
            <a:r>
              <a:rPr lang="en-US" sz="1600" i="1" dirty="0">
                <a:latin typeface="Taz" panose="020B0500040502020204" pitchFamily="34" charset="0"/>
                <a:ea typeface="Open Sans" charset="0"/>
                <a:cs typeface="Open Sans" charset="0"/>
              </a:rPr>
              <a:t>Start by briefly presenting your team members and your context, then go through the questions</a:t>
            </a:r>
          </a:p>
          <a:p>
            <a:endParaRPr lang="en-US" sz="2000" b="1" dirty="0">
              <a:latin typeface="Taz" panose="020B0500040502020204" pitchFamily="34" charset="0"/>
              <a:ea typeface="Open Sans" charset="0"/>
              <a:cs typeface="Open Sans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How has your landscape developed over the past to its present state? 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Make use of historical maps to identify changes and developments, refer to reports/data, as available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Refer also to the natural foundation of the landscape (geomorphology, water system etc.)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Which cause-effect relationships have driven this development?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Explain the changes identified through the map-based / historical analysis:</a:t>
            </a:r>
          </a:p>
          <a:p>
            <a:pPr marL="1257230" lvl="2" indent="-342900">
              <a:buFont typeface="Arial" panose="020B0604020202020204" pitchFamily="34" charset="0"/>
              <a:buChar char="•"/>
            </a:pPr>
            <a:r>
              <a:rPr lang="en-US" sz="1200" dirty="0"/>
              <a:t>What has been driving these changes? </a:t>
            </a:r>
          </a:p>
          <a:p>
            <a:pPr marL="1257230" lvl="2" indent="-342900">
              <a:buFont typeface="Arial" panose="020B0604020202020204" pitchFamily="34" charset="0"/>
              <a:buChar char="•"/>
            </a:pPr>
            <a:r>
              <a:rPr lang="en-US" sz="1200" dirty="0"/>
              <a:t>Whose interests were driving the processes?</a:t>
            </a:r>
          </a:p>
          <a:p>
            <a:pPr marL="1257230" lvl="2" indent="-342900">
              <a:buFont typeface="Arial" panose="020B0604020202020204" pitchFamily="34" charset="0"/>
              <a:buChar char="•"/>
            </a:pPr>
            <a:r>
              <a:rPr lang="en-US" sz="1200" dirty="0"/>
              <a:t>Which values were leading the change? Can you identify power conflicts?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Which values has your landscape generated by this past transformation? Which values got lost?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Here you make trade offs explicit: What was gained? And what was lost at the same time? </a:t>
            </a:r>
          </a:p>
          <a:p>
            <a:pPr lvl="1"/>
            <a:endParaRPr lang="en-US" sz="1200" dirty="0"/>
          </a:p>
          <a:p>
            <a:pPr marL="800065" lvl="1" indent="-34290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What are the main circular relationships in your landscape? 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Which resources come in from elsewhere (such as workforce, energy, food, materials….) and where do they end up? 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Which resources flow out from your landscape to other places (such as products, knowledge…)? 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Show these circular relationships with diagrams, be creative!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Combine the outcome of this process in relation to different land use layers: 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Which goal conflicts exist? </a:t>
            </a:r>
          </a:p>
          <a:p>
            <a:pPr marL="800065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Who/what wins and who/what loses?</a:t>
            </a:r>
          </a:p>
          <a:p>
            <a:pPr lvl="1"/>
            <a:endParaRPr lang="en-US" sz="1200" dirty="0"/>
          </a:p>
          <a:p>
            <a:r>
              <a:rPr lang="en-US" sz="1600" dirty="0"/>
              <a:t>You may use the UN Sustainable Development Goals for making changes explicit and comparable across locations.</a:t>
            </a:r>
          </a:p>
        </p:txBody>
      </p:sp>
      <p:sp>
        <p:nvSpPr>
          <p:cNvPr id="24" name="Slide Number Placeholder 2">
            <a:extLst>
              <a:ext uri="{FF2B5EF4-FFF2-40B4-BE49-F238E27FC236}">
                <a16:creationId xmlns:a16="http://schemas.microsoft.com/office/drawing/2014/main" id="{37540542-4514-9B7C-0BE2-6AC62E8AC9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6457" y="379715"/>
            <a:ext cx="513735" cy="227164"/>
          </a:xfrm>
        </p:spPr>
        <p:txBody>
          <a:bodyPr/>
          <a:lstStyle/>
          <a:p>
            <a:fld id="{D8D877B3-D348-4611-9BDB-C5374591D95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615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0099" y="413201"/>
            <a:ext cx="9116406" cy="1446550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2000" b="1" dirty="0">
                <a:latin typeface="Taz" panose="020B0500040502020204" pitchFamily="34" charset="0"/>
                <a:ea typeface="Open Sans" charset="0"/>
                <a:cs typeface="Open Sans" charset="0"/>
              </a:rPr>
              <a:t>Guiding questions for part 2. Please make sure you address them with 1-2 slides each:</a:t>
            </a:r>
          </a:p>
          <a:p>
            <a:r>
              <a:rPr lang="en-US" sz="1600" i="1" dirty="0">
                <a:latin typeface="Taz" panose="020B0500040502020204" pitchFamily="34" charset="0"/>
                <a:ea typeface="Open Sans" charset="0"/>
                <a:cs typeface="Open Sans" charset="0"/>
              </a:rPr>
              <a:t>Start by briefly presenting your team members and your context, then go through the questions</a:t>
            </a:r>
          </a:p>
          <a:p>
            <a:endParaRPr lang="en-US" sz="1600" i="1" dirty="0">
              <a:latin typeface="Taz" panose="020B0500040502020204" pitchFamily="34" charset="0"/>
              <a:ea typeface="Open Sans" charset="0"/>
              <a:cs typeface="Open Sans" charset="0"/>
            </a:endParaRPr>
          </a:p>
          <a:p>
            <a:r>
              <a:rPr lang="en-US" sz="1600" i="1" dirty="0">
                <a:latin typeface="Taz" panose="020B0500040502020204" pitchFamily="34" charset="0"/>
                <a:ea typeface="Open Sans" charset="0"/>
                <a:cs typeface="Open Sans" charset="0"/>
              </a:rPr>
              <a:t>The methodical basis for this part is the session ‘scenario &amp; visioning’ on November 25</a:t>
            </a:r>
          </a:p>
          <a:p>
            <a:endParaRPr lang="en-US" sz="2000" b="1" dirty="0">
              <a:latin typeface="Taz" panose="020B0500040502020204" pitchFamily="34" charset="0"/>
              <a:ea typeface="Open Sans" charset="0"/>
              <a:cs typeface="Open Sans" charset="0"/>
            </a:endParaRPr>
          </a:p>
        </p:txBody>
      </p:sp>
      <p:sp>
        <p:nvSpPr>
          <p:cNvPr id="24" name="Slide Number Placeholder 2">
            <a:extLst>
              <a:ext uri="{FF2B5EF4-FFF2-40B4-BE49-F238E27FC236}">
                <a16:creationId xmlns:a16="http://schemas.microsoft.com/office/drawing/2014/main" id="{37540542-4514-9B7C-0BE2-6AC62E8AC9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6457" y="379715"/>
            <a:ext cx="513735" cy="227164"/>
          </a:xfrm>
        </p:spPr>
        <p:txBody>
          <a:bodyPr/>
          <a:lstStyle/>
          <a:p>
            <a:fld id="{D8D877B3-D348-4611-9BDB-C5374591D95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4021D0C-23DC-403F-BB50-02757DC75318}"/>
              </a:ext>
            </a:extLst>
          </p:cNvPr>
          <p:cNvSpPr txBox="1"/>
          <p:nvPr/>
        </p:nvSpPr>
        <p:spPr>
          <a:xfrm>
            <a:off x="320099" y="1623472"/>
            <a:ext cx="1181339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Which developments might impact your landscape over the coming 50 years? </a:t>
            </a:r>
          </a:p>
          <a:p>
            <a:pPr marL="742915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Try to integrate local and global developments and multiple sectors, based on your knowledge from the TELOS lectures</a:t>
            </a:r>
            <a:r>
              <a:rPr lang="en-US" dirty="0"/>
              <a:t>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Reflect on the future cause-effect relationships: </a:t>
            </a:r>
          </a:p>
          <a:p>
            <a:pPr marL="742915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Which pressures on your landscape are plausible? </a:t>
            </a:r>
          </a:p>
          <a:p>
            <a:pPr marL="742915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Who and what in your landscape will be impacted in the future?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Try to forecast different variants, ranging from extreme to plausible, and </a:t>
            </a:r>
            <a:r>
              <a:rPr lang="en-US" dirty="0" err="1"/>
              <a:t>visualise</a:t>
            </a:r>
            <a:r>
              <a:rPr lang="en-US" dirty="0"/>
              <a:t> them taking the specifics of your local landscape into account.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Evaluate these futures, for example in relation to the UN Sustainable Development Goals. </a:t>
            </a:r>
          </a:p>
          <a:p>
            <a:pPr marL="742915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Which future needs to be avoided and why? </a:t>
            </a:r>
          </a:p>
          <a:p>
            <a:pPr marL="742915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And which future should we build and why?</a:t>
            </a:r>
          </a:p>
          <a:p>
            <a:endParaRPr lang="en-US" dirty="0"/>
          </a:p>
          <a:p>
            <a:r>
              <a:rPr lang="en-US" dirty="0"/>
              <a:t>Make sure that your assumptions are rooted in locally relevant landscape knowledge and plausible data gathered during your previous analysis.</a:t>
            </a:r>
          </a:p>
          <a:p>
            <a:endParaRPr lang="en-US" dirty="0"/>
          </a:p>
          <a:p>
            <a:r>
              <a:rPr lang="en-US" dirty="0"/>
              <a:t>Make sure that you identify a sustainability challenge in your landscape that you want to address further in the next assignment.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5039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0099" y="320456"/>
            <a:ext cx="11580093" cy="621708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2800" b="1" dirty="0">
                <a:latin typeface="Taz" panose="020B0500040502020204" pitchFamily="34" charset="0"/>
                <a:ea typeface="Open Sans" charset="0"/>
                <a:cs typeface="Open Sans" charset="0"/>
              </a:rPr>
              <a:t>Some recommendations:</a:t>
            </a:r>
          </a:p>
          <a:p>
            <a:endParaRPr lang="en-US" sz="2000" b="1" dirty="0">
              <a:latin typeface="Taz" panose="020B0500040502020204" pitchFamily="34" charset="0"/>
              <a:ea typeface="Open Sans" charset="0"/>
              <a:cs typeface="Open Sans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Make sure you never lose your specific </a:t>
            </a:r>
            <a:r>
              <a:rPr lang="en-US" sz="2000" b="1" dirty="0"/>
              <a:t>territorial perspective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Search for </a:t>
            </a:r>
            <a:r>
              <a:rPr lang="en-US" sz="2000" b="1" dirty="0"/>
              <a:t>clear evidence</a:t>
            </a:r>
            <a:r>
              <a:rPr lang="en-US" sz="2000" dirty="0"/>
              <a:t>, such as identifiable spatial changes (i.e. map analysis or similar)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Use findings from reports and statistics showing &amp; proving </a:t>
            </a:r>
            <a:r>
              <a:rPr lang="en-US" sz="2000" b="1" dirty="0"/>
              <a:t>trends &amp; evolutions over time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Reflect</a:t>
            </a:r>
            <a:r>
              <a:rPr lang="en-US" sz="2000" dirty="0"/>
              <a:t> your analysis against socio-economic, cultural, technological and historical processes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Use DPSI(R) models (or other system models) to make past </a:t>
            </a:r>
            <a:r>
              <a:rPr lang="en-US" sz="2000" b="1" dirty="0"/>
              <a:t>cause-effect relationships </a:t>
            </a:r>
            <a:r>
              <a:rPr lang="en-US" sz="2000" dirty="0"/>
              <a:t>explicit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The model stands for </a:t>
            </a:r>
            <a:r>
              <a:rPr lang="en-US" sz="2000" b="1" dirty="0"/>
              <a:t>D</a:t>
            </a:r>
            <a:r>
              <a:rPr lang="en-US" sz="2000" dirty="0"/>
              <a:t>rivers &gt; </a:t>
            </a:r>
            <a:r>
              <a:rPr lang="en-US" sz="2000" b="1" dirty="0"/>
              <a:t>P</a:t>
            </a:r>
            <a:r>
              <a:rPr lang="en-US" sz="2000" dirty="0"/>
              <a:t>ressures  &gt; </a:t>
            </a:r>
            <a:r>
              <a:rPr lang="en-US" sz="2000" b="1" dirty="0"/>
              <a:t>S</a:t>
            </a:r>
            <a:r>
              <a:rPr lang="en-US" sz="2000" dirty="0"/>
              <a:t>tate &gt; </a:t>
            </a:r>
            <a:r>
              <a:rPr lang="en-US" sz="2000" b="1" dirty="0"/>
              <a:t>I</a:t>
            </a:r>
            <a:r>
              <a:rPr lang="en-US" sz="2000" dirty="0"/>
              <a:t>mpact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(and </a:t>
            </a:r>
            <a:r>
              <a:rPr lang="en-US" sz="2000" b="1" dirty="0"/>
              <a:t>R</a:t>
            </a:r>
            <a:r>
              <a:rPr lang="en-US" sz="2000" dirty="0"/>
              <a:t>esponse, but we do not address responses yet!)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Be </a:t>
            </a:r>
            <a:r>
              <a:rPr lang="en-US" sz="2000" b="1" dirty="0"/>
              <a:t>creative</a:t>
            </a:r>
            <a:r>
              <a:rPr lang="en-US" sz="2000" dirty="0"/>
              <a:t> in the way you </a:t>
            </a:r>
            <a:r>
              <a:rPr lang="en-US" sz="2000" b="1" dirty="0"/>
              <a:t>show processes </a:t>
            </a:r>
            <a:r>
              <a:rPr lang="en-US" sz="2000" dirty="0"/>
              <a:t>and </a:t>
            </a:r>
            <a:r>
              <a:rPr lang="en-US" sz="2000" b="1" dirty="0"/>
              <a:t>system relationships </a:t>
            </a:r>
            <a:r>
              <a:rPr lang="en-US" sz="2000" dirty="0"/>
              <a:t>in the landscape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Avoid generalization – the landscape you work on is always </a:t>
            </a:r>
            <a:r>
              <a:rPr lang="en-US" sz="2000" b="1" dirty="0"/>
              <a:t>unique </a:t>
            </a:r>
            <a:r>
              <a:rPr lang="en-US" sz="2000" dirty="0"/>
              <a:t>and </a:t>
            </a:r>
            <a:r>
              <a:rPr lang="en-US" sz="2000" b="1" dirty="0"/>
              <a:t>specific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Make sure all your messages are </a:t>
            </a:r>
            <a:r>
              <a:rPr lang="en-US" sz="2000" b="1" dirty="0"/>
              <a:t>grounded</a:t>
            </a:r>
            <a:r>
              <a:rPr lang="en-US" sz="2000" dirty="0"/>
              <a:t> in the landscape you are working on!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Work with local material and site photos – </a:t>
            </a:r>
            <a:r>
              <a:rPr lang="en-US" sz="2000" b="1" dirty="0"/>
              <a:t>no</a:t>
            </a:r>
            <a:r>
              <a:rPr lang="en-US" sz="2000" dirty="0"/>
              <a:t> generic icons, </a:t>
            </a:r>
            <a:r>
              <a:rPr lang="en-US" sz="2000" b="1" dirty="0"/>
              <a:t>no</a:t>
            </a:r>
            <a:r>
              <a:rPr lang="en-US" sz="2000" dirty="0"/>
              <a:t> meaningless placeholders grabbed from somewhere on the internet!</a:t>
            </a:r>
            <a:endParaRPr lang="en-US" sz="1600" dirty="0"/>
          </a:p>
        </p:txBody>
      </p:sp>
      <p:sp>
        <p:nvSpPr>
          <p:cNvPr id="24" name="Slide Number Placeholder 2">
            <a:extLst>
              <a:ext uri="{FF2B5EF4-FFF2-40B4-BE49-F238E27FC236}">
                <a16:creationId xmlns:a16="http://schemas.microsoft.com/office/drawing/2014/main" id="{37540542-4514-9B7C-0BE2-6AC62E8AC9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6457" y="379715"/>
            <a:ext cx="513735" cy="227164"/>
          </a:xfrm>
        </p:spPr>
        <p:txBody>
          <a:bodyPr/>
          <a:lstStyle/>
          <a:p>
            <a:fld id="{D8D877B3-D348-4611-9BDB-C5374591D95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194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0100" y="276067"/>
            <a:ext cx="10075652" cy="6617196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2800" b="1" dirty="0">
                <a:latin typeface="Taz" panose="020B0500040502020204" pitchFamily="34" charset="0"/>
                <a:ea typeface="Open Sans" charset="0"/>
                <a:cs typeface="Open Sans" charset="0"/>
              </a:rPr>
              <a:t>Our evaluation criteria</a:t>
            </a:r>
          </a:p>
          <a:p>
            <a:endParaRPr lang="en-US" sz="2000" b="1" dirty="0">
              <a:latin typeface="Taz" panose="020B0500040502020204" pitchFamily="34" charset="0"/>
              <a:ea typeface="Open Sans" charset="0"/>
              <a:cs typeface="Open Sans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/>
              <a:t>Degree of complexity: </a:t>
            </a:r>
            <a:r>
              <a:rPr lang="en-US" sz="2000" dirty="0"/>
              <a:t>A variety of sectors and land use dimensions has been taken into account.	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/>
              <a:t>Consistency </a:t>
            </a:r>
            <a:r>
              <a:rPr lang="en-US" sz="2000" dirty="0"/>
              <a:t>and logical clarity of analysis, interpretation and argumentation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/>
              <a:t>Degree to which the team succeeded in </a:t>
            </a:r>
            <a:r>
              <a:rPr lang="en-US" sz="2000" b="1" dirty="0" err="1"/>
              <a:t>visualising</a:t>
            </a:r>
            <a:r>
              <a:rPr lang="en-US" sz="2000" b="1" dirty="0"/>
              <a:t> system complexity</a:t>
            </a:r>
            <a:r>
              <a:rPr lang="en-US" sz="2000" dirty="0"/>
              <a:t>, balancing analytical depth, readability and comprehensibility of graphical system representations and maps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/>
              <a:t>Degree of </a:t>
            </a:r>
            <a:r>
              <a:rPr lang="en-US" sz="2000" b="1" dirty="0"/>
              <a:t>critical awareness </a:t>
            </a:r>
            <a:r>
              <a:rPr lang="en-US" sz="2000" dirty="0"/>
              <a:t>of sustainability goal conflicts.	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/>
              <a:t>Presentation and discussion </a:t>
            </a:r>
            <a:r>
              <a:rPr lang="en-US" sz="2000" dirty="0"/>
              <a:t>(quality of presentation &gt;  readability, visual quality, conciseness, team work, quality of argumentation and answers, …)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b="1" dirty="0"/>
              <a:t>Note: </a:t>
            </a:r>
            <a:r>
              <a:rPr lang="en-US" sz="2000" dirty="0"/>
              <a:t>we expect that </a:t>
            </a:r>
            <a:r>
              <a:rPr lang="en-US" sz="2000" b="1" dirty="0"/>
              <a:t>all</a:t>
            </a:r>
            <a:r>
              <a:rPr lang="en-US" sz="2000" dirty="0"/>
              <a:t> team members present and contribute to the discussion		</a:t>
            </a:r>
          </a:p>
          <a:p>
            <a:endParaRPr lang="en-US" sz="1600" dirty="0"/>
          </a:p>
        </p:txBody>
      </p:sp>
      <p:sp>
        <p:nvSpPr>
          <p:cNvPr id="24" name="Slide Number Placeholder 2">
            <a:extLst>
              <a:ext uri="{FF2B5EF4-FFF2-40B4-BE49-F238E27FC236}">
                <a16:creationId xmlns:a16="http://schemas.microsoft.com/office/drawing/2014/main" id="{37540542-4514-9B7C-0BE2-6AC62E8AC9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6457" y="379715"/>
            <a:ext cx="513735" cy="227164"/>
          </a:xfrm>
        </p:spPr>
        <p:txBody>
          <a:bodyPr/>
          <a:lstStyle/>
          <a:p>
            <a:fld id="{D8D877B3-D348-4611-9BDB-C5374591D95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690458"/>
      </p:ext>
    </p:extLst>
  </p:cSld>
  <p:clrMapOvr>
    <a:masterClrMapping/>
  </p:clrMapOvr>
</p:sld>
</file>

<file path=ppt/theme/theme1.xml><?xml version="1.0" encoding="utf-8"?>
<a:theme xmlns:a="http://schemas.openxmlformats.org/drawingml/2006/main" name="Ravi Powerpoint Template">
  <a:themeElements>
    <a:clrScheme name="Ravi Colors">
      <a:dk1>
        <a:srgbClr val="000000"/>
      </a:dk1>
      <a:lt1>
        <a:srgbClr val="FFFFFF"/>
      </a:lt1>
      <a:dk2>
        <a:srgbClr val="000000"/>
      </a:dk2>
      <a:lt2>
        <a:srgbClr val="FEFCFF"/>
      </a:lt2>
      <a:accent1>
        <a:srgbClr val="FEDF62"/>
      </a:accent1>
      <a:accent2>
        <a:srgbClr val="FFC900"/>
      </a:accent2>
      <a:accent3>
        <a:srgbClr val="F77803"/>
      </a:accent3>
      <a:accent4>
        <a:srgbClr val="CE004E"/>
      </a:accent4>
      <a:accent5>
        <a:srgbClr val="4F003F"/>
      </a:accent5>
      <a:accent6>
        <a:srgbClr val="809600"/>
      </a:accent6>
      <a:hlink>
        <a:srgbClr val="5352F5"/>
      </a:hlink>
      <a:folHlink>
        <a:srgbClr val="BFBFBF"/>
      </a:folHlink>
    </a:clrScheme>
    <a:fontScheme name="Montserrat_OpenSans">
      <a:majorFont>
        <a:latin typeface="Montserrat-Bold"/>
        <a:ea typeface=""/>
        <a:cs typeface=""/>
      </a:majorFont>
      <a:minorFont>
        <a:latin typeface="Open San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B&amp;D-Powerpoint Template_16x9" id="{D6003E70-2833-4847-828A-A182BBF6C8FF}" vid="{85D7DE89-D8E2-D743-952C-ED1FA0F184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852</Words>
  <Application>Microsoft Office PowerPoint</Application>
  <PresentationFormat>Breitbild</PresentationFormat>
  <Paragraphs>87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abeatbyKai</vt:lpstr>
      <vt:lpstr>Arial</vt:lpstr>
      <vt:lpstr>Calibri</vt:lpstr>
      <vt:lpstr>Montserrat-Bold</vt:lpstr>
      <vt:lpstr>Open Sans</vt:lpstr>
      <vt:lpstr>Taz</vt:lpstr>
      <vt:lpstr>Ravi Powerpoint Template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>ShapeShift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Ravi PowerPoint Presentation</dc:title>
  <dc:subject/>
  <dc:creator>ShapeSlide</dc:creator>
  <cp:keywords/>
  <dc:description/>
  <cp:lastModifiedBy>Fetzer, Ellen</cp:lastModifiedBy>
  <cp:revision>197</cp:revision>
  <cp:lastPrinted>2017-06-12T04:25:23Z</cp:lastPrinted>
  <dcterms:created xsi:type="dcterms:W3CDTF">2017-06-04T03:43:17Z</dcterms:created>
  <dcterms:modified xsi:type="dcterms:W3CDTF">2024-09-30T10:32:38Z</dcterms:modified>
  <cp:category/>
</cp:coreProperties>
</file>