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341" r:id="rId2"/>
    <p:sldId id="334" r:id="rId3"/>
    <p:sldId id="335" r:id="rId4"/>
    <p:sldId id="336" r:id="rId5"/>
    <p:sldId id="337" r:id="rId6"/>
    <p:sldId id="338" r:id="rId7"/>
    <p:sldId id="339" r:id="rId8"/>
    <p:sldId id="340" r:id="rId9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196" autoAdjust="0"/>
  </p:normalViewPr>
  <p:slideViewPr>
    <p:cSldViewPr>
      <p:cViewPr>
        <p:scale>
          <a:sx n="91" d="100"/>
          <a:sy n="91" d="100"/>
        </p:scale>
        <p:origin x="-137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1" d="100"/>
          <a:sy n="81" d="100"/>
        </p:scale>
        <p:origin x="-2268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5454FD-FD33-4C4B-AECD-C67CC42B182A}" type="datetimeFigureOut">
              <a:rPr lang="de-DE" smtClean="0"/>
              <a:t>11.04.2017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99BC8A-F394-409F-8BBD-F7871472A8F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540433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E0DEE-FCDD-4733-A5F6-25FBB4406905}" type="datetimeFigureOut">
              <a:rPr lang="de-DE" smtClean="0"/>
              <a:t>11.04.2017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C34D0-9321-4926-ABFF-D6C970A669C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09740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E0DEE-FCDD-4733-A5F6-25FBB4406905}" type="datetimeFigureOut">
              <a:rPr lang="de-DE" smtClean="0"/>
              <a:t>11.04.2017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C34D0-9321-4926-ABFF-D6C970A669C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664304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E0DEE-FCDD-4733-A5F6-25FBB4406905}" type="datetimeFigureOut">
              <a:rPr lang="de-DE" smtClean="0"/>
              <a:t>11.04.2017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C34D0-9321-4926-ABFF-D6C970A669C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91203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\\NBK4-130A-01\E-Learning\Erasmus Plus\Antragstellung 2015\Strategic Partnership Local Change\Project Communication\Consortium Logos\all partner logos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326" y="6309320"/>
            <a:ext cx="7078002" cy="502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b="1">
                <a:solidFill>
                  <a:srgbClr val="002060"/>
                </a:solidFill>
              </a:defRPr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4210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pic>
        <p:nvPicPr>
          <p:cNvPr id="2052" name="Picture 4" descr="\\NBK4-130A-01\E-Learning\Erasmus Plus\Antragstellung 2015\Strategic Partnership Local Change\Project Communication\Consortium Logos\eu_flag_co_funded_pos_[rgb]_right.jp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6463762"/>
            <a:ext cx="1224136" cy="349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feld 6"/>
          <p:cNvSpPr txBox="1"/>
          <p:nvPr userDrawn="1"/>
        </p:nvSpPr>
        <p:spPr>
          <a:xfrm>
            <a:off x="359572" y="6093296"/>
            <a:ext cx="54181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 smtClean="0"/>
              <a:t>Erasmus+</a:t>
            </a:r>
            <a:r>
              <a:rPr lang="de-DE" sz="1400" baseline="0" dirty="0" smtClean="0"/>
              <a:t> </a:t>
            </a:r>
            <a:r>
              <a:rPr lang="de-DE" sz="1400" dirty="0" smtClean="0"/>
              <a:t>Strategic </a:t>
            </a:r>
            <a:r>
              <a:rPr lang="de-DE" sz="1400" i="0" dirty="0" err="1" smtClean="0"/>
              <a:t>Partnership</a:t>
            </a:r>
            <a:r>
              <a:rPr lang="de-DE" sz="1400" i="0" dirty="0" smtClean="0"/>
              <a:t> </a:t>
            </a:r>
            <a:r>
              <a:rPr lang="de-DE" sz="1400" i="1" dirty="0" err="1" smtClean="0"/>
              <a:t>Social</a:t>
            </a:r>
            <a:r>
              <a:rPr lang="de-DE" sz="1400" i="1" dirty="0" smtClean="0"/>
              <a:t> Entrepreneurship </a:t>
            </a:r>
            <a:r>
              <a:rPr lang="de-DE" sz="1400" i="1" dirty="0" err="1" smtClean="0"/>
              <a:t>for</a:t>
            </a:r>
            <a:r>
              <a:rPr lang="de-DE" sz="1400" i="1" dirty="0" smtClean="0"/>
              <a:t> </a:t>
            </a:r>
            <a:r>
              <a:rPr lang="de-DE" sz="1400" i="1" dirty="0" err="1" smtClean="0"/>
              <a:t>Local</a:t>
            </a:r>
            <a:r>
              <a:rPr lang="de-DE" sz="1400" i="1" dirty="0" smtClean="0"/>
              <a:t> Change</a:t>
            </a:r>
            <a:endParaRPr lang="de-DE" sz="1400" i="1" dirty="0"/>
          </a:p>
        </p:txBody>
      </p:sp>
      <p:cxnSp>
        <p:nvCxnSpPr>
          <p:cNvPr id="11" name="Gerade Verbindung 10"/>
          <p:cNvCxnSpPr/>
          <p:nvPr userDrawn="1"/>
        </p:nvCxnSpPr>
        <p:spPr>
          <a:xfrm flipH="1">
            <a:off x="467544" y="6093296"/>
            <a:ext cx="835292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22462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E0DEE-FCDD-4733-A5F6-25FBB4406905}" type="datetimeFigureOut">
              <a:rPr lang="de-DE" smtClean="0"/>
              <a:t>11.04.2017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C34D0-9321-4926-ABFF-D6C970A669C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456211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E0DEE-FCDD-4733-A5F6-25FBB4406905}" type="datetimeFigureOut">
              <a:rPr lang="de-DE" smtClean="0"/>
              <a:t>11.04.2017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C34D0-9321-4926-ABFF-D6C970A669C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6754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E0DEE-FCDD-4733-A5F6-25FBB4406905}" type="datetimeFigureOut">
              <a:rPr lang="de-DE" smtClean="0"/>
              <a:t>11.04.2017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C34D0-9321-4926-ABFF-D6C970A669C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993305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E0DEE-FCDD-4733-A5F6-25FBB4406905}" type="datetimeFigureOut">
              <a:rPr lang="de-DE" smtClean="0"/>
              <a:t>11.04.2017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C34D0-9321-4926-ABFF-D6C970A669C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771359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E0DEE-FCDD-4733-A5F6-25FBB4406905}" type="datetimeFigureOut">
              <a:rPr lang="de-DE" smtClean="0"/>
              <a:t>11.04.2017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C34D0-9321-4926-ABFF-D6C970A669C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573380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E0DEE-FCDD-4733-A5F6-25FBB4406905}" type="datetimeFigureOut">
              <a:rPr lang="de-DE" smtClean="0"/>
              <a:t>11.04.2017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C34D0-9321-4926-ABFF-D6C970A669C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359759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E0DEE-FCDD-4733-A5F6-25FBB4406905}" type="datetimeFigureOut">
              <a:rPr lang="de-DE" smtClean="0"/>
              <a:t>11.04.2017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C34D0-9321-4926-ABFF-D6C970A669C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53635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9E0DEE-FCDD-4733-A5F6-25FBB4406905}" type="datetimeFigureOut">
              <a:rPr lang="de-DE" smtClean="0"/>
              <a:t>11.04.2017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6C34D0-9321-4926-ABFF-D6C970A669C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41030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39552" y="548680"/>
            <a:ext cx="8352928" cy="1470025"/>
          </a:xfrm>
        </p:spPr>
        <p:txBody>
          <a:bodyPr>
            <a:normAutofit/>
          </a:bodyPr>
          <a:lstStyle/>
          <a:p>
            <a:r>
              <a:rPr lang="de-DE" sz="3600" dirty="0" err="1" smtClean="0"/>
              <a:t>Social</a:t>
            </a:r>
            <a:r>
              <a:rPr lang="de-DE" sz="3600" dirty="0"/>
              <a:t> </a:t>
            </a:r>
            <a:r>
              <a:rPr lang="de-DE" sz="3600" dirty="0" smtClean="0"/>
              <a:t>Entrepreneurship </a:t>
            </a:r>
            <a:r>
              <a:rPr lang="de-DE" sz="3600" dirty="0" err="1" smtClean="0"/>
              <a:t>for</a:t>
            </a:r>
            <a:r>
              <a:rPr lang="de-DE" sz="3600" dirty="0" smtClean="0"/>
              <a:t> </a:t>
            </a:r>
            <a:r>
              <a:rPr lang="de-DE" sz="3600" dirty="0" err="1" smtClean="0"/>
              <a:t>Local</a:t>
            </a:r>
            <a:r>
              <a:rPr lang="de-DE" sz="3600" dirty="0" smtClean="0"/>
              <a:t> Change</a:t>
            </a:r>
            <a:br>
              <a:rPr lang="de-DE" sz="3600" dirty="0" smtClean="0"/>
            </a:br>
            <a:r>
              <a:rPr lang="de-DE" sz="36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Third </a:t>
            </a:r>
            <a:r>
              <a:rPr lang="de-DE" sz="3600" dirty="0" err="1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Presentation</a:t>
            </a:r>
            <a:r>
              <a:rPr lang="de-DE" sz="36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 – </a:t>
            </a:r>
            <a:r>
              <a:rPr lang="de-DE" sz="36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Business Plan</a:t>
            </a:r>
            <a:endParaRPr lang="de-DE" sz="36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259632" y="2564904"/>
            <a:ext cx="6400800" cy="3312368"/>
          </a:xfrm>
        </p:spPr>
        <p:txBody>
          <a:bodyPr>
            <a:normAutofit fontScale="85000" lnSpcReduction="20000"/>
          </a:bodyPr>
          <a:lstStyle/>
          <a:p>
            <a:r>
              <a:rPr lang="de-DE" dirty="0" smtClean="0"/>
              <a:t>Working Group: x</a:t>
            </a:r>
          </a:p>
          <a:p>
            <a:endParaRPr lang="de-DE" dirty="0" smtClean="0"/>
          </a:p>
          <a:p>
            <a:r>
              <a:rPr lang="de-DE" dirty="0" smtClean="0"/>
              <a:t>Group </a:t>
            </a:r>
            <a:r>
              <a:rPr lang="de-DE" dirty="0" err="1" smtClean="0"/>
              <a:t>members</a:t>
            </a:r>
            <a:r>
              <a:rPr lang="de-DE" dirty="0" smtClean="0"/>
              <a:t>:</a:t>
            </a:r>
          </a:p>
          <a:p>
            <a:r>
              <a:rPr lang="de-DE" dirty="0" smtClean="0"/>
              <a:t>xxx</a:t>
            </a:r>
          </a:p>
          <a:p>
            <a:r>
              <a:rPr lang="de-DE" dirty="0" smtClean="0"/>
              <a:t>xxx</a:t>
            </a:r>
          </a:p>
          <a:p>
            <a:r>
              <a:rPr lang="de-DE" dirty="0" smtClean="0"/>
              <a:t>xxx</a:t>
            </a:r>
          </a:p>
          <a:p>
            <a:r>
              <a:rPr lang="de-DE" dirty="0" smtClean="0"/>
              <a:t>xxx</a:t>
            </a:r>
          </a:p>
          <a:p>
            <a:r>
              <a:rPr lang="de-DE" dirty="0"/>
              <a:t>e</a:t>
            </a:r>
            <a:r>
              <a:rPr lang="de-DE" dirty="0" smtClean="0"/>
              <a:t>tc.</a:t>
            </a:r>
          </a:p>
        </p:txBody>
      </p:sp>
    </p:spTree>
    <p:extLst>
      <p:ext uri="{BB962C8B-B14F-4D97-AF65-F5344CB8AC3E}">
        <p14:creationId xmlns:p14="http://schemas.microsoft.com/office/powerpoint/2010/main" val="2615755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539552" y="332656"/>
            <a:ext cx="8280920" cy="2880320"/>
          </a:xfrm>
        </p:spPr>
        <p:txBody>
          <a:bodyPr>
            <a:normAutofit/>
          </a:bodyPr>
          <a:lstStyle/>
          <a:p>
            <a:r>
              <a:rPr lang="de-DE" sz="4400" dirty="0" smtClean="0">
                <a:solidFill>
                  <a:schemeClr val="tx1"/>
                </a:solidFill>
              </a:rPr>
              <a:t>Challenge</a:t>
            </a:r>
            <a:endParaRPr lang="de-DE" sz="4400" dirty="0">
              <a:solidFill>
                <a:schemeClr val="tx1"/>
              </a:solidFill>
            </a:endParaRPr>
          </a:p>
          <a:p>
            <a:pPr algn="l"/>
            <a:endParaRPr lang="en-US" sz="1800" b="1" dirty="0" smtClean="0">
              <a:solidFill>
                <a:schemeClr val="tx1"/>
              </a:solidFill>
            </a:endParaRPr>
          </a:p>
          <a:p>
            <a:r>
              <a:rPr lang="en-US" sz="18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Social/ environmental/ other challenge: </a:t>
            </a:r>
            <a:r>
              <a:rPr lang="en-US" sz="1800" dirty="0" smtClean="0">
                <a:solidFill>
                  <a:schemeClr val="bg1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d</a:t>
            </a:r>
            <a:r>
              <a:rPr lang="en-US" altLang="en-US" sz="1800" dirty="0" smtClean="0">
                <a:solidFill>
                  <a:schemeClr val="bg1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efine </a:t>
            </a:r>
            <a:r>
              <a:rPr lang="en-US" altLang="en-US" sz="1800" dirty="0">
                <a:solidFill>
                  <a:schemeClr val="bg1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the real problem/need you’re solving, and for </a:t>
            </a:r>
            <a:r>
              <a:rPr lang="en-US" altLang="en-US" sz="1800" dirty="0" smtClean="0">
                <a:solidFill>
                  <a:schemeClr val="bg1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whom.</a:t>
            </a:r>
            <a:endParaRPr lang="en-US" altLang="en-US" sz="1800" dirty="0">
              <a:solidFill>
                <a:schemeClr val="bg1">
                  <a:lumMod val="50000"/>
                </a:schemeClr>
              </a:solidFill>
              <a:latin typeface="+mj-lt"/>
              <a:cs typeface="Arial" panose="020B0604020202020204" pitchFamily="34" charset="0"/>
            </a:endParaRPr>
          </a:p>
          <a:p>
            <a:endParaRPr lang="en-US" sz="1800" dirty="0" smtClean="0">
              <a:solidFill>
                <a:schemeClr val="bg1">
                  <a:lumMod val="50000"/>
                </a:schemeClr>
              </a:solidFill>
              <a:latin typeface="+mj-lt"/>
            </a:endParaRPr>
          </a:p>
          <a:p>
            <a:r>
              <a:rPr lang="en-US" sz="2200" dirty="0" err="1">
                <a:solidFill>
                  <a:srgbClr val="C00000"/>
                </a:solidFill>
                <a:latin typeface="+mj-lt"/>
              </a:rPr>
              <a:t>V</a:t>
            </a:r>
            <a:r>
              <a:rPr lang="en-US" sz="2200" dirty="0" err="1" smtClean="0">
                <a:solidFill>
                  <a:srgbClr val="C00000"/>
                </a:solidFill>
                <a:latin typeface="+mj-lt"/>
              </a:rPr>
              <a:t>isualise</a:t>
            </a:r>
            <a:r>
              <a:rPr lang="en-US" sz="2200" dirty="0" smtClean="0">
                <a:solidFill>
                  <a:srgbClr val="C00000"/>
                </a:solidFill>
                <a:latin typeface="+mj-lt"/>
              </a:rPr>
              <a:t> </a:t>
            </a:r>
            <a:r>
              <a:rPr lang="en-US" sz="2200" dirty="0">
                <a:solidFill>
                  <a:srgbClr val="C00000"/>
                </a:solidFill>
                <a:latin typeface="+mj-lt"/>
              </a:rPr>
              <a:t>your challenges with </a:t>
            </a:r>
            <a:r>
              <a:rPr lang="en-US" sz="2200" dirty="0" smtClean="0">
                <a:solidFill>
                  <a:srgbClr val="C00000"/>
                </a:solidFill>
                <a:latin typeface="+mj-lt"/>
              </a:rPr>
              <a:t>graphics</a:t>
            </a:r>
            <a:r>
              <a:rPr lang="en-US" sz="2200" dirty="0">
                <a:solidFill>
                  <a:srgbClr val="C00000"/>
                </a:solidFill>
                <a:latin typeface="+mj-lt"/>
              </a:rPr>
              <a:t>, images, </a:t>
            </a:r>
            <a:r>
              <a:rPr lang="en-US" sz="2200" dirty="0" err="1" smtClean="0">
                <a:solidFill>
                  <a:srgbClr val="C00000"/>
                </a:solidFill>
                <a:latin typeface="+mj-lt"/>
              </a:rPr>
              <a:t>pictogrames</a:t>
            </a:r>
            <a:endParaRPr lang="en-US" sz="2200" dirty="0" smtClean="0">
              <a:solidFill>
                <a:srgbClr val="C00000"/>
              </a:solidFill>
              <a:latin typeface="+mj-lt"/>
            </a:endParaRPr>
          </a:p>
          <a:p>
            <a:endParaRPr lang="en-US" sz="18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  <a:p>
            <a:endParaRPr lang="de-DE" sz="18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4" name="Untertitel 4"/>
          <p:cNvSpPr txBox="1">
            <a:spLocks/>
          </p:cNvSpPr>
          <p:nvPr/>
        </p:nvSpPr>
        <p:spPr>
          <a:xfrm>
            <a:off x="539552" y="3226267"/>
            <a:ext cx="8280920" cy="28803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4400" dirty="0" smtClean="0">
                <a:solidFill>
                  <a:schemeClr val="tx1"/>
                </a:solidFill>
              </a:rPr>
              <a:t>Current solutions </a:t>
            </a:r>
          </a:p>
          <a:p>
            <a:pPr algn="l"/>
            <a:endParaRPr lang="en-US" sz="1800" b="1" dirty="0" smtClean="0">
              <a:solidFill>
                <a:schemeClr val="tx1"/>
              </a:solidFill>
            </a:endParaRPr>
          </a:p>
          <a:p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+mj-lt"/>
                <a:cs typeface="Arial"/>
              </a:rPr>
              <a:t>Who else is already doing this, and how are they going about it and what are they not getting right or doing wrong?</a:t>
            </a:r>
          </a:p>
          <a:p>
            <a:pPr algn="l"/>
            <a:endParaRPr lang="de-DE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8655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457200" y="1772816"/>
            <a:ext cx="8280920" cy="3456384"/>
          </a:xfrm>
        </p:spPr>
        <p:txBody>
          <a:bodyPr>
            <a:normAutofit/>
          </a:bodyPr>
          <a:lstStyle/>
          <a:p>
            <a:pPr algn="l"/>
            <a:endParaRPr lang="en-US" sz="1800" b="1" dirty="0" smtClean="0">
              <a:solidFill>
                <a:schemeClr val="tx1"/>
              </a:solidFill>
            </a:endParaRPr>
          </a:p>
          <a:p>
            <a:pPr lvl="0"/>
            <a:r>
              <a:rPr lang="en-US" altLang="en-US" sz="1800" dirty="0" smtClean="0">
                <a:latin typeface="+mj-lt"/>
                <a:cs typeface="Arial" panose="020B0604020202020204" pitchFamily="34" charset="0"/>
              </a:rPr>
              <a:t>Define your market</a:t>
            </a:r>
            <a:r>
              <a:rPr lang="en-US" altLang="en-US" sz="1800" dirty="0">
                <a:latin typeface="+mj-lt"/>
                <a:cs typeface="Arial" panose="020B0604020202020204" pitchFamily="34" charset="0"/>
              </a:rPr>
              <a:t>: </a:t>
            </a:r>
            <a:r>
              <a:rPr lang="en-US" altLang="en-US" sz="1800" dirty="0" smtClean="0">
                <a:latin typeface="+mj-lt"/>
                <a:cs typeface="Arial" panose="020B0604020202020204" pitchFamily="34" charset="0"/>
              </a:rPr>
              <a:t>what </a:t>
            </a:r>
            <a:r>
              <a:rPr lang="en-US" altLang="en-US" sz="1800" dirty="0">
                <a:latin typeface="+mj-lt"/>
                <a:cs typeface="Arial" panose="020B0604020202020204" pitchFamily="34" charset="0"/>
              </a:rPr>
              <a:t>business/space you are </a:t>
            </a:r>
            <a:r>
              <a:rPr lang="en-US" altLang="en-US" sz="1800" dirty="0" smtClean="0">
                <a:latin typeface="+mj-lt"/>
                <a:cs typeface="Arial" panose="020B0604020202020204" pitchFamily="34" charset="0"/>
              </a:rPr>
              <a:t>in</a:t>
            </a:r>
          </a:p>
          <a:p>
            <a:pPr lvl="0"/>
            <a:endParaRPr lang="en-US" altLang="en-US" sz="1800" dirty="0" smtClean="0">
              <a:latin typeface="+mj-lt"/>
              <a:cs typeface="Arial" panose="020B0604020202020204" pitchFamily="34" charset="0"/>
            </a:endParaRPr>
          </a:p>
          <a:p>
            <a:pPr lvl="0"/>
            <a:r>
              <a:rPr lang="en-US" altLang="en-US" sz="1800" dirty="0" smtClean="0">
                <a:latin typeface="+mj-lt"/>
                <a:cs typeface="Arial" panose="020B0604020202020204" pitchFamily="34" charset="0"/>
              </a:rPr>
              <a:t>Total market size</a:t>
            </a:r>
            <a:r>
              <a:rPr lang="en-US" altLang="en-US" sz="1800" dirty="0">
                <a:latin typeface="+mj-lt"/>
                <a:cs typeface="Arial" panose="020B0604020202020204" pitchFamily="34" charset="0"/>
              </a:rPr>
              <a:t>: </a:t>
            </a:r>
            <a:r>
              <a:rPr lang="en-US" altLang="en-US" sz="1800" dirty="0" smtClean="0">
                <a:latin typeface="+mj-lt"/>
                <a:cs typeface="Arial" panose="020B0604020202020204" pitchFamily="34" charset="0"/>
              </a:rPr>
              <a:t>Euro size</a:t>
            </a:r>
            <a:r>
              <a:rPr lang="en-US" altLang="en-US" sz="1800" dirty="0">
                <a:latin typeface="+mj-lt"/>
                <a:cs typeface="Arial" panose="020B0604020202020204" pitchFamily="34" charset="0"/>
              </a:rPr>
              <a:t>, </a:t>
            </a:r>
            <a:r>
              <a:rPr lang="en-US" altLang="en-US" sz="1800" dirty="0" smtClean="0">
                <a:latin typeface="+mj-lt"/>
                <a:cs typeface="Arial" panose="020B0604020202020204" pitchFamily="34" charset="0"/>
              </a:rPr>
              <a:t>etc.</a:t>
            </a:r>
          </a:p>
          <a:p>
            <a:pPr lvl="0"/>
            <a:endParaRPr lang="en-US" altLang="en-US" sz="1800" dirty="0" smtClean="0">
              <a:latin typeface="+mj-lt"/>
              <a:cs typeface="Arial" panose="020B0604020202020204" pitchFamily="34" charset="0"/>
            </a:endParaRPr>
          </a:p>
          <a:p>
            <a:pPr lvl="0"/>
            <a:r>
              <a:rPr lang="en-US" altLang="en-US" sz="1800" dirty="0" smtClean="0">
                <a:latin typeface="+mj-lt"/>
                <a:cs typeface="Arial" panose="020B0604020202020204" pitchFamily="34" charset="0"/>
              </a:rPr>
              <a:t>Beneficiaries and customers</a:t>
            </a:r>
            <a:r>
              <a:rPr lang="en-US" altLang="en-US" sz="1800" dirty="0">
                <a:latin typeface="+mj-lt"/>
                <a:cs typeface="Arial" panose="020B0604020202020204" pitchFamily="34" charset="0"/>
              </a:rPr>
              <a:t>: </a:t>
            </a:r>
            <a:r>
              <a:rPr lang="en-US" altLang="en-US" sz="1800" dirty="0" smtClean="0">
                <a:latin typeface="+mj-lt"/>
                <a:cs typeface="Arial" panose="020B0604020202020204" pitchFamily="34" charset="0"/>
              </a:rPr>
              <a:t>clearly </a:t>
            </a:r>
            <a:r>
              <a:rPr lang="en-US" altLang="en-US" sz="1800" dirty="0">
                <a:latin typeface="+mj-lt"/>
                <a:cs typeface="Arial" panose="020B0604020202020204" pitchFamily="34" charset="0"/>
              </a:rPr>
              <a:t>define exactly who you </a:t>
            </a:r>
            <a:r>
              <a:rPr lang="en-US" altLang="en-US" sz="1800" dirty="0" smtClean="0">
                <a:latin typeface="+mj-lt"/>
                <a:cs typeface="Arial" panose="020B0604020202020204" pitchFamily="34" charset="0"/>
              </a:rPr>
              <a:t>serve</a:t>
            </a:r>
          </a:p>
          <a:p>
            <a:pPr lvl="0"/>
            <a:endParaRPr lang="en-US" altLang="en-US" sz="1800" dirty="0" smtClean="0">
              <a:latin typeface="+mj-lt"/>
              <a:cs typeface="Arial" panose="020B0604020202020204" pitchFamily="34" charset="0"/>
            </a:endParaRPr>
          </a:p>
          <a:p>
            <a:pPr lvl="0"/>
            <a:r>
              <a:rPr lang="en-US" altLang="en-US" sz="1800" dirty="0" smtClean="0">
                <a:latin typeface="+mj-lt"/>
                <a:cs typeface="Arial" panose="020B0604020202020204" pitchFamily="34" charset="0"/>
              </a:rPr>
              <a:t>Macro trends </a:t>
            </a:r>
            <a:r>
              <a:rPr lang="en-US" altLang="en-US" sz="1800" dirty="0">
                <a:latin typeface="+mj-lt"/>
                <a:cs typeface="Arial" panose="020B0604020202020204" pitchFamily="34" charset="0"/>
              </a:rPr>
              <a:t>&amp; </a:t>
            </a:r>
            <a:r>
              <a:rPr lang="en-US" altLang="en-US" sz="1800" dirty="0" smtClean="0">
                <a:latin typeface="+mj-lt"/>
                <a:cs typeface="Arial" panose="020B0604020202020204" pitchFamily="34" charset="0"/>
              </a:rPr>
              <a:t>insights</a:t>
            </a:r>
          </a:p>
          <a:p>
            <a:pPr lvl="0"/>
            <a:endParaRPr lang="en-US" altLang="en-US" sz="1800" dirty="0">
              <a:latin typeface="+mj-lt"/>
              <a:cs typeface="Arial" panose="020B0604020202020204" pitchFamily="34" charset="0"/>
            </a:endParaRPr>
          </a:p>
          <a:p>
            <a:r>
              <a:rPr lang="en-US" sz="2200" dirty="0" smtClean="0">
                <a:solidFill>
                  <a:srgbClr val="C00000"/>
                </a:solidFill>
              </a:rPr>
              <a:t>Visualize your target market with graphics</a:t>
            </a:r>
            <a:r>
              <a:rPr lang="en-US" sz="2200" dirty="0">
                <a:solidFill>
                  <a:srgbClr val="C00000"/>
                </a:solidFill>
              </a:rPr>
              <a:t>, images, </a:t>
            </a:r>
            <a:r>
              <a:rPr lang="en-US" sz="2200" dirty="0" err="1">
                <a:solidFill>
                  <a:srgbClr val="C00000"/>
                </a:solidFill>
              </a:rPr>
              <a:t>pictogrames</a:t>
            </a:r>
            <a:endParaRPr lang="en-US" sz="2200" dirty="0">
              <a:solidFill>
                <a:srgbClr val="C00000"/>
              </a:solidFill>
            </a:endParaRPr>
          </a:p>
          <a:p>
            <a:pPr lvl="0"/>
            <a:endParaRPr lang="en-US" altLang="en-US" sz="1800" dirty="0">
              <a:latin typeface="+mj-lt"/>
              <a:cs typeface="Arial" panose="020B0604020202020204" pitchFamily="34" charset="0"/>
            </a:endParaRPr>
          </a:p>
          <a:p>
            <a:pPr lvl="0" algn="l"/>
            <a:endParaRPr lang="en-US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Target market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0566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621904" y="1268760"/>
            <a:ext cx="8064896" cy="5760640"/>
          </a:xfrm>
        </p:spPr>
        <p:txBody>
          <a:bodyPr>
            <a:normAutofit/>
          </a:bodyPr>
          <a:lstStyle/>
          <a:p>
            <a:pPr lvl="0" algn="l"/>
            <a:endParaRPr lang="en-US" sz="1800" b="1" dirty="0" smtClean="0">
              <a:solidFill>
                <a:schemeClr val="tx1"/>
              </a:solidFill>
            </a:endParaRPr>
          </a:p>
          <a:p>
            <a:r>
              <a:rPr lang="en-US" sz="1800" dirty="0" smtClean="0">
                <a:solidFill>
                  <a:schemeClr val="bg1">
                    <a:lumMod val="50000"/>
                  </a:schemeClr>
                </a:solidFill>
              </a:rPr>
              <a:t>Solution: product </a:t>
            </a:r>
            <a:r>
              <a:rPr lang="en-US" sz="1800" dirty="0">
                <a:solidFill>
                  <a:schemeClr val="bg1">
                    <a:lumMod val="50000"/>
                  </a:schemeClr>
                </a:solidFill>
              </a:rPr>
              <a:t>or service benefits, how </a:t>
            </a:r>
            <a:r>
              <a:rPr lang="en-US" altLang="en-US" sz="18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customers </a:t>
            </a:r>
            <a:r>
              <a:rPr lang="en-US" altLang="en-US" sz="1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use/value your product or </a:t>
            </a:r>
            <a:r>
              <a:rPr lang="en-US" altLang="en-US" sz="18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service</a:t>
            </a:r>
          </a:p>
          <a:p>
            <a:endParaRPr lang="en-US" altLang="en-US" sz="1800" dirty="0" smtClean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1800" dirty="0">
                <a:solidFill>
                  <a:schemeClr val="bg1">
                    <a:lumMod val="50000"/>
                  </a:schemeClr>
                </a:solidFill>
              </a:rPr>
              <a:t>Social value proposition: How will you show that you are creating social impact</a:t>
            </a:r>
            <a:r>
              <a:rPr lang="en-US" sz="1800" dirty="0" smtClean="0">
                <a:solidFill>
                  <a:schemeClr val="bg1">
                    <a:lumMod val="50000"/>
                  </a:schemeClr>
                </a:solidFill>
              </a:rPr>
              <a:t>?</a:t>
            </a:r>
          </a:p>
          <a:p>
            <a:pPr lvl="0"/>
            <a:endParaRPr lang="en-US" sz="1800" dirty="0">
              <a:solidFill>
                <a:schemeClr val="bg1">
                  <a:lumMod val="50000"/>
                </a:schemeClr>
              </a:solidFill>
            </a:endParaRPr>
          </a:p>
          <a:p>
            <a:pPr lvl="0" hangingPunct="0"/>
            <a:r>
              <a:rPr lang="en-US" sz="1800" dirty="0">
                <a:solidFill>
                  <a:schemeClr val="bg1">
                    <a:lumMod val="50000"/>
                  </a:schemeClr>
                </a:solidFill>
              </a:rPr>
              <a:t>Customer value proposition: What do your customers want to get out of this initiative?</a:t>
            </a:r>
          </a:p>
          <a:p>
            <a:endParaRPr lang="en-US" alt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n-US" sz="2200" dirty="0">
                <a:solidFill>
                  <a:srgbClr val="C00000"/>
                </a:solidFill>
                <a:cs typeface="Arial" panose="020B0604020202020204" pitchFamily="34" charset="0"/>
              </a:rPr>
              <a:t>Images and visuals are better than lots of text: show don’t tell</a:t>
            </a:r>
          </a:p>
          <a:p>
            <a:pPr lvl="0" algn="l"/>
            <a:endParaRPr lang="en-US" sz="1800" b="1" dirty="0" smtClean="0">
              <a:solidFill>
                <a:schemeClr val="tx1"/>
              </a:solidFill>
            </a:endParaRPr>
          </a:p>
          <a:p>
            <a:pPr lvl="0" algn="l"/>
            <a:endParaRPr lang="en-US" sz="1800" dirty="0" smtClean="0">
              <a:solidFill>
                <a:schemeClr val="tx1"/>
              </a:solidFill>
            </a:endParaRPr>
          </a:p>
          <a:p>
            <a:endParaRPr lang="en-US" sz="1800" b="1" dirty="0" smtClean="0">
              <a:solidFill>
                <a:schemeClr val="tx1"/>
              </a:solidFill>
            </a:endParaRPr>
          </a:p>
          <a:p>
            <a:pPr algn="l"/>
            <a:endParaRPr lang="en-US" sz="1800" dirty="0">
              <a:solidFill>
                <a:schemeClr val="tx1"/>
              </a:solidFill>
            </a:endParaRPr>
          </a:p>
          <a:p>
            <a:pPr algn="l"/>
            <a:endParaRPr lang="de-DE" sz="1800" dirty="0" smtClean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Product and services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0148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8229600" cy="2880320"/>
          </a:xfrm>
        </p:spPr>
        <p:txBody>
          <a:bodyPr>
            <a:normAutofit fontScale="90000"/>
          </a:bodyPr>
          <a:lstStyle/>
          <a:p>
            <a:r>
              <a:rPr lang="en-US" sz="4900" dirty="0" smtClean="0"/>
              <a:t>Team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altLang="en-US" sz="2000" dirty="0" smtClean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</a:rPr>
              <a:t>Highlight </a:t>
            </a:r>
            <a:r>
              <a:rPr lang="en-US" altLang="en-US" sz="2000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</a:rPr>
              <a:t>key team members and their prior positions, successes, domain expertise</a:t>
            </a:r>
            <a:br>
              <a:rPr lang="en-US" altLang="en-US" sz="2000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</a:rPr>
            </a:br>
            <a:r>
              <a:rPr lang="en-US" altLang="en-US" sz="2000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en-US" altLang="en-US" sz="2000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</a:rPr>
            </a:br>
            <a:r>
              <a:rPr lang="en-US" altLang="en-US" sz="2000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</a:rPr>
              <a:t>Demonstrate relevant experience</a:t>
            </a:r>
            <a:br>
              <a:rPr lang="en-US" altLang="en-US" sz="2000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</a:rPr>
            </a:br>
            <a:r>
              <a:rPr lang="en-US" altLang="en-US" sz="2000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en-US" altLang="en-US" sz="2000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</a:rPr>
            </a:br>
            <a:r>
              <a:rPr lang="en-US" altLang="en-US" sz="2000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</a:rPr>
              <a:t>Which roles are the keys to success in your social enterprise?</a:t>
            </a:r>
            <a:r>
              <a:rPr lang="en-US" altLang="en-US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en-US" altLang="en-US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</a:rPr>
            </a:b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39552" y="3933056"/>
            <a:ext cx="8229600" cy="20162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7600" dirty="0" smtClean="0"/>
              <a:t>Operations</a:t>
            </a:r>
          </a:p>
          <a:p>
            <a:endParaRPr lang="en-US" sz="7200" dirty="0" smtClean="0"/>
          </a:p>
          <a:p>
            <a:endParaRPr lang="en-US" sz="7200" dirty="0" smtClean="0"/>
          </a:p>
          <a:p>
            <a:r>
              <a:rPr lang="en-US" sz="7200" dirty="0" smtClean="0">
                <a:solidFill>
                  <a:schemeClr val="bg1">
                    <a:lumMod val="50000"/>
                  </a:schemeClr>
                </a:solidFill>
              </a:rPr>
              <a:t>Describe </a:t>
            </a:r>
            <a:r>
              <a:rPr lang="en-US" sz="7200" dirty="0">
                <a:solidFill>
                  <a:schemeClr val="bg1">
                    <a:lumMod val="50000"/>
                  </a:schemeClr>
                </a:solidFill>
              </a:rPr>
              <a:t>the value chain of your business. </a:t>
            </a:r>
          </a:p>
          <a:p>
            <a:endParaRPr lang="en-US" sz="72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sz="7200" dirty="0">
                <a:solidFill>
                  <a:schemeClr val="bg1">
                    <a:lumMod val="50000"/>
                  </a:schemeClr>
                </a:solidFill>
              </a:rPr>
              <a:t>Provide a diagram of the workflow, main actors and main inputs and outputs.</a:t>
            </a:r>
          </a:p>
          <a:p>
            <a:endParaRPr lang="en-US" sz="72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sz="7200" dirty="0">
                <a:solidFill>
                  <a:schemeClr val="bg1">
                    <a:lumMod val="50000"/>
                  </a:schemeClr>
                </a:solidFill>
              </a:rPr>
              <a:t>How is social value integrated into your operations? 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0595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574137" y="1556792"/>
            <a:ext cx="8064896" cy="4968552"/>
          </a:xfrm>
        </p:spPr>
        <p:txBody>
          <a:bodyPr>
            <a:normAutofit/>
          </a:bodyPr>
          <a:lstStyle/>
          <a:p>
            <a:pPr lvl="0" algn="l"/>
            <a:endParaRPr lang="en-US" sz="1800" b="1" dirty="0" smtClean="0">
              <a:solidFill>
                <a:schemeClr val="tx1"/>
              </a:solidFill>
            </a:endParaRPr>
          </a:p>
          <a:p>
            <a:r>
              <a:rPr lang="en-US" sz="1800" dirty="0"/>
              <a:t>Financing needs: How </a:t>
            </a:r>
            <a:r>
              <a:rPr lang="en-US" sz="1800" dirty="0" smtClean="0"/>
              <a:t>much? </a:t>
            </a:r>
            <a:r>
              <a:rPr lang="en-US" sz="1800" dirty="0"/>
              <a:t>Where from? What </a:t>
            </a:r>
            <a:r>
              <a:rPr lang="en-US" sz="1800" dirty="0" smtClean="0"/>
              <a:t>kinds?</a:t>
            </a:r>
          </a:p>
          <a:p>
            <a:r>
              <a:rPr lang="en-US" sz="1800" dirty="0" smtClean="0"/>
              <a:t> </a:t>
            </a:r>
            <a:endParaRPr lang="en-US" sz="1800" dirty="0"/>
          </a:p>
          <a:p>
            <a:r>
              <a:rPr lang="en-US" sz="1800" dirty="0" smtClean="0"/>
              <a:t>Revenue </a:t>
            </a:r>
            <a:r>
              <a:rPr lang="en-US" sz="1800" dirty="0"/>
              <a:t>costs: How much will cost your SE to run? </a:t>
            </a:r>
            <a:endParaRPr lang="en-US" sz="1800" dirty="0" smtClean="0"/>
          </a:p>
          <a:p>
            <a:endParaRPr lang="en-US" sz="1800" dirty="0"/>
          </a:p>
          <a:p>
            <a:r>
              <a:rPr lang="en-US" sz="1800" dirty="0"/>
              <a:t>Financial summary and P&amp;L</a:t>
            </a:r>
            <a:r>
              <a:rPr lang="en-US" sz="1800" dirty="0" smtClean="0"/>
              <a:t>: </a:t>
            </a:r>
            <a:r>
              <a:rPr lang="en-US" sz="1800" dirty="0"/>
              <a:t>Break down your revenue sources by </a:t>
            </a:r>
            <a:r>
              <a:rPr lang="en-US" sz="1800" dirty="0" smtClean="0"/>
              <a:t>%. When </a:t>
            </a:r>
            <a:r>
              <a:rPr lang="en-US" sz="1800" dirty="0"/>
              <a:t>do you expect your SE to achieve a surplus? Where do you plan to invest your profits</a:t>
            </a:r>
            <a:r>
              <a:rPr lang="en-US" sz="1800" dirty="0" smtClean="0"/>
              <a:t>?</a:t>
            </a:r>
          </a:p>
          <a:p>
            <a:endParaRPr lang="en-US" sz="1800" dirty="0"/>
          </a:p>
          <a:p>
            <a:r>
              <a:rPr lang="en-US" sz="2200" dirty="0">
                <a:solidFill>
                  <a:srgbClr val="C00000"/>
                </a:solidFill>
              </a:rPr>
              <a:t>Visualize your </a:t>
            </a:r>
            <a:r>
              <a:rPr lang="en-US" sz="2200" dirty="0" smtClean="0">
                <a:solidFill>
                  <a:srgbClr val="C00000"/>
                </a:solidFill>
              </a:rPr>
              <a:t>financing model with graphics</a:t>
            </a:r>
            <a:r>
              <a:rPr lang="en-US" sz="2200" dirty="0">
                <a:solidFill>
                  <a:srgbClr val="C00000"/>
                </a:solidFill>
              </a:rPr>
              <a:t>, images, </a:t>
            </a:r>
            <a:r>
              <a:rPr lang="en-US" sz="2200" dirty="0" err="1">
                <a:solidFill>
                  <a:srgbClr val="C00000"/>
                </a:solidFill>
              </a:rPr>
              <a:t>pictogrames</a:t>
            </a:r>
            <a:endParaRPr lang="en-US" sz="2200" dirty="0">
              <a:solidFill>
                <a:srgbClr val="C00000"/>
              </a:solidFill>
            </a:endParaRPr>
          </a:p>
          <a:p>
            <a:endParaRPr lang="de-DE" sz="1800" dirty="0">
              <a:solidFill>
                <a:srgbClr val="C00000"/>
              </a:solidFill>
            </a:endParaRPr>
          </a:p>
          <a:p>
            <a:endParaRPr lang="en-US" sz="1800" dirty="0"/>
          </a:p>
          <a:p>
            <a:pPr algn="l"/>
            <a:endParaRPr lang="en-US" sz="1800" dirty="0">
              <a:solidFill>
                <a:schemeClr val="tx1"/>
              </a:solidFill>
            </a:endParaRPr>
          </a:p>
          <a:p>
            <a:pPr algn="l"/>
            <a:endParaRPr lang="de-DE" sz="1800" dirty="0" smtClean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Financing and the revenue model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7625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621904" y="1448739"/>
            <a:ext cx="8064896" cy="5256584"/>
          </a:xfrm>
        </p:spPr>
        <p:txBody>
          <a:bodyPr>
            <a:normAutofit/>
          </a:bodyPr>
          <a:lstStyle/>
          <a:p>
            <a:pPr lvl="0" algn="l"/>
            <a:endParaRPr lang="en-US" sz="1800" b="1" dirty="0" smtClean="0">
              <a:solidFill>
                <a:schemeClr val="tx1"/>
              </a:solidFill>
            </a:endParaRPr>
          </a:p>
          <a:p>
            <a:r>
              <a:rPr lang="en-US" sz="1800" dirty="0"/>
              <a:t>Pricing: </a:t>
            </a:r>
            <a:r>
              <a:rPr lang="en-US" sz="1800" dirty="0" smtClean="0"/>
              <a:t>How </a:t>
            </a:r>
            <a:r>
              <a:rPr lang="en-US" sz="1800" dirty="0"/>
              <a:t>your pricing fits into the larger market</a:t>
            </a:r>
            <a:r>
              <a:rPr lang="en-US" sz="1800" dirty="0" smtClean="0"/>
              <a:t>?</a:t>
            </a:r>
          </a:p>
          <a:p>
            <a:endParaRPr lang="en-US" sz="1800" dirty="0"/>
          </a:p>
          <a:p>
            <a:r>
              <a:rPr lang="en-US" sz="1800" dirty="0"/>
              <a:t>Promotion: What ways of advertising or promoting will you use for your social enterprise</a:t>
            </a:r>
            <a:r>
              <a:rPr lang="en-US" sz="1800" dirty="0" smtClean="0"/>
              <a:t>?</a:t>
            </a:r>
          </a:p>
          <a:p>
            <a:endParaRPr lang="en-US" sz="1800" dirty="0"/>
          </a:p>
          <a:p>
            <a:r>
              <a:rPr lang="en-US" sz="1800" dirty="0"/>
              <a:t>Channels: the strategy of communication and distribution used to reach the customers segments. </a:t>
            </a:r>
            <a:endParaRPr lang="en-US" sz="1800" dirty="0" smtClean="0"/>
          </a:p>
          <a:p>
            <a:endParaRPr lang="en-US" sz="1800" dirty="0">
              <a:solidFill>
                <a:schemeClr val="tx1"/>
              </a:solidFill>
            </a:endParaRPr>
          </a:p>
          <a:p>
            <a:r>
              <a:rPr lang="en-US" sz="2200" dirty="0" smtClean="0">
                <a:solidFill>
                  <a:srgbClr val="C00000"/>
                </a:solidFill>
              </a:rPr>
              <a:t>Visualize your marketing strategy with </a:t>
            </a:r>
            <a:r>
              <a:rPr lang="en-US" sz="2200" dirty="0">
                <a:solidFill>
                  <a:srgbClr val="C00000"/>
                </a:solidFill>
              </a:rPr>
              <a:t>graphics, images, </a:t>
            </a:r>
            <a:r>
              <a:rPr lang="en-US" sz="2200" dirty="0" err="1">
                <a:solidFill>
                  <a:srgbClr val="C00000"/>
                </a:solidFill>
              </a:rPr>
              <a:t>pictogrames</a:t>
            </a:r>
            <a:endParaRPr lang="en-US" sz="2200" dirty="0">
              <a:solidFill>
                <a:srgbClr val="C00000"/>
              </a:solidFill>
            </a:endParaRPr>
          </a:p>
          <a:p>
            <a:endParaRPr lang="de-DE" sz="2200" dirty="0">
              <a:solidFill>
                <a:srgbClr val="C00000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Marketing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0369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621904" y="1448739"/>
            <a:ext cx="8064896" cy="5256584"/>
          </a:xfrm>
        </p:spPr>
        <p:txBody>
          <a:bodyPr>
            <a:normAutofit/>
          </a:bodyPr>
          <a:lstStyle/>
          <a:p>
            <a:pPr lvl="0" algn="l"/>
            <a:endParaRPr lang="en-US" sz="1800" b="1" dirty="0" smtClean="0">
              <a:solidFill>
                <a:schemeClr val="tx1"/>
              </a:solidFill>
            </a:endParaRPr>
          </a:p>
          <a:p>
            <a:r>
              <a:rPr lang="en-US" sz="1800" dirty="0" smtClean="0">
                <a:solidFill>
                  <a:schemeClr val="bg1">
                    <a:lumMod val="50000"/>
                  </a:schemeClr>
                </a:solidFill>
              </a:rPr>
              <a:t>Social: </a:t>
            </a:r>
          </a:p>
          <a:p>
            <a:endParaRPr lang="en-US" sz="1800" dirty="0" smtClean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sz="1800" dirty="0" smtClean="0">
                <a:solidFill>
                  <a:schemeClr val="bg1">
                    <a:lumMod val="50000"/>
                  </a:schemeClr>
                </a:solidFill>
              </a:rPr>
              <a:t>Environmental:</a:t>
            </a:r>
          </a:p>
          <a:p>
            <a:endParaRPr lang="en-US" sz="18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sz="1800" dirty="0" smtClean="0">
                <a:solidFill>
                  <a:schemeClr val="bg1">
                    <a:lumMod val="50000"/>
                  </a:schemeClr>
                </a:solidFill>
              </a:rPr>
              <a:t>Other:</a:t>
            </a:r>
          </a:p>
          <a:p>
            <a:endParaRPr lang="en-US" sz="18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sz="2200" dirty="0">
                <a:solidFill>
                  <a:srgbClr val="C00000"/>
                </a:solidFill>
              </a:rPr>
              <a:t>Visualize </a:t>
            </a:r>
            <a:r>
              <a:rPr lang="en-US" sz="2200" dirty="0" smtClean="0">
                <a:solidFill>
                  <a:srgbClr val="C00000"/>
                </a:solidFill>
              </a:rPr>
              <a:t>the impact of your social enterprise with graphics</a:t>
            </a:r>
            <a:r>
              <a:rPr lang="en-US" sz="2200" dirty="0">
                <a:solidFill>
                  <a:srgbClr val="C00000"/>
                </a:solidFill>
              </a:rPr>
              <a:t>, images, </a:t>
            </a:r>
            <a:r>
              <a:rPr lang="en-US" sz="2200" dirty="0" err="1">
                <a:solidFill>
                  <a:srgbClr val="C00000"/>
                </a:solidFill>
              </a:rPr>
              <a:t>pictogrames</a:t>
            </a:r>
            <a:endParaRPr lang="en-US" sz="2200" dirty="0">
              <a:solidFill>
                <a:srgbClr val="C00000"/>
              </a:solidFill>
            </a:endParaRPr>
          </a:p>
          <a:p>
            <a:endParaRPr lang="de-DE" sz="1800" dirty="0">
              <a:solidFill>
                <a:srgbClr val="C00000"/>
              </a:solidFill>
            </a:endParaRPr>
          </a:p>
          <a:p>
            <a:endParaRPr lang="de-DE" sz="18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Impact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9463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6"/>
        </a:lnRef>
        <a:fillRef idx="3">
          <a:schemeClr val="accent6"/>
        </a:fillRef>
        <a:effectRef idx="2">
          <a:schemeClr val="accent6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358</Words>
  <Application>Microsoft Office PowerPoint</Application>
  <PresentationFormat>Bildschirmpräsentation (4:3)</PresentationFormat>
  <Paragraphs>85</Paragraphs>
  <Slides>8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9" baseType="lpstr">
      <vt:lpstr>Larissa</vt:lpstr>
      <vt:lpstr>Social Entrepreneurship for Local Change Third Presentation – Business Plan</vt:lpstr>
      <vt:lpstr>PowerPoint-Präsentation</vt:lpstr>
      <vt:lpstr>PowerPoint-Präsentation</vt:lpstr>
      <vt:lpstr>PowerPoint-Präsentation</vt:lpstr>
      <vt:lpstr>Team  Highlight key team members and their prior positions, successes, domain expertise  Demonstrate relevant experience  Which roles are the keys to success in your social enterprise?  </vt:lpstr>
      <vt:lpstr>PowerPoint-Präsentation</vt:lpstr>
      <vt:lpstr>PowerPoint-Präsentation</vt:lpstr>
      <vt:lpstr>PowerPoint-Präsentation</vt:lpstr>
    </vt:vector>
  </TitlesOfParts>
  <Company>HfWU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Social Entrepreneurship  for Local Change</dc:title>
  <dc:creator>Fetzer, Ellen</dc:creator>
  <cp:lastModifiedBy>Fetzer, Ellen</cp:lastModifiedBy>
  <cp:revision>125</cp:revision>
  <dcterms:created xsi:type="dcterms:W3CDTF">2015-07-20T17:54:44Z</dcterms:created>
  <dcterms:modified xsi:type="dcterms:W3CDTF">2017-04-11T20:33:04Z</dcterms:modified>
</cp:coreProperties>
</file>