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3" r:id="rId4"/>
    <p:sldId id="27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2" autoAdjust="0"/>
    <p:restoredTop sz="96393" autoAdjust="0"/>
  </p:normalViewPr>
  <p:slideViewPr>
    <p:cSldViewPr>
      <p:cViewPr varScale="1">
        <p:scale>
          <a:sx n="65" d="100"/>
          <a:sy n="65" d="100"/>
        </p:scale>
        <p:origin x="1556" y="40"/>
      </p:cViewPr>
      <p:guideLst>
        <p:guide orient="horz" pos="40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FC702C1-6EE1-4B0B-A5A0-523B6519EBF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50303B1-BD6D-44C4-A642-6C4FC5D4069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02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94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33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90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3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7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42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57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04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98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09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2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8816-B6FD-4FED-8DE2-3CC45E2F8C97}" type="datetime1">
              <a:rPr lang="de-DE" smtClean="0"/>
              <a:t>28.04.2020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45E2-6DF1-4989-9207-C5186D4596FF}" type="datetime1">
              <a:rPr lang="de-DE" smtClean="0"/>
              <a:t>28.04.2020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091B-E576-46FA-926F-7CCC33AEB0DB}" type="datetime1">
              <a:rPr lang="de-DE" smtClean="0"/>
              <a:t>28.04.2020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6D70-AB24-48A2-A990-4B5453AE33CE}" type="datetime1">
              <a:rPr lang="de-DE" smtClean="0"/>
              <a:t>28.04.2020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340F-BDF8-4634-9C52-C89739986B47}" type="datetime1">
              <a:rPr lang="de-DE" smtClean="0"/>
              <a:t>28.04.2020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947A-3852-46F1-8532-1E066E7ABDA2}" type="datetime1">
              <a:rPr lang="de-DE" smtClean="0"/>
              <a:t>28.04.2020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C941-8C32-4B40-B9D4-6CEC5E334595}" type="datetime1">
              <a:rPr lang="de-DE" smtClean="0"/>
              <a:t>28.04.2020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307D-A95A-4540-BE07-5D0D0FECDE8A}" type="datetime1">
              <a:rPr lang="de-DE" smtClean="0"/>
              <a:t>28.04.2020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190-CD9B-4BD2-8051-25753B874824}" type="datetime1">
              <a:rPr lang="de-DE" smtClean="0"/>
              <a:t>28.04.2020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D9A2-C534-4F88-AB64-BCABF89FB6B9}" type="datetime1">
              <a:rPr lang="de-DE" smtClean="0"/>
              <a:t>28.04.2020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DC55-68DF-4407-B8B3-A017CD86076D}" type="datetime1">
              <a:rPr lang="de-DE" smtClean="0"/>
              <a:t>28.04.2020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1B0AD-96FB-4952-9D35-319F938179B7}" type="datetime1">
              <a:rPr lang="de-DE" smtClean="0"/>
              <a:t>28.04.2020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hyperlink" Target="https://www.youtube.com/watch?v=D254suPMpwY&amp;t=192s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352928" cy="1800200"/>
          </a:xfrm>
        </p:spPr>
        <p:txBody>
          <a:bodyPr>
            <a:normAutofit/>
          </a:bodyPr>
          <a:lstStyle/>
          <a:p>
            <a:r>
              <a:rPr lang="de-DE" sz="3200" dirty="0"/>
              <a:t>Social Entrepreneurship </a:t>
            </a:r>
            <a:r>
              <a:rPr lang="de-DE" sz="3200" dirty="0" err="1"/>
              <a:t>for</a:t>
            </a:r>
            <a:r>
              <a:rPr lang="de-DE" sz="3200" dirty="0"/>
              <a:t> </a:t>
            </a:r>
            <a:r>
              <a:rPr lang="de-DE" sz="3200" dirty="0" err="1"/>
              <a:t>Local</a:t>
            </a:r>
            <a:r>
              <a:rPr lang="de-DE" sz="3200" dirty="0"/>
              <a:t> Change</a:t>
            </a:r>
            <a:br>
              <a:rPr lang="de-DE" sz="3200" dirty="0"/>
            </a:br>
            <a:r>
              <a:rPr lang="de-DE" sz="3200" b="1" dirty="0" err="1" smtClean="0"/>
              <a:t>Assignment</a:t>
            </a:r>
            <a:r>
              <a:rPr lang="de-DE" sz="3200" b="1" dirty="0" smtClean="0"/>
              <a:t> 5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Template </a:t>
            </a:r>
            <a:r>
              <a:rPr lang="de-DE" sz="3200" dirty="0" err="1" smtClean="0"/>
              <a:t>for</a:t>
            </a:r>
            <a:r>
              <a:rPr lang="de-DE" sz="3200" dirty="0" smtClean="0"/>
              <a:t> Business Model </a:t>
            </a:r>
            <a:r>
              <a:rPr lang="de-DE" sz="3200" dirty="0" err="1" smtClean="0"/>
              <a:t>Canvas</a:t>
            </a:r>
            <a:r>
              <a:rPr lang="de-DE" sz="3200" dirty="0" smtClean="0"/>
              <a:t> </a:t>
            </a:r>
            <a:r>
              <a:rPr lang="de-DE" sz="3200" dirty="0" err="1" smtClean="0"/>
              <a:t>report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Working Group: x</a:t>
            </a:r>
          </a:p>
          <a:p>
            <a:endParaRPr lang="de-DE" dirty="0"/>
          </a:p>
          <a:p>
            <a:r>
              <a:rPr lang="de-DE" dirty="0"/>
              <a:t>Group </a:t>
            </a:r>
            <a:r>
              <a:rPr lang="de-DE" dirty="0" err="1"/>
              <a:t>members</a:t>
            </a:r>
            <a:r>
              <a:rPr lang="de-DE" dirty="0"/>
              <a:t>: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Key-Resources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91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Describe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one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key-resources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business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model</a:t>
            </a:r>
            <a:r>
              <a:rPr lang="de-DE" dirty="0" smtClean="0">
                <a:cs typeface="Arial" panose="020B0604020202020204" pitchFamily="34" charset="0"/>
              </a:rPr>
              <a:t>. </a:t>
            </a:r>
            <a:r>
              <a:rPr lang="en-US" dirty="0">
                <a:cs typeface="Arial" panose="020B0604020202020204" pitchFamily="34" charset="0"/>
              </a:rPr>
              <a:t>How can you ensure that </a:t>
            </a:r>
            <a:r>
              <a:rPr lang="en-US" dirty="0" smtClean="0">
                <a:cs typeface="Arial" panose="020B0604020202020204" pitchFamily="34" charset="0"/>
              </a:rPr>
              <a:t>this resource is permanently </a:t>
            </a:r>
            <a:r>
              <a:rPr lang="en-US" dirty="0">
                <a:cs typeface="Arial" panose="020B0604020202020204" pitchFamily="34" charset="0"/>
              </a:rPr>
              <a:t>available and </a:t>
            </a:r>
            <a:r>
              <a:rPr lang="en-US" dirty="0" smtClean="0">
                <a:cs typeface="Arial" panose="020B0604020202020204" pitchFamily="34" charset="0"/>
              </a:rPr>
              <a:t>will </a:t>
            </a:r>
            <a:r>
              <a:rPr lang="en-US" dirty="0">
                <a:cs typeface="Arial" panose="020B0604020202020204" pitchFamily="34" charset="0"/>
              </a:rPr>
              <a:t>be developed </a:t>
            </a:r>
            <a:r>
              <a:rPr lang="en-US" dirty="0" smtClean="0">
                <a:cs typeface="Arial" panose="020B0604020202020204" pitchFamily="34" charset="0"/>
              </a:rPr>
              <a:t>further?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44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Key-Partners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Describe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one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key</a:t>
            </a:r>
            <a:r>
              <a:rPr lang="de-DE" dirty="0" smtClean="0">
                <a:cs typeface="Arial" panose="020B0604020202020204" pitchFamily="34" charset="0"/>
              </a:rPr>
              <a:t>-partners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business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model</a:t>
            </a:r>
            <a:r>
              <a:rPr lang="de-DE" dirty="0" smtClean="0">
                <a:cs typeface="Arial" panose="020B0604020202020204" pitchFamily="34" charset="0"/>
              </a:rPr>
              <a:t>. </a:t>
            </a:r>
            <a:r>
              <a:rPr lang="en-US" dirty="0">
                <a:cs typeface="Arial" panose="020B0604020202020204" pitchFamily="34" charset="0"/>
              </a:rPr>
              <a:t>How can you ensure that </a:t>
            </a:r>
            <a:r>
              <a:rPr lang="en-US" dirty="0" smtClean="0">
                <a:cs typeface="Arial" panose="020B0604020202020204" pitchFamily="34" charset="0"/>
              </a:rPr>
              <a:t>this partner will cooperate with your organization? Which target conflicts might arise? 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34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>
                <a:latin typeface="Arial" charset="0"/>
              </a:rPr>
              <a:t>K</a:t>
            </a:r>
            <a:r>
              <a:rPr lang="de-DE" dirty="0" smtClean="0">
                <a:latin typeface="Arial" charset="0"/>
              </a:rPr>
              <a:t>PI: Key-Performance-</a:t>
            </a:r>
            <a:r>
              <a:rPr lang="de-DE" dirty="0" err="1" smtClean="0">
                <a:latin typeface="Arial" charset="0"/>
              </a:rPr>
              <a:t>Indicator</a:t>
            </a:r>
            <a:r>
              <a:rPr lang="de-DE" dirty="0" smtClean="0">
                <a:latin typeface="Arial" charset="0"/>
              </a:rPr>
              <a:t>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Define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and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explain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three</a:t>
            </a:r>
            <a:r>
              <a:rPr lang="de-DE" dirty="0" smtClean="0">
                <a:cs typeface="Arial" panose="020B0604020202020204" pitchFamily="34" charset="0"/>
              </a:rPr>
              <a:t> KPI </a:t>
            </a:r>
            <a:r>
              <a:rPr lang="de-DE" dirty="0" err="1" smtClean="0">
                <a:cs typeface="Arial" panose="020B0604020202020204" pitchFamily="34" charset="0"/>
              </a:rPr>
              <a:t>to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measure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success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business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model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en-US" dirty="0" smtClean="0"/>
              <a:t>according to </a:t>
            </a:r>
            <a:r>
              <a:rPr lang="en-US" dirty="0"/>
              <a:t>your mission statement and value </a:t>
            </a:r>
            <a:r>
              <a:rPr lang="en-US" dirty="0" smtClean="0"/>
              <a:t>proposition. 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9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22608"/>
            <a:ext cx="8064896" cy="5472608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Template for Assignment 5 – Business Model Canvas</a:t>
            </a:r>
            <a:endParaRPr lang="en-US" sz="2000" b="1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This </a:t>
            </a:r>
            <a:r>
              <a:rPr lang="de-DE" sz="1800" b="1" dirty="0" err="1" smtClean="0">
                <a:solidFill>
                  <a:schemeClr val="tx1"/>
                </a:solidFill>
              </a:rPr>
              <a:t>assignment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consists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of</a:t>
            </a:r>
            <a:r>
              <a:rPr lang="de-DE" sz="1800" b="1" dirty="0" smtClean="0">
                <a:solidFill>
                  <a:schemeClr val="tx1"/>
                </a:solidFill>
              </a:rPr>
              <a:t> a </a:t>
            </a:r>
            <a:r>
              <a:rPr lang="de-DE" sz="1800" b="1" dirty="0" err="1" smtClean="0">
                <a:solidFill>
                  <a:schemeClr val="tx1"/>
                </a:solidFill>
              </a:rPr>
              <a:t>further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developed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business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model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for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your</a:t>
            </a:r>
            <a:r>
              <a:rPr lang="de-DE" sz="1800" b="1" dirty="0" smtClean="0">
                <a:solidFill>
                  <a:schemeClr val="tx1"/>
                </a:solidFill>
              </a:rPr>
              <a:t> „Innovation </a:t>
            </a:r>
            <a:r>
              <a:rPr lang="de-DE" sz="1800" b="1" dirty="0" err="1" smtClean="0">
                <a:solidFill>
                  <a:schemeClr val="tx1"/>
                </a:solidFill>
              </a:rPr>
              <a:t>Idea</a:t>
            </a:r>
            <a:r>
              <a:rPr lang="de-DE" sz="1800" b="1" dirty="0" smtClean="0">
                <a:solidFill>
                  <a:schemeClr val="tx1"/>
                </a:solidFill>
              </a:rPr>
              <a:t>“ </a:t>
            </a:r>
            <a:r>
              <a:rPr lang="de-DE" sz="1800" b="1" dirty="0" err="1" smtClean="0">
                <a:solidFill>
                  <a:schemeClr val="tx1"/>
                </a:solidFill>
              </a:rPr>
              <a:t>presented</a:t>
            </a:r>
            <a:r>
              <a:rPr lang="de-DE" sz="1800" b="1" dirty="0" smtClean="0">
                <a:solidFill>
                  <a:schemeClr val="tx1"/>
                </a:solidFill>
              </a:rPr>
              <a:t> on June 9th. </a:t>
            </a:r>
          </a:p>
          <a:p>
            <a:pPr algn="l">
              <a:spcBef>
                <a:spcPts val="1200"/>
              </a:spcBef>
            </a:pPr>
            <a:r>
              <a:rPr lang="de-DE" sz="1800" dirty="0" err="1" smtClean="0">
                <a:solidFill>
                  <a:schemeClr val="tx1"/>
                </a:solidFill>
              </a:rPr>
              <a:t>We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expect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following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content</a:t>
            </a:r>
            <a:endParaRPr lang="de-DE" sz="1800" dirty="0" smtClean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Summary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business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model</a:t>
            </a:r>
            <a:r>
              <a:rPr lang="de-DE" sz="1800" dirty="0" smtClean="0">
                <a:solidFill>
                  <a:schemeClr val="tx1"/>
                </a:solidFill>
              </a:rPr>
              <a:t> in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Business Model </a:t>
            </a:r>
            <a:r>
              <a:rPr lang="de-DE" sz="1800" dirty="0" err="1" smtClean="0">
                <a:solidFill>
                  <a:schemeClr val="tx1"/>
                </a:solidFill>
              </a:rPr>
              <a:t>Canvas</a:t>
            </a:r>
            <a:r>
              <a:rPr lang="de-DE" sz="1800" dirty="0" smtClean="0">
                <a:solidFill>
                  <a:schemeClr val="tx1"/>
                </a:solidFill>
              </a:rPr>
              <a:t> (</a:t>
            </a:r>
            <a:r>
              <a:rPr lang="de-DE" sz="1800" dirty="0" err="1" smtClean="0">
                <a:solidFill>
                  <a:schemeClr val="tx1"/>
                </a:solidFill>
              </a:rPr>
              <a:t>one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page</a:t>
            </a:r>
            <a:r>
              <a:rPr lang="de-DE" sz="1800" dirty="0" smtClean="0">
                <a:solidFill>
                  <a:schemeClr val="tx1"/>
                </a:solidFill>
              </a:rPr>
              <a:t>).</a:t>
            </a:r>
          </a:p>
          <a:p>
            <a:pPr marL="285750" indent="-28575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In </a:t>
            </a:r>
            <a:r>
              <a:rPr lang="de-DE" sz="1800" dirty="0" err="1" smtClean="0">
                <a:solidFill>
                  <a:schemeClr val="tx1"/>
                </a:solidFill>
              </a:rPr>
              <a:t>deep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explanations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example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each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nine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key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elements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canvas</a:t>
            </a:r>
            <a:r>
              <a:rPr lang="de-DE" sz="1800" dirty="0" smtClean="0">
                <a:solidFill>
                  <a:schemeClr val="tx1"/>
                </a:solidFill>
              </a:rPr>
              <a:t> (</a:t>
            </a:r>
            <a:r>
              <a:rPr lang="de-DE" sz="1800" dirty="0" err="1" smtClean="0">
                <a:solidFill>
                  <a:schemeClr val="tx1"/>
                </a:solidFill>
              </a:rPr>
              <a:t>one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chart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each</a:t>
            </a:r>
            <a:r>
              <a:rPr lang="de-DE" sz="1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Please use this template for your group report. Date of submission:</a:t>
            </a:r>
          </a:p>
          <a:p>
            <a:pPr marL="285750" indent="-285750" algn="l" fontAlgn="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rgbClr val="000000"/>
                </a:solidFill>
                <a:latin typeface="Calibri" panose="020F0502020204030204" pitchFamily="34" charset="0"/>
              </a:rPr>
              <a:t>31.05.2020 (ASE)</a:t>
            </a:r>
          </a:p>
          <a:p>
            <a:pPr marL="285750" indent="-285750" algn="l" fontAlgn="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rgbClr val="000000"/>
                </a:solidFill>
                <a:latin typeface="Calibri" panose="020F0502020204030204" pitchFamily="34" charset="0"/>
              </a:rPr>
              <a:t>21.06.2020 (</a:t>
            </a:r>
            <a:r>
              <a:rPr lang="de-D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all </a:t>
            </a:r>
            <a:r>
              <a:rPr lang="de-DE" sz="1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others</a:t>
            </a:r>
            <a:r>
              <a:rPr lang="de-D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lang="de-DE" sz="1800" dirty="0"/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This is just a content framework. Feel free to give it your personal touch. Graphs, </a:t>
            </a:r>
            <a:r>
              <a:rPr lang="en-US" sz="1800" dirty="0" err="1" smtClean="0">
                <a:solidFill>
                  <a:schemeClr val="tx1"/>
                </a:solidFill>
              </a:rPr>
              <a:t>fotos</a:t>
            </a:r>
            <a:r>
              <a:rPr lang="en-US" sz="1800" dirty="0" smtClean="0">
                <a:solidFill>
                  <a:schemeClr val="tx1"/>
                </a:solidFill>
              </a:rPr>
              <a:t>, pictograms etc. are most welcome.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80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25277-EFAA-41EC-88DB-4E4C4F2333A4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0" y="653166"/>
            <a:ext cx="9129300" cy="6316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Mission Statement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0" y="1289830"/>
            <a:ext cx="1656895" cy="352398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de-DE" sz="1200" b="1" dirty="0" smtClean="0">
                <a:latin typeface="Arial" charset="0"/>
              </a:rPr>
              <a:t>Key-Partners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 smtClean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 smtClean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 smtClean="0"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661595" y="1289833"/>
            <a:ext cx="1817141" cy="18251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Key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Processes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</a:p>
        </p:txBody>
      </p:sp>
      <p:sp>
        <p:nvSpPr>
          <p:cNvPr id="11" name="Rechteck 10"/>
          <p:cNvSpPr/>
          <p:nvPr/>
        </p:nvSpPr>
        <p:spPr bwMode="auto">
          <a:xfrm>
            <a:off x="-6486" y="4798208"/>
            <a:ext cx="4578486" cy="6080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11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Cost-Driver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1656523" y="3114959"/>
            <a:ext cx="1821249" cy="168324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Key Resources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3481880" y="1289830"/>
            <a:ext cx="2030007" cy="350837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sz="1200" b="1" dirty="0">
                <a:latin typeface="Arial" charset="0"/>
              </a:rPr>
              <a:t>V</a:t>
            </a:r>
            <a:r>
              <a:rPr lang="de-DE" sz="1200" b="1" dirty="0" smtClean="0">
                <a:latin typeface="Arial" charset="0"/>
              </a:rPr>
              <a:t>alue Proposition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5497034" y="1289828"/>
            <a:ext cx="1685540" cy="182513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</a:pPr>
            <a:r>
              <a:rPr lang="de-DE" sz="1100" b="1" dirty="0" smtClean="0">
                <a:latin typeface="Arial" charset="0"/>
              </a:rPr>
              <a:t>Key-Products &amp;</a:t>
            </a:r>
          </a:p>
          <a:p>
            <a:pPr algn="ctr" eaLnBrk="0" fontAlgn="base" hangingPunct="0">
              <a:spcBef>
                <a:spcPct val="0"/>
              </a:spcBef>
            </a:pPr>
            <a:r>
              <a:rPr lang="de-DE" sz="1100" b="1" dirty="0" smtClean="0">
                <a:latin typeface="Arial" charset="0"/>
              </a:rPr>
              <a:t>-Services</a:t>
            </a:r>
            <a:endParaRPr lang="de-DE" sz="1100" b="1" dirty="0">
              <a:latin typeface="Arial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5497034" y="3114959"/>
            <a:ext cx="1689152" cy="168324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Channels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7190294" y="1289828"/>
            <a:ext cx="1939006" cy="350838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Customers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de-D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r>
              <a:rPr lang="de-DE" sz="1200" b="1" dirty="0" smtClean="0">
                <a:latin typeface="Arial" charset="0"/>
              </a:rPr>
              <a:t>Beneficiaries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4575144" y="4797258"/>
            <a:ext cx="4554156" cy="60902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Revenue-Driver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4576131" y="5406280"/>
            <a:ext cx="4552181" cy="68701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KPI (Key Performance Indikator)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-6486" y="5406280"/>
            <a:ext cx="4578486" cy="68701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Customer &amp; Beneficiary Input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0" y="6093297"/>
            <a:ext cx="9128311" cy="77238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Social &amp; Environmental Impact / Impact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for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Benficiaries</a:t>
            </a: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0" y="-1"/>
            <a:ext cx="9129300" cy="65316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Arial" charset="0"/>
              </a:rPr>
              <a:t>(Social) Enterprise or charity / community based </a:t>
            </a:r>
            <a:r>
              <a:rPr lang="en-US" sz="1200" b="1" dirty="0" smtClean="0">
                <a:latin typeface="Arial" charset="0"/>
              </a:rPr>
              <a:t>organizations</a:t>
            </a:r>
            <a:endParaRPr lang="en-US" sz="1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3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auto">
          <a:xfrm>
            <a:off x="-7997" y="1277100"/>
            <a:ext cx="9129300" cy="6316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Mission Statement: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company's purpose as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 way of unifying the organization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combination of what your business or nonprofit does and how and why it does it, expressed in a way that encapsulates the values that are important to you. Example: “Fair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Collection”: We employ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disadvantaged people in developing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countries. Together we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create and sell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jewellery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- providing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dignified wages and holistic social programs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-7997" y="1913764"/>
            <a:ext cx="1656895" cy="308566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de-DE" sz="1200" b="1" dirty="0" smtClean="0">
                <a:latin typeface="Arial" charset="0"/>
              </a:rPr>
              <a:t>Key-Partners</a:t>
            </a:r>
          </a:p>
          <a:p>
            <a:pPr marL="72000" indent="-72000" eaLnBrk="0" hangingPunct="0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Arial" charset="0"/>
              </a:rPr>
              <a:t>Which </a:t>
            </a:r>
            <a:r>
              <a:rPr lang="en-US" sz="1100" dirty="0" smtClean="0">
                <a:latin typeface="Arial" charset="0"/>
              </a:rPr>
              <a:t>partners, who are not </a:t>
            </a:r>
            <a:r>
              <a:rPr lang="en-US" sz="1100" dirty="0">
                <a:latin typeface="Arial" charset="0"/>
              </a:rPr>
              <a:t>in the direct sphere of influence of the </a:t>
            </a:r>
            <a:r>
              <a:rPr lang="en-US" sz="1100" dirty="0" smtClean="0">
                <a:latin typeface="Arial" charset="0"/>
              </a:rPr>
              <a:t>company </a:t>
            </a:r>
            <a:r>
              <a:rPr lang="en-US" sz="1100" dirty="0">
                <a:latin typeface="Arial" charset="0"/>
              </a:rPr>
              <a:t>are important for </a:t>
            </a:r>
            <a:r>
              <a:rPr lang="en-US" sz="1100" dirty="0" smtClean="0">
                <a:latin typeface="Arial" charset="0"/>
              </a:rPr>
              <a:t>the success</a:t>
            </a:r>
            <a:r>
              <a:rPr lang="en-US" sz="1100" dirty="0">
                <a:latin typeface="Arial" charset="0"/>
              </a:rPr>
              <a:t>?</a:t>
            </a:r>
          </a:p>
          <a:p>
            <a:pPr marL="72000" indent="-72000" eaLnBrk="0" hangingPunct="0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Arial" charset="0"/>
              </a:rPr>
              <a:t>Examples: central suppliers, </a:t>
            </a:r>
            <a:r>
              <a:rPr lang="en-US" sz="1100" dirty="0" smtClean="0">
                <a:latin typeface="Arial" charset="0"/>
              </a:rPr>
              <a:t>advertising online platform, municipality, donators, politicians, … </a:t>
            </a: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 smtClean="0"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653598" y="1913767"/>
            <a:ext cx="1817141" cy="159260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Key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Processes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</a:p>
          <a:p>
            <a:pPr marL="72000" indent="-72000" eaLnBrk="0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Arial" charset="0"/>
              </a:rPr>
              <a:t>Which processes are of central importance for the value creation of the company?</a:t>
            </a:r>
          </a:p>
          <a:p>
            <a:pPr marL="72000" indent="-72000" eaLnBrk="0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Examples</a:t>
            </a:r>
            <a:r>
              <a:rPr lang="en-US" sz="1100" dirty="0">
                <a:latin typeface="Arial" charset="0"/>
              </a:rPr>
              <a:t>: </a:t>
            </a:r>
            <a:r>
              <a:rPr lang="en-US" sz="1100" dirty="0" smtClean="0">
                <a:latin typeface="Arial" charset="0"/>
              </a:rPr>
              <a:t>recruiting, training &amp; education, crowd funding, </a:t>
            </a: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-5023" y="5000383"/>
            <a:ext cx="4578486" cy="6080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11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Cost-Driver</a:t>
            </a:r>
            <a:r>
              <a:rPr lang="de-DE" sz="1100" b="1" dirty="0" smtClean="0">
                <a:latin typeface="Arial" charset="0"/>
              </a:rPr>
              <a:t>: </a:t>
            </a:r>
            <a:r>
              <a:rPr lang="en-US" sz="1100" dirty="0">
                <a:latin typeface="Arial" charset="0"/>
              </a:rPr>
              <a:t>What are the most important cost items? Which ones have a strong dynamic? Which ones can be decisively influenced? </a:t>
            </a:r>
            <a:r>
              <a:rPr lang="en-US" sz="1100" dirty="0" smtClean="0">
                <a:latin typeface="Arial" charset="0"/>
              </a:rPr>
              <a:t>(raw material, rent</a:t>
            </a:r>
            <a:r>
              <a:rPr lang="en-US" sz="1100" dirty="0">
                <a:latin typeface="Arial" charset="0"/>
              </a:rPr>
              <a:t>, online marketing, personnel, interest, ...)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1648774" y="3494332"/>
            <a:ext cx="1821249" cy="150510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Key Resources</a:t>
            </a:r>
          </a:p>
          <a:p>
            <a:pPr marL="72000" indent="-72000" eaLnBrk="0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Which (in)tangible input </a:t>
            </a:r>
            <a:r>
              <a:rPr lang="en-US" sz="1100" dirty="0">
                <a:latin typeface="Arial" charset="0"/>
              </a:rPr>
              <a:t>factors determine the success of the SE. </a:t>
            </a:r>
          </a:p>
          <a:p>
            <a:pPr marL="72000" indent="-72000" eaLnBrk="0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Examples: data</a:t>
            </a:r>
            <a:r>
              <a:rPr lang="en-US" sz="1100" dirty="0">
                <a:latin typeface="Arial" charset="0"/>
              </a:rPr>
              <a:t>, </a:t>
            </a:r>
            <a:r>
              <a:rPr lang="en-US" sz="1100" dirty="0" smtClean="0">
                <a:latin typeface="Arial" charset="0"/>
              </a:rPr>
              <a:t>know-how employees, </a:t>
            </a:r>
            <a:r>
              <a:rPr lang="en-US" sz="1100" dirty="0">
                <a:latin typeface="Arial" charset="0"/>
              </a:rPr>
              <a:t>brand </a:t>
            </a:r>
            <a:r>
              <a:rPr lang="en-US" sz="1100" dirty="0" err="1">
                <a:latin typeface="Arial" charset="0"/>
              </a:rPr>
              <a:t>reputation,</a:t>
            </a:r>
            <a:r>
              <a:rPr lang="en-US" sz="1100" dirty="0" err="1" smtClean="0">
                <a:latin typeface="Arial" charset="0"/>
              </a:rPr>
              <a:t>location</a:t>
            </a:r>
            <a:r>
              <a:rPr lang="en-US" sz="1100" dirty="0">
                <a:latin typeface="Arial" charset="0"/>
              </a:rPr>
              <a:t>, </a:t>
            </a:r>
            <a:r>
              <a:rPr lang="en-US" sz="1100" dirty="0" smtClean="0">
                <a:latin typeface="Arial" charset="0"/>
              </a:rPr>
              <a:t>support of volunteers</a:t>
            </a:r>
            <a:endParaRPr lang="de-DE" sz="1100" b="1" dirty="0">
              <a:latin typeface="Arial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3473883" y="1913764"/>
            <a:ext cx="2030007" cy="308566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sz="1200" b="1" dirty="0">
                <a:latin typeface="Arial" charset="0"/>
              </a:rPr>
              <a:t>V</a:t>
            </a:r>
            <a:r>
              <a:rPr lang="de-DE" sz="1200" b="1" dirty="0" smtClean="0">
                <a:latin typeface="Arial" charset="0"/>
              </a:rPr>
              <a:t>alue Proposition</a:t>
            </a:r>
          </a:p>
          <a:p>
            <a:pPr algn="ctr" eaLnBrk="0" fontAlgn="base" hangingPunct="0">
              <a:spcAft>
                <a:spcPts val="600"/>
              </a:spcAft>
            </a:pPr>
            <a:r>
              <a:rPr lang="en-US" sz="1200" dirty="0" smtClean="0">
                <a:latin typeface="Arial" charset="0"/>
              </a:rPr>
              <a:t>What </a:t>
            </a:r>
            <a:r>
              <a:rPr lang="en-US" sz="1200" dirty="0">
                <a:latin typeface="Arial" charset="0"/>
              </a:rPr>
              <a:t>characterizes the value added of the company? </a:t>
            </a:r>
          </a:p>
          <a:p>
            <a:pPr algn="ctr" eaLnBrk="0" fontAlgn="base" hangingPunct="0">
              <a:spcAft>
                <a:spcPts val="600"/>
              </a:spcAft>
            </a:pPr>
            <a:r>
              <a:rPr lang="en-US" sz="1200" dirty="0" smtClean="0">
                <a:latin typeface="Arial" charset="0"/>
              </a:rPr>
              <a:t>What </a:t>
            </a:r>
            <a:r>
              <a:rPr lang="en-US" sz="1200" dirty="0">
                <a:latin typeface="Arial" charset="0"/>
              </a:rPr>
              <a:t>makes it "</a:t>
            </a:r>
            <a:r>
              <a:rPr lang="en-US" sz="1200" dirty="0" smtClean="0">
                <a:latin typeface="Arial" charset="0"/>
              </a:rPr>
              <a:t>different“ / "</a:t>
            </a:r>
            <a:r>
              <a:rPr lang="en-US" sz="1200" dirty="0">
                <a:latin typeface="Arial" charset="0"/>
              </a:rPr>
              <a:t>special"? </a:t>
            </a:r>
            <a:r>
              <a:rPr lang="en-US" sz="1200" dirty="0" smtClean="0">
                <a:latin typeface="Arial" charset="0"/>
              </a:rPr>
              <a:t>Why </a:t>
            </a:r>
            <a:r>
              <a:rPr lang="en-US" sz="1200" dirty="0">
                <a:latin typeface="Arial" charset="0"/>
              </a:rPr>
              <a:t>do </a:t>
            </a:r>
            <a:r>
              <a:rPr lang="en-US" sz="1200" dirty="0" smtClean="0">
                <a:latin typeface="Arial" charset="0"/>
              </a:rPr>
              <a:t>customers become </a:t>
            </a:r>
            <a:r>
              <a:rPr lang="en-US" sz="1200" dirty="0">
                <a:latin typeface="Arial" charset="0"/>
              </a:rPr>
              <a:t>"fans"? </a:t>
            </a:r>
          </a:p>
          <a:p>
            <a:pPr algn="ctr" eaLnBrk="0" fontAlgn="base" hangingPunct="0">
              <a:spcAft>
                <a:spcPts val="600"/>
              </a:spcAft>
            </a:pPr>
            <a:r>
              <a:rPr lang="en-US" sz="1200" dirty="0" smtClean="0">
                <a:latin typeface="Arial" charset="0"/>
              </a:rPr>
              <a:t>What </a:t>
            </a:r>
            <a:r>
              <a:rPr lang="en-US" sz="1200" dirty="0">
                <a:latin typeface="Arial" charset="0"/>
              </a:rPr>
              <a:t>are the special benefits </a:t>
            </a:r>
            <a:r>
              <a:rPr lang="en-US" sz="1200" dirty="0" smtClean="0">
                <a:latin typeface="Arial" charset="0"/>
              </a:rPr>
              <a:t>you create </a:t>
            </a:r>
            <a:r>
              <a:rPr lang="en-US" sz="1200" dirty="0">
                <a:latin typeface="Arial" charset="0"/>
              </a:rPr>
              <a:t>for the </a:t>
            </a:r>
            <a:r>
              <a:rPr lang="en-US" sz="1200" dirty="0" smtClean="0">
                <a:latin typeface="Arial" charset="0"/>
              </a:rPr>
              <a:t>customers / beneficiaries?</a:t>
            </a:r>
          </a:p>
          <a:p>
            <a:pPr algn="ctr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“Fair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”        We create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 sell attractive genuine and costume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jewellery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5489037" y="1913762"/>
            <a:ext cx="1688016" cy="159261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de-DE" sz="1100" b="1" dirty="0" smtClean="0">
                <a:latin typeface="Arial" charset="0"/>
              </a:rPr>
              <a:t>Key-</a:t>
            </a:r>
            <a:r>
              <a:rPr lang="de-DE" sz="1100" b="1" dirty="0" err="1" smtClean="0">
                <a:latin typeface="Arial" charset="0"/>
              </a:rPr>
              <a:t>Prod</a:t>
            </a:r>
            <a:r>
              <a:rPr lang="de-DE" sz="1100" b="1" dirty="0" smtClean="0">
                <a:latin typeface="Arial" charset="0"/>
              </a:rPr>
              <a:t>. &amp; -</a:t>
            </a:r>
            <a:r>
              <a:rPr lang="de-DE" sz="1100" b="1" dirty="0">
                <a:latin typeface="Arial" charset="0"/>
              </a:rPr>
              <a:t>services</a:t>
            </a:r>
          </a:p>
          <a:p>
            <a:pPr marL="72000" indent="-72000" eaLnBrk="0" fontAlgn="base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hich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activities &amp; services inspire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customers and help to win/retain them?</a:t>
            </a:r>
          </a:p>
          <a:p>
            <a:pPr marL="72000" indent="-72000" eaLnBrk="0" fontAlgn="base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sustainbility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-standards, levels of creativity &amp; innovation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5500107" y="3486792"/>
            <a:ext cx="1676946" cy="152018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Channels</a:t>
            </a:r>
          </a:p>
          <a:p>
            <a:pPr marL="108000" indent="-108000" eaLnBrk="0" fontAlgn="base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Which ways to your customers do you use and combine?</a:t>
            </a:r>
          </a:p>
          <a:p>
            <a:pPr marL="108000" indent="-108000" eaLnBrk="0" fontAlgn="base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Examples: Shop, online-shop, social media, platforms, weekly markets</a:t>
            </a:r>
            <a:endParaRPr lang="en-US" sz="1100" dirty="0">
              <a:latin typeface="Arial" charset="0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7182297" y="1913762"/>
            <a:ext cx="1939006" cy="309321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Customers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Who do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demo-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socio-economic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psychographic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Personas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comprehensibly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r>
              <a:rPr lang="de-DE" sz="1200" b="1" dirty="0" smtClean="0">
                <a:latin typeface="Arial" charset="0"/>
              </a:rPr>
              <a:t>Beneficiaries</a:t>
            </a:r>
          </a:p>
          <a:p>
            <a:pPr marL="171450" indent="-171450" eaLnBrk="0" fontAlgn="base" hangingPunct="0">
              <a:buFont typeface="Arial" panose="020B0604020202020204" pitchFamily="34" charset="0"/>
              <a:buChar char="•"/>
            </a:pP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See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customers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171450" indent="-171450" eaLnBrk="0" fontAlgn="base" hangingPunct="0">
              <a:buFont typeface="Arial" panose="020B0604020202020204" pitchFamily="34" charset="0"/>
              <a:buChar char="•"/>
            </a:pP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In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addition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: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What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are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their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needs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,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why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are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they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in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need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171450" indent="-171450" eaLnBrk="0" fontAlgn="base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4576607" y="4999433"/>
            <a:ext cx="4544696" cy="60902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Income-Driver: </a:t>
            </a:r>
            <a:r>
              <a:rPr lang="en-US" sz="1100" dirty="0">
                <a:latin typeface="Arial" charset="0"/>
              </a:rPr>
              <a:t>What are the most important sales drivers? Which ones have a strong dynamic? Which ones can be decisively influenced? (</a:t>
            </a:r>
            <a:r>
              <a:rPr lang="en-US" sz="1100" dirty="0" smtClean="0">
                <a:latin typeface="Arial" charset="0"/>
              </a:rPr>
              <a:t>products</a:t>
            </a:r>
            <a:r>
              <a:rPr lang="en-US" sz="1100" dirty="0">
                <a:latin typeface="Arial" charset="0"/>
              </a:rPr>
              <a:t>, </a:t>
            </a:r>
            <a:r>
              <a:rPr lang="en-US" sz="1100" dirty="0" smtClean="0">
                <a:latin typeface="Arial" charset="0"/>
              </a:rPr>
              <a:t>services</a:t>
            </a:r>
            <a:r>
              <a:rPr lang="en-US" sz="1100" dirty="0">
                <a:latin typeface="Arial" charset="0"/>
              </a:rPr>
              <a:t>, online shop, </a:t>
            </a:r>
            <a:r>
              <a:rPr lang="en-US" sz="1100" dirty="0" smtClean="0">
                <a:latin typeface="Arial" charset="0"/>
              </a:rPr>
              <a:t>events, donations, …).</a:t>
            </a:r>
            <a:endParaRPr lang="en-US" sz="1100" dirty="0">
              <a:latin typeface="Arial" charset="0"/>
            </a:endParaRPr>
          </a:p>
          <a:p>
            <a:pPr algn="l" eaLnBrk="0" hangingPunct="0">
              <a:spcBef>
                <a:spcPct val="0"/>
              </a:spcBef>
            </a:pPr>
            <a:endParaRPr kumimoji="0" lang="de-DE" sz="11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1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4572000" y="5605368"/>
            <a:ext cx="4549303" cy="77596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KPI (Key Performance Indikator): </a:t>
            </a:r>
            <a:r>
              <a:rPr lang="en-US" sz="1100" dirty="0">
                <a:latin typeface="Arial" charset="0"/>
              </a:rPr>
              <a:t>With which key figures do you want to measure the </a:t>
            </a:r>
            <a:r>
              <a:rPr lang="en-US" sz="1100" dirty="0" smtClean="0">
                <a:latin typeface="Arial" charset="0"/>
              </a:rPr>
              <a:t>success? Link </a:t>
            </a:r>
            <a:r>
              <a:rPr lang="en-US" sz="1100" dirty="0">
                <a:latin typeface="Arial" charset="0"/>
              </a:rPr>
              <a:t>them to </a:t>
            </a:r>
            <a:r>
              <a:rPr lang="en-US" sz="1100" dirty="0" smtClean="0">
                <a:latin typeface="Arial" charset="0"/>
              </a:rPr>
              <a:t>your mission statement and value proposition as </a:t>
            </a:r>
            <a:r>
              <a:rPr lang="en-US" sz="1100" dirty="0">
                <a:latin typeface="Arial" charset="0"/>
              </a:rPr>
              <a:t>well as to different areas of the company (e.g. finance, customers, development, processes, resources</a:t>
            </a:r>
            <a:r>
              <a:rPr lang="en-US" sz="1100" dirty="0" smtClean="0">
                <a:latin typeface="Arial" charset="0"/>
              </a:rPr>
              <a:t>). 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-5023" y="5608455"/>
            <a:ext cx="4578486" cy="7728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Customer &amp; Beneficiary Input: 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In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what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way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do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customers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and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/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or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beneficiaries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contribute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to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the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value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creation</a:t>
            </a:r>
            <a:r>
              <a:rPr lang="de-DE" sz="1100" dirty="0" smtClean="0">
                <a:latin typeface="Arial" charset="0"/>
              </a:rPr>
              <a:t>? (</a:t>
            </a:r>
            <a:r>
              <a:rPr lang="de-DE" sz="1100" dirty="0" err="1" smtClean="0">
                <a:latin typeface="Arial" charset="0"/>
              </a:rPr>
              <a:t>Examples</a:t>
            </a:r>
            <a:r>
              <a:rPr lang="de-DE" sz="1100" dirty="0" smtClean="0">
                <a:latin typeface="Arial" charset="0"/>
              </a:rPr>
              <a:t>: </a:t>
            </a:r>
            <a:r>
              <a:rPr lang="de-DE" sz="1100" dirty="0" err="1" smtClean="0">
                <a:latin typeface="Arial" charset="0"/>
              </a:rPr>
              <a:t>acceptance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of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higher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prices</a:t>
            </a:r>
            <a:r>
              <a:rPr lang="de-DE" sz="1100" dirty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or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unconvenient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processes</a:t>
            </a:r>
            <a:r>
              <a:rPr lang="de-DE" sz="1100" dirty="0" smtClean="0">
                <a:latin typeface="Arial" charset="0"/>
              </a:rPr>
              <a:t>, </a:t>
            </a:r>
            <a:r>
              <a:rPr lang="de-DE" sz="1100" dirty="0" err="1" smtClean="0">
                <a:latin typeface="Arial" charset="0"/>
              </a:rPr>
              <a:t>supporting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compaigns</a:t>
            </a:r>
            <a:r>
              <a:rPr lang="de-DE" sz="1100" dirty="0" smtClean="0">
                <a:latin typeface="Arial" charset="0"/>
              </a:rPr>
              <a:t>, ...)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-1628" y="6381327"/>
            <a:ext cx="9129299" cy="48627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Social &amp; Environmental Impact / Impact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for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Benficiaries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: </a:t>
            </a:r>
            <a:r>
              <a:rPr lang="de-DE" sz="1100" dirty="0" err="1" smtClean="0">
                <a:latin typeface="Arial" charset="0"/>
              </a:rPr>
              <a:t>Which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effects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does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the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companies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work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have</a:t>
            </a:r>
            <a:r>
              <a:rPr lang="de-DE" sz="1100" dirty="0" smtClean="0">
                <a:latin typeface="Arial" charset="0"/>
              </a:rPr>
              <a:t> on </a:t>
            </a:r>
            <a:r>
              <a:rPr lang="de-DE" sz="1100" dirty="0" err="1" smtClean="0">
                <a:latin typeface="Arial" charset="0"/>
              </a:rPr>
              <a:t>the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Sustainable</a:t>
            </a:r>
            <a:r>
              <a:rPr lang="de-DE" sz="1100" dirty="0" smtClean="0">
                <a:latin typeface="Arial" charset="0"/>
              </a:rPr>
              <a:t> Development </a:t>
            </a:r>
            <a:r>
              <a:rPr lang="de-DE" sz="1100" dirty="0" err="1" smtClean="0">
                <a:latin typeface="Arial" charset="0"/>
              </a:rPr>
              <a:t>according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to</a:t>
            </a:r>
            <a:r>
              <a:rPr lang="de-DE" sz="1100" dirty="0" smtClean="0">
                <a:latin typeface="Arial" charset="0"/>
              </a:rPr>
              <a:t> UN SDG </a:t>
            </a:r>
            <a:r>
              <a:rPr lang="de-DE" sz="1100" dirty="0" err="1" smtClean="0">
                <a:latin typeface="Arial" charset="0"/>
              </a:rPr>
              <a:t>and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with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regard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to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the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beficiaries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needs</a:t>
            </a:r>
            <a:r>
              <a:rPr lang="de-DE" sz="1100" dirty="0" smtClean="0">
                <a:latin typeface="Arial" charset="0"/>
              </a:rPr>
              <a:t> (payment, </a:t>
            </a:r>
            <a:r>
              <a:rPr lang="de-DE" sz="1100" dirty="0" err="1" smtClean="0">
                <a:latin typeface="Arial" charset="0"/>
              </a:rPr>
              <a:t>education</a:t>
            </a:r>
            <a:r>
              <a:rPr lang="de-DE" sz="1100" dirty="0" smtClean="0">
                <a:latin typeface="Arial" charset="0"/>
              </a:rPr>
              <a:t>, </a:t>
            </a:r>
            <a:r>
              <a:rPr lang="de-DE" sz="1100" dirty="0" err="1" smtClean="0">
                <a:latin typeface="Arial" charset="0"/>
              </a:rPr>
              <a:t>health</a:t>
            </a:r>
            <a:r>
              <a:rPr lang="de-DE" sz="1100" dirty="0" smtClean="0">
                <a:latin typeface="Arial" charset="0"/>
              </a:rPr>
              <a:t>, </a:t>
            </a:r>
            <a:r>
              <a:rPr lang="de-DE" sz="1100" dirty="0" err="1" smtClean="0">
                <a:latin typeface="Arial" charset="0"/>
              </a:rPr>
              <a:t>quality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of</a:t>
            </a:r>
            <a:r>
              <a:rPr lang="de-DE" sz="1100" dirty="0" smtClean="0">
                <a:latin typeface="Arial" charset="0"/>
              </a:rPr>
              <a:t> live, </a:t>
            </a:r>
            <a:r>
              <a:rPr lang="de-DE" sz="1100" dirty="0" err="1" smtClean="0">
                <a:latin typeface="Arial" charset="0"/>
              </a:rPr>
              <a:t>participation</a:t>
            </a:r>
            <a:r>
              <a:rPr lang="de-DE" sz="1100" dirty="0" smtClean="0">
                <a:latin typeface="Arial" charset="0"/>
              </a:rPr>
              <a:t>, …)</a:t>
            </a:r>
            <a:endParaRPr kumimoji="0" lang="de-DE" sz="11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-7997" y="623933"/>
            <a:ext cx="9129300" cy="65316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Arial" charset="0"/>
              </a:rPr>
              <a:t>(Social) Enterprise or charity / community based </a:t>
            </a:r>
            <a:r>
              <a:rPr lang="en-US" sz="1200" b="1" dirty="0" smtClean="0">
                <a:latin typeface="Arial" charset="0"/>
              </a:rPr>
              <a:t>organizations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: 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„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name</a:t>
            </a:r>
            <a:r>
              <a:rPr lang="de-DE" sz="1200" dirty="0">
                <a:latin typeface="Arial" charset="0"/>
              </a:rPr>
              <a:t>“, „legal form</a:t>
            </a:r>
            <a:r>
              <a:rPr lang="de-DE" sz="1200" dirty="0" smtClean="0">
                <a:latin typeface="Arial" charset="0"/>
              </a:rPr>
              <a:t>“, 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„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location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“, „</a:t>
            </a:r>
            <a:r>
              <a:rPr lang="de-DE" sz="1200" dirty="0" err="1">
                <a:latin typeface="Arial" charset="0"/>
              </a:rPr>
              <a:t>f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ounding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year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“, </a:t>
            </a:r>
            <a:r>
              <a:rPr lang="de-DE" sz="1200" dirty="0" smtClean="0">
                <a:latin typeface="Arial" charset="0"/>
              </a:rPr>
              <a:t>„</a:t>
            </a:r>
            <a:r>
              <a:rPr lang="de-DE" sz="1200" dirty="0" err="1" smtClean="0">
                <a:latin typeface="Arial" charset="0"/>
              </a:rPr>
              <a:t>founders</a:t>
            </a:r>
            <a:r>
              <a:rPr lang="de-DE" sz="1200" dirty="0" smtClean="0">
                <a:latin typeface="Arial" charset="0"/>
              </a:rPr>
              <a:t>“, 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„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main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field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of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activities</a:t>
            </a:r>
            <a:r>
              <a:rPr lang="de-DE" sz="1200" dirty="0" smtClean="0">
                <a:latin typeface="Arial" charset="0"/>
              </a:rPr>
              <a:t>“„</a:t>
            </a:r>
            <a:r>
              <a:rPr lang="de-DE" sz="1200" dirty="0" err="1">
                <a:latin typeface="Arial" charset="0"/>
              </a:rPr>
              <a:t>no</a:t>
            </a:r>
            <a:r>
              <a:rPr lang="de-DE" sz="1200" dirty="0">
                <a:latin typeface="Arial" charset="0"/>
              </a:rPr>
              <a:t>. </a:t>
            </a:r>
            <a:r>
              <a:rPr lang="de-DE" sz="1200" dirty="0" err="1">
                <a:latin typeface="Arial" charset="0"/>
              </a:rPr>
              <a:t>of</a:t>
            </a:r>
            <a:r>
              <a:rPr lang="de-DE" sz="1200" dirty="0">
                <a:latin typeface="Arial" charset="0"/>
              </a:rPr>
              <a:t> </a:t>
            </a:r>
            <a:r>
              <a:rPr lang="de-DE" sz="1200" dirty="0" err="1">
                <a:latin typeface="Arial" charset="0"/>
              </a:rPr>
              <a:t>employees</a:t>
            </a:r>
            <a:r>
              <a:rPr lang="de-DE" sz="1200" dirty="0" smtClean="0">
                <a:latin typeface="Arial" charset="0"/>
              </a:rPr>
              <a:t>“. 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Note: This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canvas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can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also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be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used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for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describing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,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analysing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and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developping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business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modells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for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more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charity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and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community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based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orgainsations</a:t>
            </a:r>
            <a:r>
              <a:rPr lang="de-DE" sz="1200" dirty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as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long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there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are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costs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to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cover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and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revenue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streams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to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secure</a:t>
            </a:r>
            <a:r>
              <a:rPr lang="de-DE" sz="1200" dirty="0" smtClean="0">
                <a:latin typeface="Arial" charset="0"/>
              </a:rPr>
              <a:t>.</a:t>
            </a:r>
            <a:endParaRPr kumimoji="0" lang="de-DE" sz="12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-7997" y="91507"/>
            <a:ext cx="6205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Guideline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the</a:t>
            </a:r>
            <a:r>
              <a:rPr lang="de-DE" sz="2400" b="1" dirty="0" smtClean="0"/>
              <a:t> Social Business Model </a:t>
            </a:r>
            <a:r>
              <a:rPr lang="de-DE" sz="2400" b="1" dirty="0" err="1" smtClean="0"/>
              <a:t>Canvas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1015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622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Value Proposition 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proposition</a:t>
            </a:r>
            <a:r>
              <a:rPr lang="de-DE" dirty="0" smtClean="0"/>
              <a:t> </a:t>
            </a:r>
            <a:r>
              <a:rPr lang="de-DE" dirty="0" err="1" smtClean="0"/>
              <a:t>canvas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explain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unique</a:t>
            </a:r>
            <a:r>
              <a:rPr lang="de-DE" dirty="0" smtClean="0"/>
              <a:t>.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5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233" y="1412776"/>
            <a:ext cx="8507533" cy="421246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7720274" y="2684502"/>
            <a:ext cx="75608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needs</a:t>
            </a:r>
            <a:endParaRPr lang="de-DE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6453404" y="4738267"/>
            <a:ext cx="6480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time</a:t>
            </a:r>
            <a:endParaRPr lang="de-DE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7101476" y="3519010"/>
            <a:ext cx="6773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tasks</a:t>
            </a:r>
            <a:endParaRPr lang="de-DE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7527677" y="3921283"/>
            <a:ext cx="102888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problems</a:t>
            </a:r>
            <a:endParaRPr lang="de-DE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6458968" y="3999496"/>
            <a:ext cx="75265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costs</a:t>
            </a:r>
            <a:endParaRPr lang="de-DE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5301911" y="3688287"/>
            <a:ext cx="75265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risks</a:t>
            </a:r>
            <a:endParaRPr lang="de-DE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6511258" y="1879163"/>
            <a:ext cx="115281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outcomes</a:t>
            </a:r>
            <a:endParaRPr lang="de-DE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6300193" y="2482461"/>
            <a:ext cx="101120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benefits</a:t>
            </a:r>
            <a:endParaRPr lang="de-DE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107222" y="2821015"/>
            <a:ext cx="90705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desires</a:t>
            </a:r>
            <a:endParaRPr lang="de-DE" sz="1400" dirty="0"/>
          </a:p>
        </p:txBody>
      </p:sp>
      <p:sp>
        <p:nvSpPr>
          <p:cNvPr id="3" name="Textfeld 2"/>
          <p:cNvSpPr txBox="1"/>
          <p:nvPr/>
        </p:nvSpPr>
        <p:spPr>
          <a:xfrm>
            <a:off x="2319199" y="2132856"/>
            <a:ext cx="112306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gain</a:t>
            </a:r>
            <a:r>
              <a:rPr lang="de-DE" sz="1400" dirty="0" smtClean="0"/>
              <a:t> </a:t>
            </a:r>
            <a:r>
              <a:rPr lang="de-DE" sz="1400" dirty="0" err="1" smtClean="0"/>
              <a:t>creators</a:t>
            </a:r>
            <a:endParaRPr lang="en-US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2319199" y="4107519"/>
            <a:ext cx="120686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pain</a:t>
            </a:r>
            <a:r>
              <a:rPr lang="de-DE" sz="1400" dirty="0" smtClean="0"/>
              <a:t> </a:t>
            </a:r>
            <a:r>
              <a:rPr lang="de-DE" sz="1400" dirty="0" err="1" smtClean="0"/>
              <a:t>releavers</a:t>
            </a:r>
            <a:endParaRPr lang="en-US" sz="1400" dirty="0"/>
          </a:p>
        </p:txBody>
      </p:sp>
      <p:sp>
        <p:nvSpPr>
          <p:cNvPr id="18" name="Textfeld 17"/>
          <p:cNvSpPr txBox="1"/>
          <p:nvPr/>
        </p:nvSpPr>
        <p:spPr>
          <a:xfrm>
            <a:off x="611560" y="2995790"/>
            <a:ext cx="103137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products</a:t>
            </a:r>
            <a:r>
              <a:rPr lang="de-DE" sz="1400" dirty="0" smtClean="0"/>
              <a:t> &amp; </a:t>
            </a:r>
          </a:p>
          <a:p>
            <a:r>
              <a:rPr lang="de-DE" sz="1400" dirty="0" err="1" smtClean="0"/>
              <a:t>services</a:t>
            </a:r>
            <a:endParaRPr lang="en-US" sz="1400" dirty="0"/>
          </a:p>
        </p:txBody>
      </p:sp>
      <p:sp>
        <p:nvSpPr>
          <p:cNvPr id="19" name="Textfeld 18"/>
          <p:cNvSpPr txBox="1"/>
          <p:nvPr/>
        </p:nvSpPr>
        <p:spPr>
          <a:xfrm>
            <a:off x="1331640" y="6107795"/>
            <a:ext cx="6699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Tutorial: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www.youtube.com/watch?v=D254suPMpwY&amp;t=192s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0" name="Textfeld 19"/>
          <p:cNvSpPr txBox="1"/>
          <p:nvPr/>
        </p:nvSpPr>
        <p:spPr>
          <a:xfrm>
            <a:off x="5870717" y="2132856"/>
            <a:ext cx="55964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gains</a:t>
            </a:r>
            <a:endParaRPr lang="en-US" sz="1400" dirty="0"/>
          </a:p>
        </p:txBody>
      </p:sp>
      <p:sp>
        <p:nvSpPr>
          <p:cNvPr id="21" name="Textfeld 20"/>
          <p:cNvSpPr txBox="1"/>
          <p:nvPr/>
        </p:nvSpPr>
        <p:spPr>
          <a:xfrm>
            <a:off x="5857764" y="4170838"/>
            <a:ext cx="57259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pains</a:t>
            </a:r>
            <a:endParaRPr lang="en-US" sz="1400" dirty="0"/>
          </a:p>
        </p:txBody>
      </p:sp>
      <p:sp>
        <p:nvSpPr>
          <p:cNvPr id="22" name="Textfeld 21"/>
          <p:cNvSpPr txBox="1"/>
          <p:nvPr/>
        </p:nvSpPr>
        <p:spPr>
          <a:xfrm>
            <a:off x="7594732" y="3086775"/>
            <a:ext cx="8718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/>
              <a:t>c</a:t>
            </a:r>
            <a:r>
              <a:rPr lang="de-DE" sz="1400" dirty="0" err="1" smtClean="0"/>
              <a:t>ustomer</a:t>
            </a:r>
            <a:endParaRPr lang="de-DE" sz="1400" dirty="0" smtClean="0"/>
          </a:p>
          <a:p>
            <a:pPr algn="ctr"/>
            <a:r>
              <a:rPr lang="de-DE" sz="1400" dirty="0" err="1" smtClean="0"/>
              <a:t>jobs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432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Customers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DE" dirty="0" smtClean="0">
                <a:latin typeface="Arial" charset="0"/>
              </a:rPr>
              <a:t>Beneficiaries </a:t>
            </a:r>
            <a:r>
              <a:rPr lang="de-DE" dirty="0" smtClean="0"/>
              <a:t>(2 </a:t>
            </a:r>
            <a:r>
              <a:rPr lang="de-DE" dirty="0" err="1" smtClean="0"/>
              <a:t>charts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persona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Develop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persona</a:t>
            </a:r>
            <a:r>
              <a:rPr lang="de-DE" dirty="0" smtClean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typical</a:t>
            </a:r>
            <a:r>
              <a:rPr lang="de-DE" dirty="0" smtClean="0"/>
              <a:t> </a:t>
            </a:r>
            <a:r>
              <a:rPr lang="de-DE" dirty="0" err="1" smtClean="0"/>
              <a:t>customer</a:t>
            </a:r>
            <a:r>
              <a:rPr lang="de-DE" dirty="0" smtClean="0"/>
              <a:t> </a:t>
            </a:r>
            <a:r>
              <a:rPr lang="de-DE" u="sng" dirty="0" err="1" smtClean="0"/>
              <a:t>and</a:t>
            </a:r>
            <a:r>
              <a:rPr lang="de-DE" dirty="0" smtClean="0"/>
              <a:t> a </a:t>
            </a:r>
            <a:r>
              <a:rPr lang="de-DE" dirty="0" err="1" smtClean="0"/>
              <a:t>typical</a:t>
            </a:r>
            <a:r>
              <a:rPr lang="de-DE" dirty="0" smtClean="0"/>
              <a:t> </a:t>
            </a:r>
            <a:r>
              <a:rPr lang="de-DE" dirty="0" err="1" smtClean="0"/>
              <a:t>beneficiary</a:t>
            </a:r>
            <a:r>
              <a:rPr lang="de-DE" dirty="0" smtClean="0"/>
              <a:t>. 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6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165696"/>
            <a:ext cx="3741278" cy="537321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716016" y="2949762"/>
            <a:ext cx="4109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This </a:t>
            </a:r>
            <a:r>
              <a:rPr lang="de-DE" dirty="0" err="1" smtClean="0"/>
              <a:t>persona</a:t>
            </a:r>
            <a:r>
              <a:rPr lang="de-DE" dirty="0" smtClean="0"/>
              <a:t> </a:t>
            </a:r>
            <a:r>
              <a:rPr lang="de-DE" dirty="0" err="1" smtClean="0"/>
              <a:t>canvas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just an </a:t>
            </a:r>
            <a:r>
              <a:rPr lang="de-DE" dirty="0" err="1" smtClean="0"/>
              <a:t>example</a:t>
            </a:r>
            <a:endParaRPr lang="de-DE" dirty="0" smtClean="0"/>
          </a:p>
          <a:p>
            <a:r>
              <a:rPr lang="en-US" dirty="0"/>
              <a:t>You are also welcome to use </a:t>
            </a:r>
            <a:r>
              <a:rPr lang="en-US" dirty="0" smtClean="0"/>
              <a:t>another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7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Key-</a:t>
            </a:r>
            <a:r>
              <a:rPr lang="de-DE" dirty="0" err="1" smtClean="0">
                <a:latin typeface="Arial" charset="0"/>
              </a:rPr>
              <a:t>products</a:t>
            </a:r>
            <a:r>
              <a:rPr lang="de-DE" dirty="0" smtClean="0">
                <a:latin typeface="Arial" charset="0"/>
              </a:rPr>
              <a:t> </a:t>
            </a:r>
            <a:r>
              <a:rPr lang="de-DE" dirty="0" err="1" smtClean="0">
                <a:latin typeface="Arial" charset="0"/>
              </a:rPr>
              <a:t>and</a:t>
            </a:r>
            <a:r>
              <a:rPr lang="de-DE" dirty="0" smtClean="0">
                <a:latin typeface="Arial" charset="0"/>
              </a:rPr>
              <a:t> -services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Explain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most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important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products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or services to inspire and </a:t>
            </a:r>
            <a:r>
              <a:rPr lang="en-US" dirty="0">
                <a:cs typeface="Arial" panose="020B0604020202020204" pitchFamily="34" charset="0"/>
              </a:rPr>
              <a:t>win/retain</a:t>
            </a:r>
            <a:r>
              <a:rPr lang="en-US" dirty="0" smtClean="0">
                <a:cs typeface="Arial" panose="020B0604020202020204" pitchFamily="34" charset="0"/>
              </a:rPr>
              <a:t> customers. What </a:t>
            </a:r>
            <a:r>
              <a:rPr lang="en-US" dirty="0">
                <a:cs typeface="Arial" panose="020B0604020202020204" pitchFamily="34" charset="0"/>
              </a:rPr>
              <a:t>is the particular </a:t>
            </a:r>
            <a:r>
              <a:rPr lang="en-US" dirty="0" smtClean="0">
                <a:cs typeface="Arial" panose="020B0604020202020204" pitchFamily="34" charset="0"/>
              </a:rPr>
              <a:t>benefit for your target group?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Channels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Develop</a:t>
            </a:r>
            <a:r>
              <a:rPr lang="de-DE" dirty="0" smtClean="0">
                <a:cs typeface="Arial" panose="020B0604020202020204" pitchFamily="34" charset="0"/>
              </a:rPr>
              <a:t> a </a:t>
            </a:r>
            <a:r>
              <a:rPr lang="de-DE" dirty="0" err="1" smtClean="0">
                <a:cs typeface="Arial" panose="020B0604020202020204" pitchFamily="34" charset="0"/>
              </a:rPr>
              <a:t>diagram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Multi-Channel-System </a:t>
            </a:r>
            <a:r>
              <a:rPr lang="de-DE" dirty="0" err="1" smtClean="0">
                <a:cs typeface="Arial" panose="020B0604020202020204" pitchFamily="34" charset="0"/>
              </a:rPr>
              <a:t>to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get</a:t>
            </a:r>
            <a:r>
              <a:rPr lang="de-DE" dirty="0" smtClean="0">
                <a:cs typeface="Arial" panose="020B0604020202020204" pitchFamily="34" charset="0"/>
              </a:rPr>
              <a:t> in </a:t>
            </a:r>
            <a:r>
              <a:rPr lang="de-DE" dirty="0" err="1" smtClean="0">
                <a:cs typeface="Arial" panose="020B0604020202020204" pitchFamily="34" charset="0"/>
              </a:rPr>
              <a:t>touch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with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customers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and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to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sell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products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and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services</a:t>
            </a:r>
            <a:r>
              <a:rPr lang="de-DE" dirty="0" smtClean="0">
                <a:cs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45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Key-</a:t>
            </a:r>
            <a:r>
              <a:rPr lang="de-DE" dirty="0" err="1" smtClean="0">
                <a:latin typeface="Arial" charset="0"/>
              </a:rPr>
              <a:t>Processes</a:t>
            </a:r>
            <a:r>
              <a:rPr lang="de-DE" dirty="0" smtClean="0">
                <a:latin typeface="Arial" charset="0"/>
              </a:rPr>
              <a:t>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Develop</a:t>
            </a:r>
            <a:r>
              <a:rPr lang="de-DE" dirty="0" smtClean="0">
                <a:cs typeface="Arial" panose="020B0604020202020204" pitchFamily="34" charset="0"/>
              </a:rPr>
              <a:t> a </a:t>
            </a:r>
            <a:r>
              <a:rPr lang="de-DE" dirty="0" err="1" smtClean="0">
                <a:cs typeface="Arial" panose="020B0604020202020204" pitchFamily="34" charset="0"/>
              </a:rPr>
              <a:t>diagram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one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key-processes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business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model</a:t>
            </a:r>
            <a:r>
              <a:rPr lang="de-DE" dirty="0" smtClean="0">
                <a:cs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1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3|0.5|0.3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1072</Words>
  <Application>Microsoft Office PowerPoint</Application>
  <PresentationFormat>Bildschirmpräsentation (4:3)</PresentationFormat>
  <Paragraphs>143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Larissa</vt:lpstr>
      <vt:lpstr>Social Entrepreneurship for Local Change Assignment 5 Template for Business Model Canvas report</vt:lpstr>
      <vt:lpstr>PowerPoint-Präsentation</vt:lpstr>
      <vt:lpstr>PowerPoint-Präsentation</vt:lpstr>
      <vt:lpstr>PowerPoint-Präsentation</vt:lpstr>
      <vt:lpstr>Value Proposition (1 chart) </vt:lpstr>
      <vt:lpstr>Customers &amp; Beneficiaries (2 charts one for each persona) </vt:lpstr>
      <vt:lpstr>Key-products and -services (1 chart) </vt:lpstr>
      <vt:lpstr>Channels (1 chart) </vt:lpstr>
      <vt:lpstr>Key-Processes (1 chart) </vt:lpstr>
      <vt:lpstr>Key-Resources (1 chart) </vt:lpstr>
      <vt:lpstr>Key-Partners (1 chart) </vt:lpstr>
      <vt:lpstr>KPI: Key-Performance-Indicator (1 chart) 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61</cp:revision>
  <cp:lastPrinted>2020-04-17T11:49:32Z</cp:lastPrinted>
  <dcterms:created xsi:type="dcterms:W3CDTF">2015-11-26T11:09:04Z</dcterms:created>
  <dcterms:modified xsi:type="dcterms:W3CDTF">2020-04-28T05:53:57Z</dcterms:modified>
</cp:coreProperties>
</file>