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1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62" r:id="rId3"/>
    <p:sldId id="263" r:id="rId4"/>
    <p:sldId id="27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2" r:id="rId13"/>
  </p:sldIdLst>
  <p:sldSz cx="9144000" cy="6858000" type="screen4x3"/>
  <p:notesSz cx="7099300" cy="10234613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065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452" autoAdjust="0"/>
    <p:restoredTop sz="96393" autoAdjust="0"/>
  </p:normalViewPr>
  <p:slideViewPr>
    <p:cSldViewPr>
      <p:cViewPr varScale="1">
        <p:scale>
          <a:sx n="65" d="100"/>
          <a:sy n="65" d="100"/>
        </p:scale>
        <p:origin x="1556" y="40"/>
      </p:cViewPr>
      <p:guideLst>
        <p:guide orient="horz" pos="4065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EFC702C1-6EE1-4B0B-A5A0-523B6519EBFD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247775" y="1279525"/>
            <a:ext cx="46037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en-US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709930" y="4925407"/>
            <a:ext cx="5679440" cy="4029879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4021294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A50303B1-BD6D-44C4-A642-6C4FC5D40696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738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0303B1-BD6D-44C4-A642-6C4FC5D4069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5022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0303B1-BD6D-44C4-A642-6C4FC5D4069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35948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0303B1-BD6D-44C4-A642-6C4FC5D4069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53362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0303B1-BD6D-44C4-A642-6C4FC5D4069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70908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0303B1-BD6D-44C4-A642-6C4FC5D4069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730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0303B1-BD6D-44C4-A642-6C4FC5D4069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378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0303B1-BD6D-44C4-A642-6C4FC5D4069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7424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0303B1-BD6D-44C4-A642-6C4FC5D4069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56578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0303B1-BD6D-44C4-A642-6C4FC5D4069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9044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0303B1-BD6D-44C4-A642-6C4FC5D4069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85984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0303B1-BD6D-44C4-A642-6C4FC5D4069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8094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0303B1-BD6D-44C4-A642-6C4FC5D4069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49235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08816-B6FD-4FED-8DE2-3CC45E2F8C97}" type="datetime1">
              <a:rPr lang="de-DE" smtClean="0"/>
              <a:t>28.04.2020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24445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145E2-6DF1-4989-9207-C5186D4596FF}" type="datetime1">
              <a:rPr lang="de-DE" smtClean="0"/>
              <a:t>28.04.2020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209534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E091B-E576-46FA-926F-7CCC33AEB0DB}" type="datetime1">
              <a:rPr lang="de-DE" smtClean="0"/>
              <a:t>28.04.2020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33715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/>
          </a:bodyPr>
          <a:lstStyle>
            <a:lvl1pPr algn="l">
              <a:defRPr sz="2400" b="1">
                <a:solidFill>
                  <a:schemeClr val="tx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26D70-AB24-48A2-A990-4B5453AE33CE}" type="datetime1">
              <a:rPr lang="de-DE" smtClean="0"/>
              <a:t>28.04.2020</a:t>
            </a:fld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09172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4340F-BDF8-4634-9C52-C89739986B47}" type="datetime1">
              <a:rPr lang="de-DE" smtClean="0"/>
              <a:t>28.04.2020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37083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C947A-3852-46F1-8532-1E066E7ABDA2}" type="datetime1">
              <a:rPr lang="de-DE" smtClean="0"/>
              <a:t>28.04.2020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020343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7C941-8C32-4B40-B9D4-6CEC5E334595}" type="datetime1">
              <a:rPr lang="de-DE" smtClean="0"/>
              <a:t>28.04.2020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673460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5307D-A95A-4540-BE07-5D0D0FECDE8A}" type="datetime1">
              <a:rPr lang="de-DE" smtClean="0"/>
              <a:t>28.04.2020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072031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11190-CD9B-4BD2-8051-25753B874824}" type="datetime1">
              <a:rPr lang="de-DE" smtClean="0"/>
              <a:t>28.04.2020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53000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AD9A2-C534-4F88-AB64-BCABF89FB6B9}" type="datetime1">
              <a:rPr lang="de-DE" smtClean="0"/>
              <a:t>28.04.2020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142211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5DC55-68DF-4407-B8B3-A017CD86076D}" type="datetime1">
              <a:rPr lang="de-DE" smtClean="0"/>
              <a:t>28.04.2020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792239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B1B0AD-96FB-4952-9D35-319F938179B7}" type="datetime1">
              <a:rPr lang="de-DE" smtClean="0"/>
              <a:t>28.04.2020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80978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5" Type="http://schemas.openxmlformats.org/officeDocument/2006/relationships/hyperlink" Target="https://www.youtube.com/watch?v=D254suPMpwY&amp;t=192s" TargetMode="Externa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39552" y="476672"/>
            <a:ext cx="8352928" cy="1800200"/>
          </a:xfrm>
        </p:spPr>
        <p:txBody>
          <a:bodyPr>
            <a:normAutofit/>
          </a:bodyPr>
          <a:lstStyle/>
          <a:p>
            <a:r>
              <a:rPr lang="de-DE" sz="3200" dirty="0"/>
              <a:t>Social Entrepreneurship </a:t>
            </a:r>
            <a:r>
              <a:rPr lang="de-DE" sz="3200" dirty="0" err="1"/>
              <a:t>for</a:t>
            </a:r>
            <a:r>
              <a:rPr lang="de-DE" sz="3200" dirty="0"/>
              <a:t> </a:t>
            </a:r>
            <a:r>
              <a:rPr lang="de-DE" sz="3200" dirty="0" err="1"/>
              <a:t>Local</a:t>
            </a:r>
            <a:r>
              <a:rPr lang="de-DE" sz="3200" dirty="0"/>
              <a:t> Change</a:t>
            </a:r>
            <a:br>
              <a:rPr lang="de-DE" sz="3200" dirty="0"/>
            </a:br>
            <a:r>
              <a:rPr lang="de-DE" sz="3200" b="1" dirty="0" err="1" smtClean="0"/>
              <a:t>Assignment</a:t>
            </a:r>
            <a:r>
              <a:rPr lang="de-DE" sz="3200" b="1" dirty="0" smtClean="0"/>
              <a:t> 5</a:t>
            </a:r>
            <a:r>
              <a:rPr lang="de-DE" sz="3200" dirty="0" smtClean="0"/>
              <a:t/>
            </a:r>
            <a:br>
              <a:rPr lang="de-DE" sz="3200" dirty="0" smtClean="0"/>
            </a:br>
            <a:r>
              <a:rPr lang="de-DE" sz="3200" dirty="0" smtClean="0"/>
              <a:t>Template </a:t>
            </a:r>
            <a:r>
              <a:rPr lang="de-DE" sz="3200" dirty="0" err="1" smtClean="0"/>
              <a:t>for</a:t>
            </a:r>
            <a:r>
              <a:rPr lang="de-DE" sz="3200" dirty="0" smtClean="0"/>
              <a:t> Business Model </a:t>
            </a:r>
            <a:r>
              <a:rPr lang="de-DE" sz="3200" dirty="0" err="1" smtClean="0"/>
              <a:t>Canvas</a:t>
            </a:r>
            <a:r>
              <a:rPr lang="de-DE" sz="3200" dirty="0" smtClean="0"/>
              <a:t> </a:t>
            </a:r>
            <a:r>
              <a:rPr lang="de-DE" sz="3200" dirty="0" err="1" smtClean="0"/>
              <a:t>report</a:t>
            </a:r>
            <a:endParaRPr lang="de-DE" sz="3200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259632" y="2564904"/>
            <a:ext cx="6400800" cy="3312368"/>
          </a:xfrm>
        </p:spPr>
        <p:txBody>
          <a:bodyPr>
            <a:normAutofit fontScale="85000" lnSpcReduction="20000"/>
          </a:bodyPr>
          <a:lstStyle/>
          <a:p>
            <a:r>
              <a:rPr lang="de-DE" dirty="0"/>
              <a:t>Working Group: x</a:t>
            </a:r>
          </a:p>
          <a:p>
            <a:endParaRPr lang="de-DE" dirty="0"/>
          </a:p>
          <a:p>
            <a:r>
              <a:rPr lang="de-DE" dirty="0"/>
              <a:t>Group </a:t>
            </a:r>
            <a:r>
              <a:rPr lang="de-DE" dirty="0" err="1"/>
              <a:t>members</a:t>
            </a:r>
            <a:r>
              <a:rPr lang="de-DE" dirty="0"/>
              <a:t>:</a:t>
            </a:r>
          </a:p>
          <a:p>
            <a:r>
              <a:rPr lang="de-DE" dirty="0"/>
              <a:t>xxx</a:t>
            </a:r>
          </a:p>
          <a:p>
            <a:r>
              <a:rPr lang="de-DE" dirty="0"/>
              <a:t>xxx</a:t>
            </a:r>
          </a:p>
          <a:p>
            <a:r>
              <a:rPr lang="de-DE" dirty="0"/>
              <a:t>xxx</a:t>
            </a:r>
          </a:p>
          <a:p>
            <a:r>
              <a:rPr lang="de-DE" dirty="0"/>
              <a:t>xxx</a:t>
            </a:r>
          </a:p>
          <a:p>
            <a:r>
              <a:rPr lang="de-DE" dirty="0"/>
              <a:t>etc.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68126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pPr eaLnBrk="0" fontAlgn="base" hangingPunct="0">
              <a:spcAft>
                <a:spcPts val="200"/>
              </a:spcAft>
            </a:pPr>
            <a:r>
              <a:rPr lang="de-DE" dirty="0" smtClean="0">
                <a:latin typeface="Arial" charset="0"/>
              </a:rPr>
              <a:t>Key-Resources </a:t>
            </a:r>
            <a:r>
              <a:rPr lang="de-DE" dirty="0" smtClean="0"/>
              <a:t>(1 </a:t>
            </a:r>
            <a:r>
              <a:rPr lang="de-DE" dirty="0" err="1" smtClean="0"/>
              <a:t>chart</a:t>
            </a:r>
            <a:r>
              <a:rPr lang="de-DE" dirty="0" smtClean="0"/>
              <a:t>) </a:t>
            </a:r>
            <a:endParaRPr lang="en-US" dirty="0"/>
          </a:p>
        </p:txBody>
      </p:sp>
      <p:sp>
        <p:nvSpPr>
          <p:cNvPr id="4" name="Textfeld 3"/>
          <p:cNvSpPr txBox="1"/>
          <p:nvPr/>
        </p:nvSpPr>
        <p:spPr>
          <a:xfrm>
            <a:off x="457200" y="764704"/>
            <a:ext cx="8291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ts val="200"/>
              </a:spcAft>
            </a:pPr>
            <a:r>
              <a:rPr lang="de-DE" dirty="0" err="1" smtClean="0">
                <a:cs typeface="Arial" panose="020B0604020202020204" pitchFamily="34" charset="0"/>
              </a:rPr>
              <a:t>Describe</a:t>
            </a:r>
            <a:r>
              <a:rPr lang="de-DE" dirty="0" smtClean="0">
                <a:cs typeface="Arial" panose="020B0604020202020204" pitchFamily="34" charset="0"/>
              </a:rPr>
              <a:t> </a:t>
            </a:r>
            <a:r>
              <a:rPr lang="de-DE" dirty="0" err="1" smtClean="0">
                <a:cs typeface="Arial" panose="020B0604020202020204" pitchFamily="34" charset="0"/>
              </a:rPr>
              <a:t>one</a:t>
            </a:r>
            <a:r>
              <a:rPr lang="de-DE" dirty="0" smtClean="0">
                <a:cs typeface="Arial" panose="020B0604020202020204" pitchFamily="34" charset="0"/>
              </a:rPr>
              <a:t> </a:t>
            </a:r>
            <a:r>
              <a:rPr lang="de-DE" dirty="0" err="1" smtClean="0">
                <a:cs typeface="Arial" panose="020B0604020202020204" pitchFamily="34" charset="0"/>
              </a:rPr>
              <a:t>of</a:t>
            </a:r>
            <a:r>
              <a:rPr lang="de-DE" dirty="0" smtClean="0">
                <a:cs typeface="Arial" panose="020B0604020202020204" pitchFamily="34" charset="0"/>
              </a:rPr>
              <a:t> </a:t>
            </a:r>
            <a:r>
              <a:rPr lang="de-DE" dirty="0" err="1" smtClean="0">
                <a:cs typeface="Arial" panose="020B0604020202020204" pitchFamily="34" charset="0"/>
              </a:rPr>
              <a:t>the</a:t>
            </a:r>
            <a:r>
              <a:rPr lang="de-DE" dirty="0" smtClean="0">
                <a:cs typeface="Arial" panose="020B0604020202020204" pitchFamily="34" charset="0"/>
              </a:rPr>
              <a:t> </a:t>
            </a:r>
            <a:r>
              <a:rPr lang="de-DE" dirty="0" err="1" smtClean="0">
                <a:cs typeface="Arial" panose="020B0604020202020204" pitchFamily="34" charset="0"/>
              </a:rPr>
              <a:t>key-resources</a:t>
            </a:r>
            <a:r>
              <a:rPr lang="de-DE" dirty="0" smtClean="0">
                <a:cs typeface="Arial" panose="020B0604020202020204" pitchFamily="34" charset="0"/>
              </a:rPr>
              <a:t> </a:t>
            </a:r>
            <a:r>
              <a:rPr lang="de-DE" dirty="0" err="1" smtClean="0">
                <a:cs typeface="Arial" panose="020B0604020202020204" pitchFamily="34" charset="0"/>
              </a:rPr>
              <a:t>of</a:t>
            </a:r>
            <a:r>
              <a:rPr lang="de-DE" dirty="0" smtClean="0">
                <a:cs typeface="Arial" panose="020B0604020202020204" pitchFamily="34" charset="0"/>
              </a:rPr>
              <a:t> </a:t>
            </a:r>
            <a:r>
              <a:rPr lang="de-DE" dirty="0" err="1" smtClean="0">
                <a:cs typeface="Arial" panose="020B0604020202020204" pitchFamily="34" charset="0"/>
              </a:rPr>
              <a:t>your</a:t>
            </a:r>
            <a:r>
              <a:rPr lang="de-DE" dirty="0" smtClean="0">
                <a:cs typeface="Arial" panose="020B0604020202020204" pitchFamily="34" charset="0"/>
              </a:rPr>
              <a:t> </a:t>
            </a:r>
            <a:r>
              <a:rPr lang="de-DE" dirty="0" err="1" smtClean="0">
                <a:cs typeface="Arial" panose="020B0604020202020204" pitchFamily="34" charset="0"/>
              </a:rPr>
              <a:t>business</a:t>
            </a:r>
            <a:r>
              <a:rPr lang="de-DE" dirty="0" smtClean="0">
                <a:cs typeface="Arial" panose="020B0604020202020204" pitchFamily="34" charset="0"/>
              </a:rPr>
              <a:t> </a:t>
            </a:r>
            <a:r>
              <a:rPr lang="de-DE" dirty="0" err="1" smtClean="0">
                <a:cs typeface="Arial" panose="020B0604020202020204" pitchFamily="34" charset="0"/>
              </a:rPr>
              <a:t>model</a:t>
            </a:r>
            <a:r>
              <a:rPr lang="de-DE" dirty="0" smtClean="0">
                <a:cs typeface="Arial" panose="020B0604020202020204" pitchFamily="34" charset="0"/>
              </a:rPr>
              <a:t>. </a:t>
            </a:r>
            <a:r>
              <a:rPr lang="en-US" dirty="0">
                <a:cs typeface="Arial" panose="020B0604020202020204" pitchFamily="34" charset="0"/>
              </a:rPr>
              <a:t>How can you ensure that </a:t>
            </a:r>
            <a:r>
              <a:rPr lang="en-US" dirty="0" smtClean="0">
                <a:cs typeface="Arial" panose="020B0604020202020204" pitchFamily="34" charset="0"/>
              </a:rPr>
              <a:t>this resource is permanently </a:t>
            </a:r>
            <a:r>
              <a:rPr lang="en-US" dirty="0">
                <a:cs typeface="Arial" panose="020B0604020202020204" pitchFamily="34" charset="0"/>
              </a:rPr>
              <a:t>available and </a:t>
            </a:r>
            <a:r>
              <a:rPr lang="en-US" dirty="0" smtClean="0">
                <a:cs typeface="Arial" panose="020B0604020202020204" pitchFamily="34" charset="0"/>
              </a:rPr>
              <a:t>will </a:t>
            </a:r>
            <a:r>
              <a:rPr lang="en-US" dirty="0">
                <a:cs typeface="Arial" panose="020B0604020202020204" pitchFamily="34" charset="0"/>
              </a:rPr>
              <a:t>be developed </a:t>
            </a:r>
            <a:r>
              <a:rPr lang="en-US" dirty="0" smtClean="0">
                <a:cs typeface="Arial" panose="020B0604020202020204" pitchFamily="34" charset="0"/>
              </a:rPr>
              <a:t>further?</a:t>
            </a:r>
            <a:endParaRPr lang="en-US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96444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pPr eaLnBrk="0" fontAlgn="base" hangingPunct="0">
              <a:spcAft>
                <a:spcPts val="200"/>
              </a:spcAft>
            </a:pPr>
            <a:r>
              <a:rPr lang="de-DE" dirty="0" smtClean="0">
                <a:latin typeface="Arial" charset="0"/>
              </a:rPr>
              <a:t>Key-Partners </a:t>
            </a:r>
            <a:r>
              <a:rPr lang="de-DE" dirty="0" smtClean="0"/>
              <a:t>(1 </a:t>
            </a:r>
            <a:r>
              <a:rPr lang="de-DE" dirty="0" err="1" smtClean="0"/>
              <a:t>chart</a:t>
            </a:r>
            <a:r>
              <a:rPr lang="de-DE" dirty="0" smtClean="0"/>
              <a:t>) </a:t>
            </a:r>
            <a:endParaRPr lang="en-US" dirty="0"/>
          </a:p>
        </p:txBody>
      </p:sp>
      <p:sp>
        <p:nvSpPr>
          <p:cNvPr id="4" name="Textfeld 3"/>
          <p:cNvSpPr txBox="1"/>
          <p:nvPr/>
        </p:nvSpPr>
        <p:spPr>
          <a:xfrm>
            <a:off x="457200" y="764704"/>
            <a:ext cx="82652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ts val="200"/>
              </a:spcAft>
            </a:pPr>
            <a:r>
              <a:rPr lang="de-DE" dirty="0" err="1" smtClean="0">
                <a:cs typeface="Arial" panose="020B0604020202020204" pitchFamily="34" charset="0"/>
              </a:rPr>
              <a:t>Describe</a:t>
            </a:r>
            <a:r>
              <a:rPr lang="de-DE" dirty="0" smtClean="0">
                <a:cs typeface="Arial" panose="020B0604020202020204" pitchFamily="34" charset="0"/>
              </a:rPr>
              <a:t> </a:t>
            </a:r>
            <a:r>
              <a:rPr lang="de-DE" dirty="0" err="1" smtClean="0">
                <a:cs typeface="Arial" panose="020B0604020202020204" pitchFamily="34" charset="0"/>
              </a:rPr>
              <a:t>one</a:t>
            </a:r>
            <a:r>
              <a:rPr lang="de-DE" dirty="0" smtClean="0">
                <a:cs typeface="Arial" panose="020B0604020202020204" pitchFamily="34" charset="0"/>
              </a:rPr>
              <a:t> </a:t>
            </a:r>
            <a:r>
              <a:rPr lang="de-DE" dirty="0" err="1" smtClean="0">
                <a:cs typeface="Arial" panose="020B0604020202020204" pitchFamily="34" charset="0"/>
              </a:rPr>
              <a:t>of</a:t>
            </a:r>
            <a:r>
              <a:rPr lang="de-DE" dirty="0" smtClean="0">
                <a:cs typeface="Arial" panose="020B0604020202020204" pitchFamily="34" charset="0"/>
              </a:rPr>
              <a:t> </a:t>
            </a:r>
            <a:r>
              <a:rPr lang="de-DE" dirty="0" err="1" smtClean="0">
                <a:cs typeface="Arial" panose="020B0604020202020204" pitchFamily="34" charset="0"/>
              </a:rPr>
              <a:t>the</a:t>
            </a:r>
            <a:r>
              <a:rPr lang="de-DE" dirty="0" smtClean="0">
                <a:cs typeface="Arial" panose="020B0604020202020204" pitchFamily="34" charset="0"/>
              </a:rPr>
              <a:t> </a:t>
            </a:r>
            <a:r>
              <a:rPr lang="de-DE" dirty="0" err="1" smtClean="0">
                <a:cs typeface="Arial" panose="020B0604020202020204" pitchFamily="34" charset="0"/>
              </a:rPr>
              <a:t>key</a:t>
            </a:r>
            <a:r>
              <a:rPr lang="de-DE" dirty="0" smtClean="0">
                <a:cs typeface="Arial" panose="020B0604020202020204" pitchFamily="34" charset="0"/>
              </a:rPr>
              <a:t>-partners </a:t>
            </a:r>
            <a:r>
              <a:rPr lang="de-DE" dirty="0" err="1" smtClean="0">
                <a:cs typeface="Arial" panose="020B0604020202020204" pitchFamily="34" charset="0"/>
              </a:rPr>
              <a:t>of</a:t>
            </a:r>
            <a:r>
              <a:rPr lang="de-DE" dirty="0" smtClean="0">
                <a:cs typeface="Arial" panose="020B0604020202020204" pitchFamily="34" charset="0"/>
              </a:rPr>
              <a:t> </a:t>
            </a:r>
            <a:r>
              <a:rPr lang="de-DE" dirty="0" err="1" smtClean="0">
                <a:cs typeface="Arial" panose="020B0604020202020204" pitchFamily="34" charset="0"/>
              </a:rPr>
              <a:t>your</a:t>
            </a:r>
            <a:r>
              <a:rPr lang="de-DE" dirty="0" smtClean="0">
                <a:cs typeface="Arial" panose="020B0604020202020204" pitchFamily="34" charset="0"/>
              </a:rPr>
              <a:t> </a:t>
            </a:r>
            <a:r>
              <a:rPr lang="de-DE" dirty="0" err="1" smtClean="0">
                <a:cs typeface="Arial" panose="020B0604020202020204" pitchFamily="34" charset="0"/>
              </a:rPr>
              <a:t>business</a:t>
            </a:r>
            <a:r>
              <a:rPr lang="de-DE" dirty="0" smtClean="0">
                <a:cs typeface="Arial" panose="020B0604020202020204" pitchFamily="34" charset="0"/>
              </a:rPr>
              <a:t> </a:t>
            </a:r>
            <a:r>
              <a:rPr lang="de-DE" dirty="0" err="1" smtClean="0">
                <a:cs typeface="Arial" panose="020B0604020202020204" pitchFamily="34" charset="0"/>
              </a:rPr>
              <a:t>model</a:t>
            </a:r>
            <a:r>
              <a:rPr lang="de-DE" dirty="0" smtClean="0">
                <a:cs typeface="Arial" panose="020B0604020202020204" pitchFamily="34" charset="0"/>
              </a:rPr>
              <a:t>. </a:t>
            </a:r>
            <a:r>
              <a:rPr lang="en-US" dirty="0">
                <a:cs typeface="Arial" panose="020B0604020202020204" pitchFamily="34" charset="0"/>
              </a:rPr>
              <a:t>How can you ensure that </a:t>
            </a:r>
            <a:r>
              <a:rPr lang="en-US" dirty="0" smtClean="0">
                <a:cs typeface="Arial" panose="020B0604020202020204" pitchFamily="34" charset="0"/>
              </a:rPr>
              <a:t>this partner will cooperate with your organization? Which target conflicts might arise? </a:t>
            </a:r>
            <a:endParaRPr lang="en-US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50349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pPr eaLnBrk="0" fontAlgn="base" hangingPunct="0">
              <a:spcAft>
                <a:spcPts val="200"/>
              </a:spcAft>
            </a:pPr>
            <a:r>
              <a:rPr lang="de-DE" dirty="0">
                <a:latin typeface="Arial" charset="0"/>
              </a:rPr>
              <a:t>K</a:t>
            </a:r>
            <a:r>
              <a:rPr lang="de-DE" dirty="0" smtClean="0">
                <a:latin typeface="Arial" charset="0"/>
              </a:rPr>
              <a:t>PI: Key-Performance-</a:t>
            </a:r>
            <a:r>
              <a:rPr lang="de-DE" dirty="0" err="1" smtClean="0">
                <a:latin typeface="Arial" charset="0"/>
              </a:rPr>
              <a:t>Indicator</a:t>
            </a:r>
            <a:r>
              <a:rPr lang="de-DE" dirty="0" smtClean="0">
                <a:latin typeface="Arial" charset="0"/>
              </a:rPr>
              <a:t> </a:t>
            </a:r>
            <a:r>
              <a:rPr lang="de-DE" dirty="0" smtClean="0"/>
              <a:t>(1 </a:t>
            </a:r>
            <a:r>
              <a:rPr lang="de-DE" dirty="0" err="1" smtClean="0"/>
              <a:t>chart</a:t>
            </a:r>
            <a:r>
              <a:rPr lang="de-DE" dirty="0" smtClean="0"/>
              <a:t>) </a:t>
            </a:r>
            <a:endParaRPr lang="en-US" dirty="0"/>
          </a:p>
        </p:txBody>
      </p:sp>
      <p:sp>
        <p:nvSpPr>
          <p:cNvPr id="4" name="Textfeld 3"/>
          <p:cNvSpPr txBox="1"/>
          <p:nvPr/>
        </p:nvSpPr>
        <p:spPr>
          <a:xfrm>
            <a:off x="457200" y="764704"/>
            <a:ext cx="82652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ts val="200"/>
              </a:spcAft>
            </a:pPr>
            <a:r>
              <a:rPr lang="de-DE" dirty="0" err="1" smtClean="0">
                <a:cs typeface="Arial" panose="020B0604020202020204" pitchFamily="34" charset="0"/>
              </a:rPr>
              <a:t>Define</a:t>
            </a:r>
            <a:r>
              <a:rPr lang="de-DE" dirty="0" smtClean="0">
                <a:cs typeface="Arial" panose="020B0604020202020204" pitchFamily="34" charset="0"/>
              </a:rPr>
              <a:t> </a:t>
            </a:r>
            <a:r>
              <a:rPr lang="de-DE" dirty="0" err="1" smtClean="0">
                <a:cs typeface="Arial" panose="020B0604020202020204" pitchFamily="34" charset="0"/>
              </a:rPr>
              <a:t>and</a:t>
            </a:r>
            <a:r>
              <a:rPr lang="de-DE" dirty="0" smtClean="0">
                <a:cs typeface="Arial" panose="020B0604020202020204" pitchFamily="34" charset="0"/>
              </a:rPr>
              <a:t> </a:t>
            </a:r>
            <a:r>
              <a:rPr lang="de-DE" dirty="0" err="1" smtClean="0">
                <a:cs typeface="Arial" panose="020B0604020202020204" pitchFamily="34" charset="0"/>
              </a:rPr>
              <a:t>explain</a:t>
            </a:r>
            <a:r>
              <a:rPr lang="de-DE" dirty="0" smtClean="0">
                <a:cs typeface="Arial" panose="020B0604020202020204" pitchFamily="34" charset="0"/>
              </a:rPr>
              <a:t> </a:t>
            </a:r>
            <a:r>
              <a:rPr lang="de-DE" dirty="0" err="1" smtClean="0">
                <a:cs typeface="Arial" panose="020B0604020202020204" pitchFamily="34" charset="0"/>
              </a:rPr>
              <a:t>three</a:t>
            </a:r>
            <a:r>
              <a:rPr lang="de-DE" dirty="0" smtClean="0">
                <a:cs typeface="Arial" panose="020B0604020202020204" pitchFamily="34" charset="0"/>
              </a:rPr>
              <a:t> KPI </a:t>
            </a:r>
            <a:r>
              <a:rPr lang="de-DE" dirty="0" err="1" smtClean="0">
                <a:cs typeface="Arial" panose="020B0604020202020204" pitchFamily="34" charset="0"/>
              </a:rPr>
              <a:t>to</a:t>
            </a:r>
            <a:r>
              <a:rPr lang="de-DE" dirty="0" smtClean="0">
                <a:cs typeface="Arial" panose="020B0604020202020204" pitchFamily="34" charset="0"/>
              </a:rPr>
              <a:t> </a:t>
            </a:r>
            <a:r>
              <a:rPr lang="de-DE" dirty="0" err="1" smtClean="0">
                <a:cs typeface="Arial" panose="020B0604020202020204" pitchFamily="34" charset="0"/>
              </a:rPr>
              <a:t>measure</a:t>
            </a:r>
            <a:r>
              <a:rPr lang="de-DE" dirty="0" smtClean="0">
                <a:cs typeface="Arial" panose="020B0604020202020204" pitchFamily="34" charset="0"/>
              </a:rPr>
              <a:t> </a:t>
            </a:r>
            <a:r>
              <a:rPr lang="de-DE" dirty="0" err="1" smtClean="0">
                <a:cs typeface="Arial" panose="020B0604020202020204" pitchFamily="34" charset="0"/>
              </a:rPr>
              <a:t>the</a:t>
            </a:r>
            <a:r>
              <a:rPr lang="de-DE" dirty="0" smtClean="0">
                <a:cs typeface="Arial" panose="020B0604020202020204" pitchFamily="34" charset="0"/>
              </a:rPr>
              <a:t> </a:t>
            </a:r>
            <a:r>
              <a:rPr lang="de-DE" dirty="0" err="1" smtClean="0">
                <a:cs typeface="Arial" panose="020B0604020202020204" pitchFamily="34" charset="0"/>
              </a:rPr>
              <a:t>success</a:t>
            </a:r>
            <a:r>
              <a:rPr lang="de-DE" dirty="0" smtClean="0">
                <a:cs typeface="Arial" panose="020B0604020202020204" pitchFamily="34" charset="0"/>
              </a:rPr>
              <a:t> </a:t>
            </a:r>
            <a:r>
              <a:rPr lang="de-DE" dirty="0" err="1" smtClean="0">
                <a:cs typeface="Arial" panose="020B0604020202020204" pitchFamily="34" charset="0"/>
              </a:rPr>
              <a:t>of</a:t>
            </a:r>
            <a:r>
              <a:rPr lang="de-DE" dirty="0" smtClean="0">
                <a:cs typeface="Arial" panose="020B0604020202020204" pitchFamily="34" charset="0"/>
              </a:rPr>
              <a:t> </a:t>
            </a:r>
            <a:r>
              <a:rPr lang="de-DE" dirty="0" err="1" smtClean="0">
                <a:cs typeface="Arial" panose="020B0604020202020204" pitchFamily="34" charset="0"/>
              </a:rPr>
              <a:t>your</a:t>
            </a:r>
            <a:r>
              <a:rPr lang="de-DE" dirty="0" smtClean="0">
                <a:cs typeface="Arial" panose="020B0604020202020204" pitchFamily="34" charset="0"/>
              </a:rPr>
              <a:t> </a:t>
            </a:r>
            <a:r>
              <a:rPr lang="de-DE" dirty="0" err="1" smtClean="0">
                <a:cs typeface="Arial" panose="020B0604020202020204" pitchFamily="34" charset="0"/>
              </a:rPr>
              <a:t>business</a:t>
            </a:r>
            <a:r>
              <a:rPr lang="de-DE" dirty="0" smtClean="0">
                <a:cs typeface="Arial" panose="020B0604020202020204" pitchFamily="34" charset="0"/>
              </a:rPr>
              <a:t> </a:t>
            </a:r>
            <a:r>
              <a:rPr lang="de-DE" dirty="0" err="1" smtClean="0">
                <a:cs typeface="Arial" panose="020B0604020202020204" pitchFamily="34" charset="0"/>
              </a:rPr>
              <a:t>model</a:t>
            </a:r>
            <a:r>
              <a:rPr lang="de-DE" dirty="0" smtClean="0">
                <a:cs typeface="Arial" panose="020B0604020202020204" pitchFamily="34" charset="0"/>
              </a:rPr>
              <a:t> </a:t>
            </a:r>
            <a:r>
              <a:rPr lang="en-US" dirty="0" smtClean="0"/>
              <a:t>according to </a:t>
            </a:r>
            <a:r>
              <a:rPr lang="en-US" dirty="0"/>
              <a:t>your mission statement and value </a:t>
            </a:r>
            <a:r>
              <a:rPr lang="en-US" dirty="0" smtClean="0"/>
              <a:t>proposition. </a:t>
            </a:r>
            <a:endParaRPr lang="en-US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87984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>
          <a:xfrm>
            <a:off x="539552" y="322608"/>
            <a:ext cx="8064896" cy="5472608"/>
          </a:xfrm>
        </p:spPr>
        <p:txBody>
          <a:bodyPr>
            <a:normAutofit/>
          </a:bodyPr>
          <a:lstStyle/>
          <a:p>
            <a:pPr algn="l"/>
            <a:r>
              <a:rPr lang="en-US" sz="2000" b="1" dirty="0" smtClean="0">
                <a:solidFill>
                  <a:schemeClr val="tx1"/>
                </a:solidFill>
              </a:rPr>
              <a:t>Template for Assignment 5 – Business Model Canvas</a:t>
            </a:r>
            <a:endParaRPr lang="en-US" sz="2000" b="1" dirty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  <a:p>
            <a:pPr algn="l"/>
            <a:r>
              <a:rPr lang="de-DE" sz="1800" b="1" dirty="0" smtClean="0">
                <a:solidFill>
                  <a:schemeClr val="tx1"/>
                </a:solidFill>
              </a:rPr>
              <a:t>This </a:t>
            </a:r>
            <a:r>
              <a:rPr lang="de-DE" sz="1800" b="1" dirty="0" err="1" smtClean="0">
                <a:solidFill>
                  <a:schemeClr val="tx1"/>
                </a:solidFill>
              </a:rPr>
              <a:t>assignment</a:t>
            </a:r>
            <a:r>
              <a:rPr lang="de-DE" sz="1800" b="1" dirty="0" smtClean="0">
                <a:solidFill>
                  <a:schemeClr val="tx1"/>
                </a:solidFill>
              </a:rPr>
              <a:t> </a:t>
            </a:r>
            <a:r>
              <a:rPr lang="de-DE" sz="1800" b="1" dirty="0" err="1" smtClean="0">
                <a:solidFill>
                  <a:schemeClr val="tx1"/>
                </a:solidFill>
              </a:rPr>
              <a:t>consists</a:t>
            </a:r>
            <a:r>
              <a:rPr lang="de-DE" sz="1800" b="1" dirty="0" smtClean="0">
                <a:solidFill>
                  <a:schemeClr val="tx1"/>
                </a:solidFill>
              </a:rPr>
              <a:t> </a:t>
            </a:r>
            <a:r>
              <a:rPr lang="de-DE" sz="1800" b="1" dirty="0" err="1" smtClean="0">
                <a:solidFill>
                  <a:schemeClr val="tx1"/>
                </a:solidFill>
              </a:rPr>
              <a:t>of</a:t>
            </a:r>
            <a:r>
              <a:rPr lang="de-DE" sz="1800" b="1" dirty="0" smtClean="0">
                <a:solidFill>
                  <a:schemeClr val="tx1"/>
                </a:solidFill>
              </a:rPr>
              <a:t> a </a:t>
            </a:r>
            <a:r>
              <a:rPr lang="de-DE" sz="1800" b="1" dirty="0" err="1" smtClean="0">
                <a:solidFill>
                  <a:schemeClr val="tx1"/>
                </a:solidFill>
              </a:rPr>
              <a:t>further</a:t>
            </a:r>
            <a:r>
              <a:rPr lang="de-DE" sz="1800" b="1" dirty="0" smtClean="0">
                <a:solidFill>
                  <a:schemeClr val="tx1"/>
                </a:solidFill>
              </a:rPr>
              <a:t> </a:t>
            </a:r>
            <a:r>
              <a:rPr lang="de-DE" sz="1800" b="1" dirty="0" err="1" smtClean="0">
                <a:solidFill>
                  <a:schemeClr val="tx1"/>
                </a:solidFill>
              </a:rPr>
              <a:t>developed</a:t>
            </a:r>
            <a:r>
              <a:rPr lang="de-DE" sz="1800" b="1" dirty="0" smtClean="0">
                <a:solidFill>
                  <a:schemeClr val="tx1"/>
                </a:solidFill>
              </a:rPr>
              <a:t> </a:t>
            </a:r>
            <a:r>
              <a:rPr lang="de-DE" sz="1800" b="1" dirty="0" err="1" smtClean="0">
                <a:solidFill>
                  <a:schemeClr val="tx1"/>
                </a:solidFill>
              </a:rPr>
              <a:t>business</a:t>
            </a:r>
            <a:r>
              <a:rPr lang="de-DE" sz="1800" b="1" dirty="0" smtClean="0">
                <a:solidFill>
                  <a:schemeClr val="tx1"/>
                </a:solidFill>
              </a:rPr>
              <a:t> </a:t>
            </a:r>
            <a:r>
              <a:rPr lang="de-DE" sz="1800" b="1" dirty="0" err="1" smtClean="0">
                <a:solidFill>
                  <a:schemeClr val="tx1"/>
                </a:solidFill>
              </a:rPr>
              <a:t>model</a:t>
            </a:r>
            <a:r>
              <a:rPr lang="de-DE" sz="1800" b="1" dirty="0" smtClean="0">
                <a:solidFill>
                  <a:schemeClr val="tx1"/>
                </a:solidFill>
              </a:rPr>
              <a:t> </a:t>
            </a:r>
            <a:r>
              <a:rPr lang="de-DE" sz="1800" b="1" dirty="0" err="1" smtClean="0">
                <a:solidFill>
                  <a:schemeClr val="tx1"/>
                </a:solidFill>
              </a:rPr>
              <a:t>for</a:t>
            </a:r>
            <a:r>
              <a:rPr lang="de-DE" sz="1800" b="1" dirty="0" smtClean="0">
                <a:solidFill>
                  <a:schemeClr val="tx1"/>
                </a:solidFill>
              </a:rPr>
              <a:t> </a:t>
            </a:r>
            <a:r>
              <a:rPr lang="de-DE" sz="1800" b="1" dirty="0" err="1" smtClean="0">
                <a:solidFill>
                  <a:schemeClr val="tx1"/>
                </a:solidFill>
              </a:rPr>
              <a:t>your</a:t>
            </a:r>
            <a:r>
              <a:rPr lang="de-DE" sz="1800" b="1" dirty="0" smtClean="0">
                <a:solidFill>
                  <a:schemeClr val="tx1"/>
                </a:solidFill>
              </a:rPr>
              <a:t> „Innovation </a:t>
            </a:r>
            <a:r>
              <a:rPr lang="de-DE" sz="1800" b="1" dirty="0" err="1" smtClean="0">
                <a:solidFill>
                  <a:schemeClr val="tx1"/>
                </a:solidFill>
              </a:rPr>
              <a:t>Idea</a:t>
            </a:r>
            <a:r>
              <a:rPr lang="de-DE" sz="1800" b="1" dirty="0" smtClean="0">
                <a:solidFill>
                  <a:schemeClr val="tx1"/>
                </a:solidFill>
              </a:rPr>
              <a:t>“ </a:t>
            </a:r>
            <a:r>
              <a:rPr lang="de-DE" sz="1800" b="1" dirty="0" err="1" smtClean="0">
                <a:solidFill>
                  <a:schemeClr val="tx1"/>
                </a:solidFill>
              </a:rPr>
              <a:t>presented</a:t>
            </a:r>
            <a:r>
              <a:rPr lang="de-DE" sz="1800" b="1" dirty="0" smtClean="0">
                <a:solidFill>
                  <a:schemeClr val="tx1"/>
                </a:solidFill>
              </a:rPr>
              <a:t> on June 9th. </a:t>
            </a:r>
          </a:p>
          <a:p>
            <a:pPr algn="l">
              <a:spcBef>
                <a:spcPts val="1200"/>
              </a:spcBef>
            </a:pPr>
            <a:r>
              <a:rPr lang="de-DE" sz="1800" dirty="0" err="1" smtClean="0">
                <a:solidFill>
                  <a:schemeClr val="tx1"/>
                </a:solidFill>
              </a:rPr>
              <a:t>We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expect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the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following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content</a:t>
            </a:r>
            <a:endParaRPr lang="de-DE" sz="1800" dirty="0" smtClean="0">
              <a:solidFill>
                <a:schemeClr val="tx1"/>
              </a:solidFill>
            </a:endParaRPr>
          </a:p>
          <a:p>
            <a:pPr marL="285750" indent="-285750" algn="l"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de-DE" sz="1800" dirty="0" smtClean="0">
                <a:solidFill>
                  <a:schemeClr val="tx1"/>
                </a:solidFill>
              </a:rPr>
              <a:t>Summary </a:t>
            </a:r>
            <a:r>
              <a:rPr lang="de-DE" sz="1800" dirty="0" err="1" smtClean="0">
                <a:solidFill>
                  <a:schemeClr val="tx1"/>
                </a:solidFill>
              </a:rPr>
              <a:t>of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the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business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model</a:t>
            </a:r>
            <a:r>
              <a:rPr lang="de-DE" sz="1800" dirty="0" smtClean="0">
                <a:solidFill>
                  <a:schemeClr val="tx1"/>
                </a:solidFill>
              </a:rPr>
              <a:t> in </a:t>
            </a:r>
            <a:r>
              <a:rPr lang="de-DE" sz="1800" dirty="0" err="1" smtClean="0">
                <a:solidFill>
                  <a:schemeClr val="tx1"/>
                </a:solidFill>
              </a:rPr>
              <a:t>the</a:t>
            </a:r>
            <a:r>
              <a:rPr lang="de-DE" sz="1800" dirty="0" smtClean="0">
                <a:solidFill>
                  <a:schemeClr val="tx1"/>
                </a:solidFill>
              </a:rPr>
              <a:t> Business Model </a:t>
            </a:r>
            <a:r>
              <a:rPr lang="de-DE" sz="1800" dirty="0" err="1" smtClean="0">
                <a:solidFill>
                  <a:schemeClr val="tx1"/>
                </a:solidFill>
              </a:rPr>
              <a:t>Canvas</a:t>
            </a:r>
            <a:r>
              <a:rPr lang="de-DE" sz="1800" dirty="0" smtClean="0">
                <a:solidFill>
                  <a:schemeClr val="tx1"/>
                </a:solidFill>
              </a:rPr>
              <a:t> (</a:t>
            </a:r>
            <a:r>
              <a:rPr lang="de-DE" sz="1800" dirty="0" err="1" smtClean="0">
                <a:solidFill>
                  <a:schemeClr val="tx1"/>
                </a:solidFill>
              </a:rPr>
              <a:t>one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page</a:t>
            </a:r>
            <a:r>
              <a:rPr lang="de-DE" sz="1800" dirty="0" smtClean="0">
                <a:solidFill>
                  <a:schemeClr val="tx1"/>
                </a:solidFill>
              </a:rPr>
              <a:t>).</a:t>
            </a:r>
          </a:p>
          <a:p>
            <a:pPr marL="285750" indent="-285750" algn="l"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de-DE" sz="1800" dirty="0" smtClean="0">
                <a:solidFill>
                  <a:schemeClr val="tx1"/>
                </a:solidFill>
              </a:rPr>
              <a:t>In </a:t>
            </a:r>
            <a:r>
              <a:rPr lang="de-DE" sz="1800" dirty="0" err="1" smtClean="0">
                <a:solidFill>
                  <a:schemeClr val="tx1"/>
                </a:solidFill>
              </a:rPr>
              <a:t>deep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explanations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for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one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example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each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for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the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nine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key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elements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of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the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canvas</a:t>
            </a:r>
            <a:r>
              <a:rPr lang="de-DE" sz="1800" dirty="0" smtClean="0">
                <a:solidFill>
                  <a:schemeClr val="tx1"/>
                </a:solidFill>
              </a:rPr>
              <a:t> (</a:t>
            </a:r>
            <a:r>
              <a:rPr lang="de-DE" sz="1800" dirty="0" err="1" smtClean="0">
                <a:solidFill>
                  <a:schemeClr val="tx1"/>
                </a:solidFill>
              </a:rPr>
              <a:t>one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chart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each</a:t>
            </a:r>
            <a:r>
              <a:rPr lang="de-DE" sz="1800" dirty="0" smtClean="0">
                <a:solidFill>
                  <a:schemeClr val="tx1"/>
                </a:solidFill>
              </a:rPr>
              <a:t>)</a:t>
            </a:r>
          </a:p>
          <a:p>
            <a:pPr algn="l"/>
            <a:endParaRPr lang="en-US" sz="1800" dirty="0" smtClean="0">
              <a:solidFill>
                <a:schemeClr val="tx1"/>
              </a:solidFill>
            </a:endParaRPr>
          </a:p>
          <a:p>
            <a:pPr algn="l"/>
            <a:r>
              <a:rPr lang="en-US" sz="1800" dirty="0" smtClean="0">
                <a:solidFill>
                  <a:schemeClr val="tx1"/>
                </a:solidFill>
              </a:rPr>
              <a:t>Please use this template for your group report. Date of submission:</a:t>
            </a:r>
          </a:p>
          <a:p>
            <a:pPr marL="285750" indent="-285750" algn="l" fontAlgn="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de-DE" sz="1800" dirty="0">
                <a:solidFill>
                  <a:srgbClr val="000000"/>
                </a:solidFill>
                <a:latin typeface="Calibri" panose="020F0502020204030204" pitchFamily="34" charset="0"/>
              </a:rPr>
              <a:t>31.05.2020 (ASE)</a:t>
            </a:r>
          </a:p>
          <a:p>
            <a:pPr marL="285750" indent="-285750" algn="l" fontAlgn="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de-DE" sz="1800" dirty="0">
                <a:solidFill>
                  <a:srgbClr val="000000"/>
                </a:solidFill>
                <a:latin typeface="Calibri" panose="020F0502020204030204" pitchFamily="34" charset="0"/>
              </a:rPr>
              <a:t>21.06.2020 (</a:t>
            </a:r>
            <a:r>
              <a:rPr lang="de-DE" sz="18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all </a:t>
            </a:r>
            <a:r>
              <a:rPr lang="de-DE" sz="1800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others</a:t>
            </a:r>
            <a:r>
              <a:rPr lang="de-DE" sz="18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)</a:t>
            </a:r>
            <a:endParaRPr lang="de-DE" sz="1800" dirty="0"/>
          </a:p>
          <a:p>
            <a:pPr algn="l"/>
            <a:endParaRPr lang="en-US" sz="1800" dirty="0" smtClean="0">
              <a:solidFill>
                <a:schemeClr val="tx1"/>
              </a:solidFill>
            </a:endParaRPr>
          </a:p>
          <a:p>
            <a:pPr algn="l"/>
            <a:r>
              <a:rPr lang="en-US" sz="1800" dirty="0" smtClean="0">
                <a:solidFill>
                  <a:schemeClr val="tx1"/>
                </a:solidFill>
              </a:rPr>
              <a:t>This is just a content framework. Feel free to give it your personal touch. Graphs, </a:t>
            </a:r>
            <a:r>
              <a:rPr lang="en-US" sz="1800" dirty="0" err="1" smtClean="0">
                <a:solidFill>
                  <a:schemeClr val="tx1"/>
                </a:solidFill>
              </a:rPr>
              <a:t>fotos</a:t>
            </a:r>
            <a:r>
              <a:rPr lang="en-US" sz="1800" dirty="0" smtClean="0">
                <a:solidFill>
                  <a:schemeClr val="tx1"/>
                </a:solidFill>
              </a:rPr>
              <a:t>, pictograms etc. are most welcome.</a:t>
            </a: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42804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Untertitel 8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925277-EFAA-41EC-88DB-4E4C4F2333A4}" type="slidenum">
              <a:rPr lang="de-DE" smtClean="0"/>
              <a:pPr>
                <a:defRPr/>
              </a:pPr>
              <a:t>3</a:t>
            </a:fld>
            <a:endParaRPr lang="de-DE" dirty="0"/>
          </a:p>
        </p:txBody>
      </p:sp>
      <p:sp>
        <p:nvSpPr>
          <p:cNvPr id="5" name="Rechteck 4"/>
          <p:cNvSpPr/>
          <p:nvPr/>
        </p:nvSpPr>
        <p:spPr bwMode="auto">
          <a:xfrm>
            <a:off x="0" y="653166"/>
            <a:ext cx="9129300" cy="63167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kumimoji="0" lang="de-DE" sz="1200" b="1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Mission Statement</a:t>
            </a:r>
            <a:endParaRPr kumimoji="0" lang="de-DE" sz="1100" i="0" u="none" strike="noStrike" cap="none" normalizeH="0" baseline="0" dirty="0" smtClean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6" name="Rechteck 5"/>
          <p:cNvSpPr/>
          <p:nvPr/>
        </p:nvSpPr>
        <p:spPr bwMode="auto">
          <a:xfrm>
            <a:off x="0" y="1289830"/>
            <a:ext cx="1656895" cy="3523983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</a:pPr>
            <a:r>
              <a:rPr lang="de-DE" sz="1200" b="1" dirty="0" smtClean="0">
                <a:latin typeface="Arial" charset="0"/>
              </a:rPr>
              <a:t>Key-Partners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de-DE" sz="1200" b="1" dirty="0" smtClean="0">
              <a:latin typeface="Arial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de-DE" sz="1200" b="1" dirty="0">
              <a:latin typeface="Arial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de-DE" sz="1200" b="1" dirty="0">
              <a:latin typeface="Arial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de-DE" sz="1200" b="1" dirty="0" smtClean="0">
              <a:latin typeface="Arial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de-DE" sz="1200" b="1" dirty="0">
              <a:latin typeface="Arial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de-DE" sz="1200" b="1" dirty="0" smtClean="0">
              <a:latin typeface="Arial" charset="0"/>
            </a:endParaRPr>
          </a:p>
        </p:txBody>
      </p:sp>
      <p:sp>
        <p:nvSpPr>
          <p:cNvPr id="7" name="Rechteck 6"/>
          <p:cNvSpPr/>
          <p:nvPr/>
        </p:nvSpPr>
        <p:spPr bwMode="auto">
          <a:xfrm>
            <a:off x="1661595" y="1289833"/>
            <a:ext cx="1817141" cy="1825126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de-DE" sz="1200" b="1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Key </a:t>
            </a:r>
            <a:r>
              <a:rPr kumimoji="0" lang="de-DE" sz="1200" b="1" i="0" u="none" strike="noStrike" cap="none" normalizeH="0" baseline="0" dirty="0" err="1" smtClean="0">
                <a:ln>
                  <a:noFill/>
                </a:ln>
                <a:effectLst/>
                <a:latin typeface="Arial" charset="0"/>
              </a:rPr>
              <a:t>Processes</a:t>
            </a:r>
            <a:r>
              <a:rPr kumimoji="0" lang="de-DE" sz="1200" b="1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 </a:t>
            </a:r>
          </a:p>
        </p:txBody>
      </p:sp>
      <p:sp>
        <p:nvSpPr>
          <p:cNvPr id="11" name="Rechteck 10"/>
          <p:cNvSpPr/>
          <p:nvPr/>
        </p:nvSpPr>
        <p:spPr bwMode="auto">
          <a:xfrm>
            <a:off x="-6486" y="4798208"/>
            <a:ext cx="4578486" cy="60807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de-DE" sz="1100" b="1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Cost-Driver</a:t>
            </a:r>
            <a:endParaRPr kumimoji="0" lang="de-DE" sz="1100" i="0" u="none" strike="noStrike" cap="none" normalizeH="0" baseline="0" dirty="0" smtClean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12" name="Rechteck 11"/>
          <p:cNvSpPr/>
          <p:nvPr/>
        </p:nvSpPr>
        <p:spPr bwMode="auto">
          <a:xfrm>
            <a:off x="1656523" y="3114959"/>
            <a:ext cx="1821249" cy="1683249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200"/>
              </a:spcAft>
              <a:buClrTx/>
              <a:buSzTx/>
              <a:buFontTx/>
              <a:buNone/>
              <a:tabLst/>
            </a:pPr>
            <a:r>
              <a:rPr kumimoji="0" lang="de-DE" sz="1200" b="1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Key Resources</a:t>
            </a:r>
          </a:p>
        </p:txBody>
      </p:sp>
      <p:sp>
        <p:nvSpPr>
          <p:cNvPr id="13" name="Rechteck 12"/>
          <p:cNvSpPr/>
          <p:nvPr/>
        </p:nvSpPr>
        <p:spPr bwMode="auto">
          <a:xfrm>
            <a:off x="3481880" y="1289830"/>
            <a:ext cx="2030007" cy="3508378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lang="de-DE" sz="1200" b="1" dirty="0">
                <a:latin typeface="Arial" charset="0"/>
              </a:rPr>
              <a:t>V</a:t>
            </a:r>
            <a:r>
              <a:rPr lang="de-DE" sz="1200" b="1" dirty="0" smtClean="0">
                <a:latin typeface="Arial" charset="0"/>
              </a:rPr>
              <a:t>alue Proposition</a:t>
            </a:r>
          </a:p>
        </p:txBody>
      </p:sp>
      <p:sp>
        <p:nvSpPr>
          <p:cNvPr id="14" name="Rechteck 13"/>
          <p:cNvSpPr/>
          <p:nvPr/>
        </p:nvSpPr>
        <p:spPr bwMode="auto">
          <a:xfrm>
            <a:off x="5497034" y="1289828"/>
            <a:ext cx="1685540" cy="1825131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</a:pPr>
            <a:r>
              <a:rPr lang="de-DE" sz="1100" b="1" dirty="0" smtClean="0">
                <a:latin typeface="Arial" charset="0"/>
              </a:rPr>
              <a:t>Key-Products &amp;</a:t>
            </a:r>
          </a:p>
          <a:p>
            <a:pPr algn="ctr" eaLnBrk="0" fontAlgn="base" hangingPunct="0">
              <a:spcBef>
                <a:spcPct val="0"/>
              </a:spcBef>
            </a:pPr>
            <a:r>
              <a:rPr lang="de-DE" sz="1100" b="1" dirty="0" smtClean="0">
                <a:latin typeface="Arial" charset="0"/>
              </a:rPr>
              <a:t>-Services</a:t>
            </a:r>
            <a:endParaRPr lang="de-DE" sz="1100" b="1" dirty="0">
              <a:latin typeface="Arial" charset="0"/>
            </a:endParaRPr>
          </a:p>
        </p:txBody>
      </p:sp>
      <p:sp>
        <p:nvSpPr>
          <p:cNvPr id="15" name="Rechteck 14"/>
          <p:cNvSpPr/>
          <p:nvPr/>
        </p:nvSpPr>
        <p:spPr bwMode="auto">
          <a:xfrm>
            <a:off x="5497034" y="3114959"/>
            <a:ext cx="1689152" cy="1683249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Tx/>
              <a:buNone/>
              <a:tabLst/>
            </a:pPr>
            <a:r>
              <a:rPr kumimoji="0" lang="de-DE" sz="1200" b="1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Channels</a:t>
            </a:r>
          </a:p>
        </p:txBody>
      </p:sp>
      <p:sp>
        <p:nvSpPr>
          <p:cNvPr id="16" name="Rechteck 15"/>
          <p:cNvSpPr/>
          <p:nvPr/>
        </p:nvSpPr>
        <p:spPr bwMode="auto">
          <a:xfrm>
            <a:off x="7190294" y="1289828"/>
            <a:ext cx="1939006" cy="3508380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200"/>
              </a:spcAft>
              <a:buClrTx/>
              <a:buSzTx/>
              <a:buFontTx/>
              <a:buNone/>
              <a:tabLst/>
            </a:pPr>
            <a:r>
              <a:rPr kumimoji="0" lang="de-DE" sz="1200" b="1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Customers</a:t>
            </a:r>
            <a:endParaRPr lang="de-DE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8000" lvl="1" indent="-108000">
              <a:spcAft>
                <a:spcPts val="200"/>
              </a:spcAft>
              <a:buFont typeface="Arial" panose="020B0604020202020204" pitchFamily="34" charset="0"/>
              <a:buChar char="•"/>
            </a:pPr>
            <a:endParaRPr lang="de-DE" sz="1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0" fontAlgn="base" hangingPunct="0">
              <a:spcBef>
                <a:spcPts val="600"/>
              </a:spcBef>
            </a:pPr>
            <a:endParaRPr lang="de-DE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0" fontAlgn="base" hangingPunct="0">
              <a:spcBef>
                <a:spcPts val="600"/>
              </a:spcBef>
            </a:pPr>
            <a:endParaRPr lang="de-DE" sz="11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0" fontAlgn="base" hangingPunct="0">
              <a:spcBef>
                <a:spcPts val="600"/>
              </a:spcBef>
            </a:pPr>
            <a:endParaRPr lang="de-DE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0" fontAlgn="base" hangingPunct="0">
              <a:spcBef>
                <a:spcPts val="600"/>
              </a:spcBef>
            </a:pPr>
            <a:endParaRPr lang="de-DE" sz="11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0" fontAlgn="base" hangingPunct="0">
              <a:spcBef>
                <a:spcPts val="600"/>
              </a:spcBef>
            </a:pPr>
            <a:endParaRPr lang="de-DE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0" fontAlgn="base" hangingPunct="0">
              <a:spcBef>
                <a:spcPts val="600"/>
              </a:spcBef>
            </a:pPr>
            <a:r>
              <a:rPr lang="de-DE" sz="1200" b="1" dirty="0" smtClean="0">
                <a:latin typeface="Arial" charset="0"/>
              </a:rPr>
              <a:t>Beneficiaries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e-DE" sz="1200" b="1" dirty="0">
              <a:latin typeface="Arial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200" b="1" i="0" u="none" strike="noStrike" cap="none" normalizeH="0" baseline="0" dirty="0" smtClean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17" name="Rechteck 16"/>
          <p:cNvSpPr/>
          <p:nvPr/>
        </p:nvSpPr>
        <p:spPr bwMode="auto">
          <a:xfrm>
            <a:off x="4575144" y="4797258"/>
            <a:ext cx="4554156" cy="60902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hangingPunct="0">
              <a:spcBef>
                <a:spcPct val="0"/>
              </a:spcBef>
            </a:pPr>
            <a:r>
              <a:rPr kumimoji="0" lang="de-DE" sz="1200" b="1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Revenue-Driver</a:t>
            </a:r>
          </a:p>
        </p:txBody>
      </p:sp>
      <p:sp>
        <p:nvSpPr>
          <p:cNvPr id="24" name="Rechteck 23"/>
          <p:cNvSpPr/>
          <p:nvPr/>
        </p:nvSpPr>
        <p:spPr bwMode="auto">
          <a:xfrm>
            <a:off x="4576131" y="5406280"/>
            <a:ext cx="4552181" cy="687016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hangingPunct="0">
              <a:spcBef>
                <a:spcPct val="0"/>
              </a:spcBef>
            </a:pPr>
            <a:r>
              <a:rPr kumimoji="0" lang="de-DE" sz="1200" b="1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KPI (Key Performance Indikator)</a:t>
            </a:r>
            <a:endParaRPr kumimoji="0" lang="de-DE" sz="1100" i="0" u="none" strike="noStrike" cap="none" normalizeH="0" baseline="0" dirty="0" smtClean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18" name="Rechteck 17"/>
          <p:cNvSpPr/>
          <p:nvPr/>
        </p:nvSpPr>
        <p:spPr bwMode="auto">
          <a:xfrm>
            <a:off x="-6486" y="5406280"/>
            <a:ext cx="4578486" cy="687016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1200" b="1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Customer &amp; Beneficiary Input</a:t>
            </a:r>
            <a:endParaRPr kumimoji="0" lang="de-DE" sz="1100" i="0" u="none" strike="noStrike" cap="none" normalizeH="0" baseline="0" dirty="0" smtClean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19" name="Rechteck 18"/>
          <p:cNvSpPr/>
          <p:nvPr/>
        </p:nvSpPr>
        <p:spPr bwMode="auto">
          <a:xfrm>
            <a:off x="0" y="6093297"/>
            <a:ext cx="9128311" cy="772384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 eaLnBrk="0" hangingPunct="0">
              <a:spcBef>
                <a:spcPct val="0"/>
              </a:spcBef>
            </a:pPr>
            <a:r>
              <a:rPr kumimoji="0" lang="de-DE" sz="1200" b="1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Social &amp; Environmental Impact / Impact </a:t>
            </a:r>
            <a:r>
              <a:rPr kumimoji="0" lang="de-DE" sz="1200" b="1" i="0" u="none" strike="noStrike" cap="none" normalizeH="0" baseline="0" dirty="0" err="1" smtClean="0">
                <a:ln>
                  <a:noFill/>
                </a:ln>
                <a:effectLst/>
                <a:latin typeface="Arial" charset="0"/>
              </a:rPr>
              <a:t>for</a:t>
            </a:r>
            <a:r>
              <a:rPr kumimoji="0" lang="de-DE" sz="1200" b="1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 </a:t>
            </a:r>
            <a:r>
              <a:rPr kumimoji="0" lang="de-DE" sz="1200" b="1" i="0" u="none" strike="noStrike" cap="none" normalizeH="0" baseline="0" dirty="0" err="1" smtClean="0">
                <a:ln>
                  <a:noFill/>
                </a:ln>
                <a:effectLst/>
                <a:latin typeface="Arial" charset="0"/>
              </a:rPr>
              <a:t>Benficiaries</a:t>
            </a:r>
            <a:endParaRPr kumimoji="0" lang="de-DE" sz="1200" b="1" i="0" u="none" strike="noStrike" cap="none" normalizeH="0" baseline="0" dirty="0" smtClean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21" name="Rechteck 20"/>
          <p:cNvSpPr/>
          <p:nvPr/>
        </p:nvSpPr>
        <p:spPr bwMode="auto">
          <a:xfrm>
            <a:off x="0" y="-1"/>
            <a:ext cx="9129300" cy="653166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b="1" dirty="0">
                <a:latin typeface="Arial" charset="0"/>
              </a:rPr>
              <a:t>(Social) Enterprise or charity / community based </a:t>
            </a:r>
            <a:r>
              <a:rPr lang="en-US" sz="1200" b="1" dirty="0" smtClean="0">
                <a:latin typeface="Arial" charset="0"/>
              </a:rPr>
              <a:t>organizations</a:t>
            </a:r>
            <a:endParaRPr lang="en-US" sz="1200" b="1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030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 bwMode="auto">
          <a:xfrm>
            <a:off x="-7997" y="1277100"/>
            <a:ext cx="9129300" cy="63167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kumimoji="0" lang="de-DE" sz="1200" b="1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Mission Statement: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company's purpose as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a way of unifying the organization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. A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combination of what your business or nonprofit does and how and why it does it, expressed in a way that encapsulates the values that are important to you. Example: “Fair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Collection”: We employ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disadvantaged people in developing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countries. Together we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create and sell </a:t>
            </a:r>
            <a:r>
              <a:rPr lang="en-US" sz="1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jewellery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 - providing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dignified wages and holistic social programs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de-DE" sz="1100" i="0" u="none" strike="noStrike" cap="none" normalizeH="0" baseline="0" dirty="0" smtClean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6" name="Rechteck 5"/>
          <p:cNvSpPr/>
          <p:nvPr/>
        </p:nvSpPr>
        <p:spPr bwMode="auto">
          <a:xfrm>
            <a:off x="-7997" y="1913764"/>
            <a:ext cx="1656895" cy="3085669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</a:pPr>
            <a:r>
              <a:rPr lang="de-DE" sz="1200" b="1" dirty="0" smtClean="0">
                <a:latin typeface="Arial" charset="0"/>
              </a:rPr>
              <a:t>Key-Partners</a:t>
            </a:r>
          </a:p>
          <a:p>
            <a:pPr marL="72000" indent="-72000" eaLnBrk="0" hangingPunct="0">
              <a:spcBef>
                <a:spcPts val="6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1100" dirty="0">
                <a:latin typeface="Arial" charset="0"/>
              </a:rPr>
              <a:t>Which </a:t>
            </a:r>
            <a:r>
              <a:rPr lang="en-US" sz="1100" dirty="0" smtClean="0">
                <a:latin typeface="Arial" charset="0"/>
              </a:rPr>
              <a:t>partners, who are not </a:t>
            </a:r>
            <a:r>
              <a:rPr lang="en-US" sz="1100" dirty="0">
                <a:latin typeface="Arial" charset="0"/>
              </a:rPr>
              <a:t>in the direct sphere of influence of the </a:t>
            </a:r>
            <a:r>
              <a:rPr lang="en-US" sz="1100" dirty="0" smtClean="0">
                <a:latin typeface="Arial" charset="0"/>
              </a:rPr>
              <a:t>company </a:t>
            </a:r>
            <a:r>
              <a:rPr lang="en-US" sz="1100" dirty="0">
                <a:latin typeface="Arial" charset="0"/>
              </a:rPr>
              <a:t>are important for </a:t>
            </a:r>
            <a:r>
              <a:rPr lang="en-US" sz="1100" dirty="0" smtClean="0">
                <a:latin typeface="Arial" charset="0"/>
              </a:rPr>
              <a:t>the success</a:t>
            </a:r>
            <a:r>
              <a:rPr lang="en-US" sz="1100" dirty="0">
                <a:latin typeface="Arial" charset="0"/>
              </a:rPr>
              <a:t>?</a:t>
            </a:r>
          </a:p>
          <a:p>
            <a:pPr marL="72000" indent="-72000" eaLnBrk="0" hangingPunct="0">
              <a:spcBef>
                <a:spcPts val="6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1100" dirty="0">
                <a:latin typeface="Arial" charset="0"/>
              </a:rPr>
              <a:t>Examples: central suppliers, </a:t>
            </a:r>
            <a:r>
              <a:rPr lang="en-US" sz="1100" dirty="0" smtClean="0">
                <a:latin typeface="Arial" charset="0"/>
              </a:rPr>
              <a:t>advertising online platform, municipality, donators, politicians, … </a:t>
            </a:r>
            <a:endParaRPr lang="de-DE" sz="1200" b="1" dirty="0">
              <a:latin typeface="Arial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de-DE" sz="1200" b="1" dirty="0" smtClean="0">
              <a:latin typeface="Arial" charset="0"/>
            </a:endParaRPr>
          </a:p>
        </p:txBody>
      </p:sp>
      <p:sp>
        <p:nvSpPr>
          <p:cNvPr id="7" name="Rechteck 6"/>
          <p:cNvSpPr/>
          <p:nvPr/>
        </p:nvSpPr>
        <p:spPr bwMode="auto">
          <a:xfrm>
            <a:off x="1653598" y="1913767"/>
            <a:ext cx="1817141" cy="1592606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de-DE" sz="1200" b="1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Key </a:t>
            </a:r>
            <a:r>
              <a:rPr kumimoji="0" lang="de-DE" sz="1200" b="1" i="0" u="none" strike="noStrike" cap="none" normalizeH="0" baseline="0" dirty="0" err="1" smtClean="0">
                <a:ln>
                  <a:noFill/>
                </a:ln>
                <a:effectLst/>
                <a:latin typeface="Arial" charset="0"/>
              </a:rPr>
              <a:t>Processes</a:t>
            </a:r>
            <a:r>
              <a:rPr kumimoji="0" lang="de-DE" sz="1200" b="1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 </a:t>
            </a:r>
          </a:p>
          <a:p>
            <a:pPr marL="72000" indent="-72000" eaLnBrk="0" hangingPunct="0">
              <a:spcBef>
                <a:spcPct val="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1100" dirty="0">
                <a:latin typeface="Arial" charset="0"/>
              </a:rPr>
              <a:t>Which processes are of central importance for the value creation of the company?</a:t>
            </a:r>
          </a:p>
          <a:p>
            <a:pPr marL="72000" indent="-72000" eaLnBrk="0" hangingPunct="0">
              <a:spcBef>
                <a:spcPct val="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1100" dirty="0" smtClean="0">
                <a:latin typeface="Arial" charset="0"/>
              </a:rPr>
              <a:t>Examples</a:t>
            </a:r>
            <a:r>
              <a:rPr lang="en-US" sz="1100" dirty="0">
                <a:latin typeface="Arial" charset="0"/>
              </a:rPr>
              <a:t>: </a:t>
            </a:r>
            <a:r>
              <a:rPr lang="en-US" sz="1100" dirty="0" smtClean="0">
                <a:latin typeface="Arial" charset="0"/>
              </a:rPr>
              <a:t>recruiting, training &amp; education, crowd funding, </a:t>
            </a:r>
            <a:endParaRPr kumimoji="0" lang="de-DE" sz="1200" b="1" i="0" u="none" strike="noStrike" cap="none" normalizeH="0" baseline="0" dirty="0" smtClean="0">
              <a:ln>
                <a:noFill/>
              </a:ln>
              <a:effectLst/>
              <a:latin typeface="Arial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200" b="1" i="0" u="none" strike="noStrike" cap="none" normalizeH="0" baseline="0" dirty="0" smtClean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11" name="Rechteck 10"/>
          <p:cNvSpPr/>
          <p:nvPr/>
        </p:nvSpPr>
        <p:spPr bwMode="auto">
          <a:xfrm>
            <a:off x="-5023" y="5000383"/>
            <a:ext cx="4578486" cy="60807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de-DE" sz="1100" b="1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Cost-Driver</a:t>
            </a:r>
            <a:r>
              <a:rPr lang="de-DE" sz="1100" b="1" dirty="0" smtClean="0">
                <a:latin typeface="Arial" charset="0"/>
              </a:rPr>
              <a:t>: </a:t>
            </a:r>
            <a:r>
              <a:rPr lang="en-US" sz="1100" dirty="0">
                <a:latin typeface="Arial" charset="0"/>
              </a:rPr>
              <a:t>What are the most important cost items? Which ones have a strong dynamic? Which ones can be decisively influenced? </a:t>
            </a:r>
            <a:r>
              <a:rPr lang="en-US" sz="1100" dirty="0" smtClean="0">
                <a:latin typeface="Arial" charset="0"/>
              </a:rPr>
              <a:t>(raw material, rent</a:t>
            </a:r>
            <a:r>
              <a:rPr lang="en-US" sz="1100" dirty="0">
                <a:latin typeface="Arial" charset="0"/>
              </a:rPr>
              <a:t>, online marketing, personnel, interest, ...)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100" i="0" u="none" strike="noStrike" cap="none" normalizeH="0" baseline="0" dirty="0" smtClean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12" name="Rechteck 11"/>
          <p:cNvSpPr/>
          <p:nvPr/>
        </p:nvSpPr>
        <p:spPr bwMode="auto">
          <a:xfrm>
            <a:off x="1648774" y="3494332"/>
            <a:ext cx="1821249" cy="1505101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200"/>
              </a:spcAft>
              <a:buClrTx/>
              <a:buSzTx/>
              <a:buFontTx/>
              <a:buNone/>
              <a:tabLst/>
            </a:pPr>
            <a:r>
              <a:rPr kumimoji="0" lang="de-DE" sz="1200" b="1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Key Resources</a:t>
            </a:r>
          </a:p>
          <a:p>
            <a:pPr marL="72000" indent="-72000" eaLnBrk="0" hangingPunct="0">
              <a:spcBef>
                <a:spcPct val="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1100" dirty="0" smtClean="0">
                <a:latin typeface="Arial" charset="0"/>
              </a:rPr>
              <a:t>Which (in)tangible input </a:t>
            </a:r>
            <a:r>
              <a:rPr lang="en-US" sz="1100" dirty="0">
                <a:latin typeface="Arial" charset="0"/>
              </a:rPr>
              <a:t>factors determine the success of the SE. </a:t>
            </a:r>
          </a:p>
          <a:p>
            <a:pPr marL="72000" indent="-72000" eaLnBrk="0" hangingPunct="0">
              <a:spcBef>
                <a:spcPct val="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1100" dirty="0" smtClean="0">
                <a:latin typeface="Arial" charset="0"/>
              </a:rPr>
              <a:t>Examples: data</a:t>
            </a:r>
            <a:r>
              <a:rPr lang="en-US" sz="1100" dirty="0">
                <a:latin typeface="Arial" charset="0"/>
              </a:rPr>
              <a:t>, </a:t>
            </a:r>
            <a:r>
              <a:rPr lang="en-US" sz="1100" dirty="0" smtClean="0">
                <a:latin typeface="Arial" charset="0"/>
              </a:rPr>
              <a:t>know-how employees, </a:t>
            </a:r>
            <a:r>
              <a:rPr lang="en-US" sz="1100" dirty="0">
                <a:latin typeface="Arial" charset="0"/>
              </a:rPr>
              <a:t>brand </a:t>
            </a:r>
            <a:r>
              <a:rPr lang="en-US" sz="1100" dirty="0" err="1">
                <a:latin typeface="Arial" charset="0"/>
              </a:rPr>
              <a:t>reputation,</a:t>
            </a:r>
            <a:r>
              <a:rPr lang="en-US" sz="1100" dirty="0" err="1" smtClean="0">
                <a:latin typeface="Arial" charset="0"/>
              </a:rPr>
              <a:t>location</a:t>
            </a:r>
            <a:r>
              <a:rPr lang="en-US" sz="1100" dirty="0">
                <a:latin typeface="Arial" charset="0"/>
              </a:rPr>
              <a:t>, </a:t>
            </a:r>
            <a:r>
              <a:rPr lang="en-US" sz="1100" dirty="0" smtClean="0">
                <a:latin typeface="Arial" charset="0"/>
              </a:rPr>
              <a:t>support of volunteers</a:t>
            </a:r>
            <a:endParaRPr lang="de-DE" sz="1100" b="1" dirty="0">
              <a:latin typeface="Arial" charset="0"/>
            </a:endParaRPr>
          </a:p>
        </p:txBody>
      </p:sp>
      <p:sp>
        <p:nvSpPr>
          <p:cNvPr id="13" name="Rechteck 12"/>
          <p:cNvSpPr/>
          <p:nvPr/>
        </p:nvSpPr>
        <p:spPr bwMode="auto">
          <a:xfrm>
            <a:off x="3473883" y="1913764"/>
            <a:ext cx="2030007" cy="3085669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lang="de-DE" sz="1200" b="1" dirty="0">
                <a:latin typeface="Arial" charset="0"/>
              </a:rPr>
              <a:t>V</a:t>
            </a:r>
            <a:r>
              <a:rPr lang="de-DE" sz="1200" b="1" dirty="0" smtClean="0">
                <a:latin typeface="Arial" charset="0"/>
              </a:rPr>
              <a:t>alue Proposition</a:t>
            </a:r>
          </a:p>
          <a:p>
            <a:pPr algn="ctr" eaLnBrk="0" fontAlgn="base" hangingPunct="0">
              <a:spcAft>
                <a:spcPts val="600"/>
              </a:spcAft>
            </a:pPr>
            <a:r>
              <a:rPr lang="en-US" sz="1200" dirty="0" smtClean="0">
                <a:latin typeface="Arial" charset="0"/>
              </a:rPr>
              <a:t>What </a:t>
            </a:r>
            <a:r>
              <a:rPr lang="en-US" sz="1200" dirty="0">
                <a:latin typeface="Arial" charset="0"/>
              </a:rPr>
              <a:t>characterizes the value added of the company? </a:t>
            </a:r>
          </a:p>
          <a:p>
            <a:pPr algn="ctr" eaLnBrk="0" fontAlgn="base" hangingPunct="0">
              <a:spcAft>
                <a:spcPts val="600"/>
              </a:spcAft>
            </a:pPr>
            <a:r>
              <a:rPr lang="en-US" sz="1200" dirty="0" smtClean="0">
                <a:latin typeface="Arial" charset="0"/>
              </a:rPr>
              <a:t>What </a:t>
            </a:r>
            <a:r>
              <a:rPr lang="en-US" sz="1200" dirty="0">
                <a:latin typeface="Arial" charset="0"/>
              </a:rPr>
              <a:t>makes it "</a:t>
            </a:r>
            <a:r>
              <a:rPr lang="en-US" sz="1200" dirty="0" smtClean="0">
                <a:latin typeface="Arial" charset="0"/>
              </a:rPr>
              <a:t>different“ / "</a:t>
            </a:r>
            <a:r>
              <a:rPr lang="en-US" sz="1200" dirty="0">
                <a:latin typeface="Arial" charset="0"/>
              </a:rPr>
              <a:t>special"? </a:t>
            </a:r>
            <a:r>
              <a:rPr lang="en-US" sz="1200" dirty="0" smtClean="0">
                <a:latin typeface="Arial" charset="0"/>
              </a:rPr>
              <a:t>Why </a:t>
            </a:r>
            <a:r>
              <a:rPr lang="en-US" sz="1200" dirty="0">
                <a:latin typeface="Arial" charset="0"/>
              </a:rPr>
              <a:t>do </a:t>
            </a:r>
            <a:r>
              <a:rPr lang="en-US" sz="1200" dirty="0" smtClean="0">
                <a:latin typeface="Arial" charset="0"/>
              </a:rPr>
              <a:t>customers become </a:t>
            </a:r>
            <a:r>
              <a:rPr lang="en-US" sz="1200" dirty="0">
                <a:latin typeface="Arial" charset="0"/>
              </a:rPr>
              <a:t>"fans"? </a:t>
            </a:r>
          </a:p>
          <a:p>
            <a:pPr algn="ctr" eaLnBrk="0" fontAlgn="base" hangingPunct="0">
              <a:spcAft>
                <a:spcPts val="600"/>
              </a:spcAft>
            </a:pPr>
            <a:r>
              <a:rPr lang="en-US" sz="1200" dirty="0" smtClean="0">
                <a:latin typeface="Arial" charset="0"/>
              </a:rPr>
              <a:t>What </a:t>
            </a:r>
            <a:r>
              <a:rPr lang="en-US" sz="1200" dirty="0">
                <a:latin typeface="Arial" charset="0"/>
              </a:rPr>
              <a:t>are the special benefits </a:t>
            </a:r>
            <a:r>
              <a:rPr lang="en-US" sz="1200" dirty="0" smtClean="0">
                <a:latin typeface="Arial" charset="0"/>
              </a:rPr>
              <a:t>you create </a:t>
            </a:r>
            <a:r>
              <a:rPr lang="en-US" sz="1200" dirty="0">
                <a:latin typeface="Arial" charset="0"/>
              </a:rPr>
              <a:t>for the </a:t>
            </a:r>
            <a:r>
              <a:rPr lang="en-US" sz="1200" dirty="0" smtClean="0">
                <a:latin typeface="Arial" charset="0"/>
              </a:rPr>
              <a:t>customers / beneficiaries?</a:t>
            </a:r>
          </a:p>
          <a:p>
            <a:pPr algn="ctr" eaLnBrk="0" fontAlgn="base" hangingPunct="0">
              <a:spcBef>
                <a:spcPts val="600"/>
              </a:spcBef>
              <a:spcAft>
                <a:spcPts val="600"/>
              </a:spcAft>
            </a:pP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Example: “Fair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Collection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”        We create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and sell attractive genuine and costume </a:t>
            </a:r>
            <a:r>
              <a:rPr lang="en-US" sz="1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jewellery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hteck 13"/>
          <p:cNvSpPr/>
          <p:nvPr/>
        </p:nvSpPr>
        <p:spPr bwMode="auto">
          <a:xfrm>
            <a:off x="5489037" y="1913762"/>
            <a:ext cx="1688016" cy="1592611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ts val="300"/>
              </a:spcAft>
            </a:pPr>
            <a:r>
              <a:rPr lang="de-DE" sz="1100" b="1" dirty="0" smtClean="0">
                <a:latin typeface="Arial" charset="0"/>
              </a:rPr>
              <a:t>Key-</a:t>
            </a:r>
            <a:r>
              <a:rPr lang="de-DE" sz="1100" b="1" dirty="0" err="1" smtClean="0">
                <a:latin typeface="Arial" charset="0"/>
              </a:rPr>
              <a:t>Prod</a:t>
            </a:r>
            <a:r>
              <a:rPr lang="de-DE" sz="1100" b="1" dirty="0" smtClean="0">
                <a:latin typeface="Arial" charset="0"/>
              </a:rPr>
              <a:t>. &amp; -</a:t>
            </a:r>
            <a:r>
              <a:rPr lang="de-DE" sz="1100" b="1" dirty="0">
                <a:latin typeface="Arial" charset="0"/>
              </a:rPr>
              <a:t>services</a:t>
            </a:r>
          </a:p>
          <a:p>
            <a:pPr marL="72000" indent="-72000" eaLnBrk="0" fontAlgn="base" hangingPunct="0">
              <a:spcBef>
                <a:spcPct val="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de-DE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lang="en-US" sz="1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hich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activities &amp; services inspire the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customers and help to win/retain them?</a:t>
            </a:r>
          </a:p>
          <a:p>
            <a:pPr marL="72000" indent="-72000" eaLnBrk="0" fontAlgn="base" hangingPunct="0">
              <a:spcBef>
                <a:spcPct val="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Examples </a:t>
            </a:r>
            <a:r>
              <a:rPr lang="en-US" sz="1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sustainbility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-standards, levels of creativity &amp; innovation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hteck 14"/>
          <p:cNvSpPr/>
          <p:nvPr/>
        </p:nvSpPr>
        <p:spPr bwMode="auto">
          <a:xfrm>
            <a:off x="5500107" y="3486792"/>
            <a:ext cx="1676946" cy="1520181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200"/>
              </a:spcAft>
              <a:buClrTx/>
              <a:buSzTx/>
              <a:buFontTx/>
              <a:buNone/>
              <a:tabLst/>
            </a:pPr>
            <a:r>
              <a:rPr kumimoji="0" lang="de-DE" sz="1200" b="1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Channels</a:t>
            </a:r>
          </a:p>
          <a:p>
            <a:pPr marL="108000" indent="-108000" eaLnBrk="0" fontAlgn="base" hangingPunct="0">
              <a:spcBef>
                <a:spcPct val="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1100" dirty="0" smtClean="0">
                <a:latin typeface="Arial" charset="0"/>
              </a:rPr>
              <a:t>Which ways to your customers do you use and combine?</a:t>
            </a:r>
          </a:p>
          <a:p>
            <a:pPr marL="108000" indent="-108000" eaLnBrk="0" fontAlgn="base" hangingPunct="0">
              <a:spcBef>
                <a:spcPct val="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1100" dirty="0" smtClean="0">
                <a:latin typeface="Arial" charset="0"/>
              </a:rPr>
              <a:t>Examples: Shop, online-shop, social media, platforms, weekly markets</a:t>
            </a:r>
            <a:endParaRPr lang="en-US" sz="1100" dirty="0">
              <a:latin typeface="Arial" charset="0"/>
            </a:endParaRPr>
          </a:p>
        </p:txBody>
      </p:sp>
      <p:sp>
        <p:nvSpPr>
          <p:cNvPr id="16" name="Rechteck 15"/>
          <p:cNvSpPr/>
          <p:nvPr/>
        </p:nvSpPr>
        <p:spPr bwMode="auto">
          <a:xfrm>
            <a:off x="7182297" y="1913762"/>
            <a:ext cx="1939006" cy="3093211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200"/>
              </a:spcAft>
              <a:buClrTx/>
              <a:buSzTx/>
              <a:buFontTx/>
              <a:buNone/>
              <a:tabLst/>
            </a:pPr>
            <a:r>
              <a:rPr kumimoji="0" lang="de-DE" sz="1200" b="1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Customers</a:t>
            </a:r>
            <a:endParaRPr lang="de-DE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8000" lvl="1" indent="-10800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de-DE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Who do </a:t>
            </a:r>
            <a:r>
              <a:rPr lang="de-DE" sz="1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lang="de-DE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address</a:t>
            </a:r>
            <a:r>
              <a:rPr lang="de-DE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de-DE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8000" lvl="1" indent="-10800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de-DE" sz="1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Criteria</a:t>
            </a:r>
            <a:r>
              <a:rPr lang="de-DE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1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100" dirty="0" err="1">
                <a:latin typeface="Arial" panose="020B0604020202020204" pitchFamily="34" charset="0"/>
                <a:cs typeface="Arial" panose="020B0604020202020204" pitchFamily="34" charset="0"/>
              </a:rPr>
              <a:t>describe</a:t>
            </a: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1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100" dirty="0" err="1">
                <a:latin typeface="Arial" panose="020B0604020202020204" pitchFamily="34" charset="0"/>
                <a:cs typeface="Arial" panose="020B0604020202020204" pitchFamily="34" charset="0"/>
              </a:rPr>
              <a:t>target</a:t>
            </a: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group</a:t>
            </a:r>
            <a:r>
              <a:rPr lang="de-DE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: demo-</a:t>
            </a:r>
            <a:r>
              <a:rPr lang="de-DE" sz="1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graphic</a:t>
            </a: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1100" dirty="0" err="1">
                <a:latin typeface="Arial" panose="020B0604020202020204" pitchFamily="34" charset="0"/>
                <a:cs typeface="Arial" panose="020B0604020202020204" pitchFamily="34" charset="0"/>
              </a:rPr>
              <a:t>socio-economic</a:t>
            </a: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100" dirty="0" err="1">
                <a:latin typeface="Arial" panose="020B0604020202020204" pitchFamily="34" charset="0"/>
                <a:cs typeface="Arial" panose="020B0604020202020204" pitchFamily="34" charset="0"/>
              </a:rPr>
              <a:t>psychographic</a:t>
            </a: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1100" dirty="0" err="1">
                <a:latin typeface="Arial" panose="020B0604020202020204" pitchFamily="34" charset="0"/>
                <a:cs typeface="Arial" panose="020B0604020202020204" pitchFamily="34" charset="0"/>
              </a:rPr>
              <a:t>market</a:t>
            </a: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behaviour</a:t>
            </a:r>
            <a:endParaRPr lang="de-DE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8000" lvl="1" indent="-10800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de-DE" sz="1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Personas</a:t>
            </a:r>
            <a:r>
              <a:rPr lang="de-DE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help</a:t>
            </a:r>
            <a:r>
              <a:rPr lang="de-DE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1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100" dirty="0" err="1">
                <a:latin typeface="Arial" panose="020B0604020202020204" pitchFamily="34" charset="0"/>
                <a:cs typeface="Arial" panose="020B0604020202020204" pitchFamily="34" charset="0"/>
              </a:rPr>
              <a:t>explain</a:t>
            </a: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1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100" dirty="0" err="1">
                <a:latin typeface="Arial" panose="020B0604020202020204" pitchFamily="34" charset="0"/>
                <a:cs typeface="Arial" panose="020B0604020202020204" pitchFamily="34" charset="0"/>
              </a:rPr>
              <a:t>target</a:t>
            </a: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100" dirty="0" err="1">
                <a:latin typeface="Arial" panose="020B0604020202020204" pitchFamily="34" charset="0"/>
                <a:cs typeface="Arial" panose="020B0604020202020204" pitchFamily="34" charset="0"/>
              </a:rPr>
              <a:t>group</a:t>
            </a: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100" dirty="0" err="1">
                <a:latin typeface="Arial" panose="020B0604020202020204" pitchFamily="34" charset="0"/>
                <a:cs typeface="Arial" panose="020B0604020202020204" pitchFamily="34" charset="0"/>
              </a:rPr>
              <a:t>more</a:t>
            </a: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100" dirty="0" err="1">
                <a:latin typeface="Arial" panose="020B0604020202020204" pitchFamily="34" charset="0"/>
                <a:cs typeface="Arial" panose="020B0604020202020204" pitchFamily="34" charset="0"/>
              </a:rPr>
              <a:t>comprehensibly</a:t>
            </a:r>
            <a:endParaRPr lang="de-DE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0" fontAlgn="base" hangingPunct="0">
              <a:spcBef>
                <a:spcPts val="600"/>
              </a:spcBef>
            </a:pPr>
            <a:r>
              <a:rPr lang="de-DE" sz="1200" b="1" dirty="0" smtClean="0">
                <a:latin typeface="Arial" charset="0"/>
              </a:rPr>
              <a:t>Beneficiaries</a:t>
            </a:r>
          </a:p>
          <a:p>
            <a:pPr marL="171450" indent="-171450" eaLnBrk="0" fontAlgn="base" hangingPunct="0">
              <a:buFont typeface="Arial" panose="020B0604020202020204" pitchFamily="34" charset="0"/>
              <a:buChar char="•"/>
            </a:pPr>
            <a:r>
              <a:rPr kumimoji="0" lang="de-DE" sz="1100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See </a:t>
            </a:r>
            <a:r>
              <a:rPr kumimoji="0" lang="de-DE" sz="1100" i="0" u="none" strike="noStrike" cap="none" normalizeH="0" baseline="0" dirty="0" err="1" smtClean="0">
                <a:ln>
                  <a:noFill/>
                </a:ln>
                <a:effectLst/>
                <a:latin typeface="Arial" charset="0"/>
              </a:rPr>
              <a:t>customers</a:t>
            </a:r>
            <a:endParaRPr kumimoji="0" lang="de-DE" sz="1100" i="0" u="none" strike="noStrike" cap="none" normalizeH="0" baseline="0" dirty="0" smtClean="0">
              <a:ln>
                <a:noFill/>
              </a:ln>
              <a:effectLst/>
              <a:latin typeface="Arial" charset="0"/>
            </a:endParaRPr>
          </a:p>
          <a:p>
            <a:pPr marL="171450" indent="-171450" eaLnBrk="0" fontAlgn="base" hangingPunct="0">
              <a:buFont typeface="Arial" panose="020B0604020202020204" pitchFamily="34" charset="0"/>
              <a:buChar char="•"/>
            </a:pPr>
            <a:r>
              <a:rPr kumimoji="0" lang="de-DE" sz="1100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In </a:t>
            </a:r>
            <a:r>
              <a:rPr kumimoji="0" lang="de-DE" sz="1100" i="0" u="none" strike="noStrike" cap="none" normalizeH="0" baseline="0" dirty="0" err="1" smtClean="0">
                <a:ln>
                  <a:noFill/>
                </a:ln>
                <a:effectLst/>
                <a:latin typeface="Arial" charset="0"/>
              </a:rPr>
              <a:t>addition</a:t>
            </a:r>
            <a:r>
              <a:rPr kumimoji="0" lang="de-DE" sz="1100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: </a:t>
            </a:r>
            <a:r>
              <a:rPr kumimoji="0" lang="de-DE" sz="1100" i="0" u="none" strike="noStrike" cap="none" normalizeH="0" baseline="0" dirty="0" err="1" smtClean="0">
                <a:ln>
                  <a:noFill/>
                </a:ln>
                <a:effectLst/>
                <a:latin typeface="Arial" charset="0"/>
              </a:rPr>
              <a:t>What</a:t>
            </a:r>
            <a:r>
              <a:rPr kumimoji="0" lang="de-DE" sz="1100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 </a:t>
            </a:r>
            <a:r>
              <a:rPr kumimoji="0" lang="de-DE" sz="1100" i="0" u="none" strike="noStrike" cap="none" normalizeH="0" baseline="0" dirty="0" err="1" smtClean="0">
                <a:ln>
                  <a:noFill/>
                </a:ln>
                <a:effectLst/>
                <a:latin typeface="Arial" charset="0"/>
              </a:rPr>
              <a:t>are</a:t>
            </a:r>
            <a:r>
              <a:rPr kumimoji="0" lang="de-DE" sz="1100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 </a:t>
            </a:r>
            <a:r>
              <a:rPr kumimoji="0" lang="de-DE" sz="1100" i="0" u="none" strike="noStrike" cap="none" normalizeH="0" baseline="0" dirty="0" err="1" smtClean="0">
                <a:ln>
                  <a:noFill/>
                </a:ln>
                <a:effectLst/>
                <a:latin typeface="Arial" charset="0"/>
              </a:rPr>
              <a:t>their</a:t>
            </a:r>
            <a:r>
              <a:rPr kumimoji="0" lang="de-DE" sz="1100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 </a:t>
            </a:r>
            <a:r>
              <a:rPr kumimoji="0" lang="de-DE" sz="1100" i="0" u="none" strike="noStrike" cap="none" normalizeH="0" baseline="0" dirty="0" err="1" smtClean="0">
                <a:ln>
                  <a:noFill/>
                </a:ln>
                <a:effectLst/>
                <a:latin typeface="Arial" charset="0"/>
              </a:rPr>
              <a:t>needs</a:t>
            </a:r>
            <a:r>
              <a:rPr kumimoji="0" lang="de-DE" sz="1100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, </a:t>
            </a:r>
            <a:r>
              <a:rPr kumimoji="0" lang="de-DE" sz="1100" i="0" u="none" strike="noStrike" cap="none" normalizeH="0" baseline="0" dirty="0" err="1" smtClean="0">
                <a:ln>
                  <a:noFill/>
                </a:ln>
                <a:effectLst/>
                <a:latin typeface="Arial" charset="0"/>
              </a:rPr>
              <a:t>why</a:t>
            </a:r>
            <a:r>
              <a:rPr kumimoji="0" lang="de-DE" sz="1100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 </a:t>
            </a:r>
            <a:r>
              <a:rPr kumimoji="0" lang="de-DE" sz="1100" i="0" u="none" strike="noStrike" cap="none" normalizeH="0" baseline="0" dirty="0" err="1" smtClean="0">
                <a:ln>
                  <a:noFill/>
                </a:ln>
                <a:effectLst/>
                <a:latin typeface="Arial" charset="0"/>
              </a:rPr>
              <a:t>are</a:t>
            </a:r>
            <a:r>
              <a:rPr kumimoji="0" lang="de-DE" sz="1100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 </a:t>
            </a:r>
            <a:r>
              <a:rPr kumimoji="0" lang="de-DE" sz="1100" i="0" u="none" strike="noStrike" cap="none" normalizeH="0" baseline="0" dirty="0" err="1" smtClean="0">
                <a:ln>
                  <a:noFill/>
                </a:ln>
                <a:effectLst/>
                <a:latin typeface="Arial" charset="0"/>
              </a:rPr>
              <a:t>they</a:t>
            </a:r>
            <a:r>
              <a:rPr kumimoji="0" lang="de-DE" sz="1100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 in </a:t>
            </a:r>
            <a:r>
              <a:rPr kumimoji="0" lang="de-DE" sz="1100" i="0" u="none" strike="noStrike" cap="none" normalizeH="0" baseline="0" dirty="0" err="1" smtClean="0">
                <a:ln>
                  <a:noFill/>
                </a:ln>
                <a:effectLst/>
                <a:latin typeface="Arial" charset="0"/>
              </a:rPr>
              <a:t>need</a:t>
            </a:r>
            <a:endParaRPr kumimoji="0" lang="de-DE" sz="1100" i="0" u="none" strike="noStrike" cap="none" normalizeH="0" baseline="0" dirty="0" smtClean="0">
              <a:ln>
                <a:noFill/>
              </a:ln>
              <a:effectLst/>
              <a:latin typeface="Arial" charset="0"/>
            </a:endParaRPr>
          </a:p>
          <a:p>
            <a:pPr marL="171450" indent="-171450" eaLnBrk="0" fontAlgn="base" hangingPunct="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endParaRPr kumimoji="0" lang="de-DE" sz="1200" b="1" i="0" u="none" strike="noStrike" cap="none" normalizeH="0" baseline="0" dirty="0" smtClean="0">
              <a:ln>
                <a:noFill/>
              </a:ln>
              <a:effectLst/>
              <a:latin typeface="Arial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e-DE" sz="1200" b="1" dirty="0">
              <a:latin typeface="Arial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200" b="1" i="0" u="none" strike="noStrike" cap="none" normalizeH="0" baseline="0" dirty="0" smtClean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17" name="Rechteck 16"/>
          <p:cNvSpPr/>
          <p:nvPr/>
        </p:nvSpPr>
        <p:spPr bwMode="auto">
          <a:xfrm>
            <a:off x="4576607" y="4999433"/>
            <a:ext cx="4544696" cy="60902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hangingPunct="0">
              <a:spcBef>
                <a:spcPct val="0"/>
              </a:spcBef>
            </a:pPr>
            <a:r>
              <a:rPr kumimoji="0" lang="de-DE" sz="1200" b="1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Income-Driver: </a:t>
            </a:r>
            <a:r>
              <a:rPr lang="en-US" sz="1100" dirty="0">
                <a:latin typeface="Arial" charset="0"/>
              </a:rPr>
              <a:t>What are the most important sales drivers? Which ones have a strong dynamic? Which ones can be decisively influenced? (</a:t>
            </a:r>
            <a:r>
              <a:rPr lang="en-US" sz="1100" dirty="0" smtClean="0">
                <a:latin typeface="Arial" charset="0"/>
              </a:rPr>
              <a:t>products</a:t>
            </a:r>
            <a:r>
              <a:rPr lang="en-US" sz="1100" dirty="0">
                <a:latin typeface="Arial" charset="0"/>
              </a:rPr>
              <a:t>, </a:t>
            </a:r>
            <a:r>
              <a:rPr lang="en-US" sz="1100" dirty="0" smtClean="0">
                <a:latin typeface="Arial" charset="0"/>
              </a:rPr>
              <a:t>services</a:t>
            </a:r>
            <a:r>
              <a:rPr lang="en-US" sz="1100" dirty="0">
                <a:latin typeface="Arial" charset="0"/>
              </a:rPr>
              <a:t>, online shop, </a:t>
            </a:r>
            <a:r>
              <a:rPr lang="en-US" sz="1100" dirty="0" smtClean="0">
                <a:latin typeface="Arial" charset="0"/>
              </a:rPr>
              <a:t>events, donations, …).</a:t>
            </a:r>
            <a:endParaRPr lang="en-US" sz="1100" dirty="0">
              <a:latin typeface="Arial" charset="0"/>
            </a:endParaRPr>
          </a:p>
          <a:p>
            <a:pPr algn="l" eaLnBrk="0" hangingPunct="0">
              <a:spcBef>
                <a:spcPct val="0"/>
              </a:spcBef>
            </a:pPr>
            <a:endParaRPr kumimoji="0" lang="de-DE" sz="1100" b="1" i="0" u="none" strike="noStrike" cap="none" normalizeH="0" baseline="0" dirty="0" smtClean="0">
              <a:ln>
                <a:noFill/>
              </a:ln>
              <a:effectLst/>
              <a:latin typeface="Arial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100" b="1" i="0" u="none" strike="noStrike" cap="none" normalizeH="0" baseline="0" dirty="0" smtClean="0">
              <a:ln>
                <a:noFill/>
              </a:ln>
              <a:effectLst/>
              <a:latin typeface="Arial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200" b="1" i="0" u="none" strike="noStrike" cap="none" normalizeH="0" baseline="0" dirty="0" smtClean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24" name="Rechteck 23"/>
          <p:cNvSpPr/>
          <p:nvPr/>
        </p:nvSpPr>
        <p:spPr bwMode="auto">
          <a:xfrm>
            <a:off x="4572000" y="5605368"/>
            <a:ext cx="4549303" cy="775960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hangingPunct="0">
              <a:spcBef>
                <a:spcPct val="0"/>
              </a:spcBef>
            </a:pPr>
            <a:r>
              <a:rPr kumimoji="0" lang="de-DE" sz="1200" b="1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KPI (Key Performance Indikator): </a:t>
            </a:r>
            <a:r>
              <a:rPr lang="en-US" sz="1100" dirty="0">
                <a:latin typeface="Arial" charset="0"/>
              </a:rPr>
              <a:t>With which key figures do you want to measure the </a:t>
            </a:r>
            <a:r>
              <a:rPr lang="en-US" sz="1100" dirty="0" smtClean="0">
                <a:latin typeface="Arial" charset="0"/>
              </a:rPr>
              <a:t>success? Link </a:t>
            </a:r>
            <a:r>
              <a:rPr lang="en-US" sz="1100" dirty="0">
                <a:latin typeface="Arial" charset="0"/>
              </a:rPr>
              <a:t>them to </a:t>
            </a:r>
            <a:r>
              <a:rPr lang="en-US" sz="1100" dirty="0" smtClean="0">
                <a:latin typeface="Arial" charset="0"/>
              </a:rPr>
              <a:t>your mission statement and value proposition as </a:t>
            </a:r>
            <a:r>
              <a:rPr lang="en-US" sz="1100" dirty="0">
                <a:latin typeface="Arial" charset="0"/>
              </a:rPr>
              <a:t>well as to different areas of the company (e.g. finance, customers, development, processes, resources</a:t>
            </a:r>
            <a:r>
              <a:rPr lang="en-US" sz="1100" dirty="0" smtClean="0">
                <a:latin typeface="Arial" charset="0"/>
              </a:rPr>
              <a:t>). </a:t>
            </a:r>
            <a:endParaRPr kumimoji="0" lang="de-DE" sz="1100" i="0" u="none" strike="noStrike" cap="none" normalizeH="0" baseline="0" dirty="0" smtClean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18" name="Rechteck 17"/>
          <p:cNvSpPr/>
          <p:nvPr/>
        </p:nvSpPr>
        <p:spPr bwMode="auto">
          <a:xfrm>
            <a:off x="-5023" y="5608455"/>
            <a:ext cx="4578486" cy="77287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1200" b="1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Customer &amp; Beneficiary Input: </a:t>
            </a:r>
            <a:r>
              <a:rPr kumimoji="0" lang="de-DE" sz="1100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In </a:t>
            </a:r>
            <a:r>
              <a:rPr kumimoji="0" lang="de-DE" sz="1100" i="0" u="none" strike="noStrike" cap="none" normalizeH="0" baseline="0" dirty="0" err="1" smtClean="0">
                <a:ln>
                  <a:noFill/>
                </a:ln>
                <a:effectLst/>
                <a:latin typeface="Arial" charset="0"/>
              </a:rPr>
              <a:t>what</a:t>
            </a:r>
            <a:r>
              <a:rPr kumimoji="0" lang="de-DE" sz="1100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 </a:t>
            </a:r>
            <a:r>
              <a:rPr kumimoji="0" lang="de-DE" sz="1100" i="0" u="none" strike="noStrike" cap="none" normalizeH="0" baseline="0" dirty="0" err="1" smtClean="0">
                <a:ln>
                  <a:noFill/>
                </a:ln>
                <a:effectLst/>
                <a:latin typeface="Arial" charset="0"/>
              </a:rPr>
              <a:t>way</a:t>
            </a:r>
            <a:r>
              <a:rPr kumimoji="0" lang="de-DE" sz="1100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 do </a:t>
            </a:r>
            <a:r>
              <a:rPr kumimoji="0" lang="de-DE" sz="1100" i="0" u="none" strike="noStrike" cap="none" normalizeH="0" baseline="0" dirty="0" err="1" smtClean="0">
                <a:ln>
                  <a:noFill/>
                </a:ln>
                <a:effectLst/>
                <a:latin typeface="Arial" charset="0"/>
              </a:rPr>
              <a:t>customers</a:t>
            </a:r>
            <a:r>
              <a:rPr kumimoji="0" lang="de-DE" sz="1100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 </a:t>
            </a:r>
            <a:r>
              <a:rPr kumimoji="0" lang="de-DE" sz="1100" i="0" u="none" strike="noStrike" cap="none" normalizeH="0" baseline="0" dirty="0" err="1" smtClean="0">
                <a:ln>
                  <a:noFill/>
                </a:ln>
                <a:effectLst/>
                <a:latin typeface="Arial" charset="0"/>
              </a:rPr>
              <a:t>and</a:t>
            </a:r>
            <a:r>
              <a:rPr kumimoji="0" lang="de-DE" sz="1100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 / </a:t>
            </a:r>
            <a:r>
              <a:rPr kumimoji="0" lang="de-DE" sz="1100" i="0" u="none" strike="noStrike" cap="none" normalizeH="0" baseline="0" dirty="0" err="1" smtClean="0">
                <a:ln>
                  <a:noFill/>
                </a:ln>
                <a:effectLst/>
                <a:latin typeface="Arial" charset="0"/>
              </a:rPr>
              <a:t>or</a:t>
            </a:r>
            <a:r>
              <a:rPr kumimoji="0" lang="de-DE" sz="1100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 </a:t>
            </a:r>
            <a:r>
              <a:rPr kumimoji="0" lang="de-DE" sz="1100" i="0" u="none" strike="noStrike" cap="none" normalizeH="0" baseline="0" dirty="0" err="1" smtClean="0">
                <a:ln>
                  <a:noFill/>
                </a:ln>
                <a:effectLst/>
                <a:latin typeface="Arial" charset="0"/>
              </a:rPr>
              <a:t>beneficiaries</a:t>
            </a:r>
            <a:r>
              <a:rPr kumimoji="0" lang="de-DE" sz="1100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 </a:t>
            </a:r>
            <a:r>
              <a:rPr kumimoji="0" lang="de-DE" sz="1100" i="0" u="none" strike="noStrike" cap="none" normalizeH="0" baseline="0" dirty="0" err="1" smtClean="0">
                <a:ln>
                  <a:noFill/>
                </a:ln>
                <a:effectLst/>
                <a:latin typeface="Arial" charset="0"/>
              </a:rPr>
              <a:t>contribute</a:t>
            </a:r>
            <a:r>
              <a:rPr kumimoji="0" lang="de-DE" sz="1100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 </a:t>
            </a:r>
            <a:r>
              <a:rPr kumimoji="0" lang="de-DE" sz="1100" i="0" u="none" strike="noStrike" cap="none" normalizeH="0" baseline="0" dirty="0" err="1" smtClean="0">
                <a:ln>
                  <a:noFill/>
                </a:ln>
                <a:effectLst/>
                <a:latin typeface="Arial" charset="0"/>
              </a:rPr>
              <a:t>to</a:t>
            </a:r>
            <a:r>
              <a:rPr kumimoji="0" lang="de-DE" sz="1100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 </a:t>
            </a:r>
            <a:r>
              <a:rPr kumimoji="0" lang="de-DE" sz="1100" i="0" u="none" strike="noStrike" cap="none" normalizeH="0" baseline="0" dirty="0" err="1" smtClean="0">
                <a:ln>
                  <a:noFill/>
                </a:ln>
                <a:effectLst/>
                <a:latin typeface="Arial" charset="0"/>
              </a:rPr>
              <a:t>the</a:t>
            </a:r>
            <a:r>
              <a:rPr kumimoji="0" lang="de-DE" sz="1100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 </a:t>
            </a:r>
            <a:r>
              <a:rPr kumimoji="0" lang="de-DE" sz="1100" i="0" u="none" strike="noStrike" cap="none" normalizeH="0" baseline="0" dirty="0" err="1" smtClean="0">
                <a:ln>
                  <a:noFill/>
                </a:ln>
                <a:effectLst/>
                <a:latin typeface="Arial" charset="0"/>
              </a:rPr>
              <a:t>value</a:t>
            </a:r>
            <a:r>
              <a:rPr kumimoji="0" lang="de-DE" sz="1100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 </a:t>
            </a:r>
            <a:r>
              <a:rPr kumimoji="0" lang="de-DE" sz="1100" i="0" u="none" strike="noStrike" cap="none" normalizeH="0" baseline="0" dirty="0" err="1" smtClean="0">
                <a:ln>
                  <a:noFill/>
                </a:ln>
                <a:effectLst/>
                <a:latin typeface="Arial" charset="0"/>
              </a:rPr>
              <a:t>creation</a:t>
            </a:r>
            <a:r>
              <a:rPr lang="de-DE" sz="1100" dirty="0" smtClean="0">
                <a:latin typeface="Arial" charset="0"/>
              </a:rPr>
              <a:t>? (</a:t>
            </a:r>
            <a:r>
              <a:rPr lang="de-DE" sz="1100" dirty="0" err="1" smtClean="0">
                <a:latin typeface="Arial" charset="0"/>
              </a:rPr>
              <a:t>Examples</a:t>
            </a:r>
            <a:r>
              <a:rPr lang="de-DE" sz="1100" dirty="0" smtClean="0">
                <a:latin typeface="Arial" charset="0"/>
              </a:rPr>
              <a:t>: </a:t>
            </a:r>
            <a:r>
              <a:rPr lang="de-DE" sz="1100" dirty="0" err="1" smtClean="0">
                <a:latin typeface="Arial" charset="0"/>
              </a:rPr>
              <a:t>acceptance</a:t>
            </a:r>
            <a:r>
              <a:rPr lang="de-DE" sz="1100" dirty="0" smtClean="0">
                <a:latin typeface="Arial" charset="0"/>
              </a:rPr>
              <a:t> </a:t>
            </a:r>
            <a:r>
              <a:rPr lang="de-DE" sz="1100" dirty="0" err="1" smtClean="0">
                <a:latin typeface="Arial" charset="0"/>
              </a:rPr>
              <a:t>of</a:t>
            </a:r>
            <a:r>
              <a:rPr lang="de-DE" sz="1100" dirty="0" smtClean="0">
                <a:latin typeface="Arial" charset="0"/>
              </a:rPr>
              <a:t> </a:t>
            </a:r>
            <a:r>
              <a:rPr lang="de-DE" sz="1100" dirty="0" err="1" smtClean="0">
                <a:latin typeface="Arial" charset="0"/>
              </a:rPr>
              <a:t>higher</a:t>
            </a:r>
            <a:r>
              <a:rPr lang="de-DE" sz="1100" dirty="0" smtClean="0">
                <a:latin typeface="Arial" charset="0"/>
              </a:rPr>
              <a:t> </a:t>
            </a:r>
            <a:r>
              <a:rPr lang="de-DE" sz="1100" dirty="0" err="1" smtClean="0">
                <a:latin typeface="Arial" charset="0"/>
              </a:rPr>
              <a:t>prices</a:t>
            </a:r>
            <a:r>
              <a:rPr lang="de-DE" sz="1100" dirty="0">
                <a:latin typeface="Arial" charset="0"/>
              </a:rPr>
              <a:t> </a:t>
            </a:r>
            <a:r>
              <a:rPr lang="de-DE" sz="1100" dirty="0" err="1" smtClean="0">
                <a:latin typeface="Arial" charset="0"/>
              </a:rPr>
              <a:t>or</a:t>
            </a:r>
            <a:r>
              <a:rPr lang="de-DE" sz="1100" dirty="0" smtClean="0">
                <a:latin typeface="Arial" charset="0"/>
              </a:rPr>
              <a:t> </a:t>
            </a:r>
            <a:r>
              <a:rPr lang="de-DE" sz="1100" dirty="0" err="1" smtClean="0">
                <a:latin typeface="Arial" charset="0"/>
              </a:rPr>
              <a:t>unconvenient</a:t>
            </a:r>
            <a:r>
              <a:rPr lang="de-DE" sz="1100" dirty="0" smtClean="0">
                <a:latin typeface="Arial" charset="0"/>
              </a:rPr>
              <a:t> </a:t>
            </a:r>
            <a:r>
              <a:rPr lang="de-DE" sz="1100" dirty="0" err="1" smtClean="0">
                <a:latin typeface="Arial" charset="0"/>
              </a:rPr>
              <a:t>processes</a:t>
            </a:r>
            <a:r>
              <a:rPr lang="de-DE" sz="1100" dirty="0" smtClean="0">
                <a:latin typeface="Arial" charset="0"/>
              </a:rPr>
              <a:t>, </a:t>
            </a:r>
            <a:r>
              <a:rPr lang="de-DE" sz="1100" dirty="0" err="1" smtClean="0">
                <a:latin typeface="Arial" charset="0"/>
              </a:rPr>
              <a:t>supporting</a:t>
            </a:r>
            <a:r>
              <a:rPr lang="de-DE" sz="1100" dirty="0" smtClean="0">
                <a:latin typeface="Arial" charset="0"/>
              </a:rPr>
              <a:t> </a:t>
            </a:r>
            <a:r>
              <a:rPr lang="de-DE" sz="1100" dirty="0" err="1" smtClean="0">
                <a:latin typeface="Arial" charset="0"/>
              </a:rPr>
              <a:t>compaigns</a:t>
            </a:r>
            <a:r>
              <a:rPr lang="de-DE" sz="1100" dirty="0" smtClean="0">
                <a:latin typeface="Arial" charset="0"/>
              </a:rPr>
              <a:t>, ...)</a:t>
            </a:r>
            <a:endParaRPr kumimoji="0" lang="de-DE" sz="1100" i="0" u="none" strike="noStrike" cap="none" normalizeH="0" baseline="0" dirty="0" smtClean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19" name="Rechteck 18"/>
          <p:cNvSpPr/>
          <p:nvPr/>
        </p:nvSpPr>
        <p:spPr bwMode="auto">
          <a:xfrm>
            <a:off x="-1628" y="6381327"/>
            <a:ext cx="9129299" cy="486279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 eaLnBrk="0" hangingPunct="0">
              <a:spcBef>
                <a:spcPct val="0"/>
              </a:spcBef>
            </a:pPr>
            <a:r>
              <a:rPr kumimoji="0" lang="de-DE" sz="1200" b="1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Social &amp; Environmental Impact / Impact </a:t>
            </a:r>
            <a:r>
              <a:rPr kumimoji="0" lang="de-DE" sz="1200" b="1" i="0" u="none" strike="noStrike" cap="none" normalizeH="0" baseline="0" dirty="0" err="1" smtClean="0">
                <a:ln>
                  <a:noFill/>
                </a:ln>
                <a:effectLst/>
                <a:latin typeface="Arial" charset="0"/>
              </a:rPr>
              <a:t>for</a:t>
            </a:r>
            <a:r>
              <a:rPr kumimoji="0" lang="de-DE" sz="1200" b="1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 </a:t>
            </a:r>
            <a:r>
              <a:rPr kumimoji="0" lang="de-DE" sz="1200" b="1" i="0" u="none" strike="noStrike" cap="none" normalizeH="0" baseline="0" dirty="0" err="1" smtClean="0">
                <a:ln>
                  <a:noFill/>
                </a:ln>
                <a:effectLst/>
                <a:latin typeface="Arial" charset="0"/>
              </a:rPr>
              <a:t>Benficiaries</a:t>
            </a:r>
            <a:r>
              <a:rPr kumimoji="0" lang="de-DE" sz="1200" b="1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: </a:t>
            </a:r>
            <a:r>
              <a:rPr lang="de-DE" sz="1100" dirty="0" err="1" smtClean="0">
                <a:latin typeface="Arial" charset="0"/>
              </a:rPr>
              <a:t>Which</a:t>
            </a:r>
            <a:r>
              <a:rPr lang="de-DE" sz="1100" dirty="0" smtClean="0">
                <a:latin typeface="Arial" charset="0"/>
              </a:rPr>
              <a:t> </a:t>
            </a:r>
            <a:r>
              <a:rPr lang="de-DE" sz="1100" dirty="0" err="1" smtClean="0">
                <a:latin typeface="Arial" charset="0"/>
              </a:rPr>
              <a:t>effects</a:t>
            </a:r>
            <a:r>
              <a:rPr lang="de-DE" sz="1100" dirty="0" smtClean="0">
                <a:latin typeface="Arial" charset="0"/>
              </a:rPr>
              <a:t> </a:t>
            </a:r>
            <a:r>
              <a:rPr lang="de-DE" sz="1100" dirty="0" err="1" smtClean="0">
                <a:latin typeface="Arial" charset="0"/>
              </a:rPr>
              <a:t>does</a:t>
            </a:r>
            <a:r>
              <a:rPr lang="de-DE" sz="1100" dirty="0" smtClean="0">
                <a:latin typeface="Arial" charset="0"/>
              </a:rPr>
              <a:t> </a:t>
            </a:r>
            <a:r>
              <a:rPr lang="de-DE" sz="1100" dirty="0" err="1" smtClean="0">
                <a:latin typeface="Arial" charset="0"/>
              </a:rPr>
              <a:t>the</a:t>
            </a:r>
            <a:r>
              <a:rPr lang="de-DE" sz="1100" dirty="0" smtClean="0">
                <a:latin typeface="Arial" charset="0"/>
              </a:rPr>
              <a:t> </a:t>
            </a:r>
            <a:r>
              <a:rPr lang="de-DE" sz="1100" dirty="0" err="1" smtClean="0">
                <a:latin typeface="Arial" charset="0"/>
              </a:rPr>
              <a:t>companies</a:t>
            </a:r>
            <a:r>
              <a:rPr lang="de-DE" sz="1100" dirty="0" smtClean="0">
                <a:latin typeface="Arial" charset="0"/>
              </a:rPr>
              <a:t> </a:t>
            </a:r>
            <a:r>
              <a:rPr lang="de-DE" sz="1100" dirty="0" err="1" smtClean="0">
                <a:latin typeface="Arial" charset="0"/>
              </a:rPr>
              <a:t>work</a:t>
            </a:r>
            <a:r>
              <a:rPr lang="de-DE" sz="1100" dirty="0" smtClean="0">
                <a:latin typeface="Arial" charset="0"/>
              </a:rPr>
              <a:t> </a:t>
            </a:r>
            <a:r>
              <a:rPr lang="de-DE" sz="1100" dirty="0" err="1" smtClean="0">
                <a:latin typeface="Arial" charset="0"/>
              </a:rPr>
              <a:t>have</a:t>
            </a:r>
            <a:r>
              <a:rPr lang="de-DE" sz="1100" dirty="0" smtClean="0">
                <a:latin typeface="Arial" charset="0"/>
              </a:rPr>
              <a:t> on </a:t>
            </a:r>
            <a:r>
              <a:rPr lang="de-DE" sz="1100" dirty="0" err="1" smtClean="0">
                <a:latin typeface="Arial" charset="0"/>
              </a:rPr>
              <a:t>the</a:t>
            </a:r>
            <a:r>
              <a:rPr lang="de-DE" sz="1100" dirty="0" smtClean="0">
                <a:latin typeface="Arial" charset="0"/>
              </a:rPr>
              <a:t> </a:t>
            </a:r>
            <a:r>
              <a:rPr lang="de-DE" sz="1100" dirty="0" err="1" smtClean="0">
                <a:latin typeface="Arial" charset="0"/>
              </a:rPr>
              <a:t>Sustainable</a:t>
            </a:r>
            <a:r>
              <a:rPr lang="de-DE" sz="1100" dirty="0" smtClean="0">
                <a:latin typeface="Arial" charset="0"/>
              </a:rPr>
              <a:t> Development </a:t>
            </a:r>
            <a:r>
              <a:rPr lang="de-DE" sz="1100" dirty="0" err="1" smtClean="0">
                <a:latin typeface="Arial" charset="0"/>
              </a:rPr>
              <a:t>according</a:t>
            </a:r>
            <a:r>
              <a:rPr lang="de-DE" sz="1100" dirty="0" smtClean="0">
                <a:latin typeface="Arial" charset="0"/>
              </a:rPr>
              <a:t> </a:t>
            </a:r>
            <a:r>
              <a:rPr lang="de-DE" sz="1100" dirty="0" err="1" smtClean="0">
                <a:latin typeface="Arial" charset="0"/>
              </a:rPr>
              <a:t>to</a:t>
            </a:r>
            <a:r>
              <a:rPr lang="de-DE" sz="1100" dirty="0" smtClean="0">
                <a:latin typeface="Arial" charset="0"/>
              </a:rPr>
              <a:t> UN SDG </a:t>
            </a:r>
            <a:r>
              <a:rPr lang="de-DE" sz="1100" dirty="0" err="1" smtClean="0">
                <a:latin typeface="Arial" charset="0"/>
              </a:rPr>
              <a:t>and</a:t>
            </a:r>
            <a:r>
              <a:rPr lang="de-DE" sz="1100" dirty="0" smtClean="0">
                <a:latin typeface="Arial" charset="0"/>
              </a:rPr>
              <a:t> </a:t>
            </a:r>
            <a:r>
              <a:rPr lang="de-DE" sz="1100" dirty="0" err="1" smtClean="0">
                <a:latin typeface="Arial" charset="0"/>
              </a:rPr>
              <a:t>with</a:t>
            </a:r>
            <a:r>
              <a:rPr lang="de-DE" sz="1100" dirty="0" smtClean="0">
                <a:latin typeface="Arial" charset="0"/>
              </a:rPr>
              <a:t> </a:t>
            </a:r>
            <a:r>
              <a:rPr lang="de-DE" sz="1100" dirty="0" err="1" smtClean="0">
                <a:latin typeface="Arial" charset="0"/>
              </a:rPr>
              <a:t>regard</a:t>
            </a:r>
            <a:r>
              <a:rPr lang="de-DE" sz="1100" dirty="0" smtClean="0">
                <a:latin typeface="Arial" charset="0"/>
              </a:rPr>
              <a:t> </a:t>
            </a:r>
            <a:r>
              <a:rPr lang="de-DE" sz="1100" dirty="0" err="1" smtClean="0">
                <a:latin typeface="Arial" charset="0"/>
              </a:rPr>
              <a:t>to</a:t>
            </a:r>
            <a:r>
              <a:rPr lang="de-DE" sz="1100" dirty="0" smtClean="0">
                <a:latin typeface="Arial" charset="0"/>
              </a:rPr>
              <a:t> </a:t>
            </a:r>
            <a:r>
              <a:rPr lang="de-DE" sz="1100" dirty="0" err="1" smtClean="0">
                <a:latin typeface="Arial" charset="0"/>
              </a:rPr>
              <a:t>the</a:t>
            </a:r>
            <a:r>
              <a:rPr lang="de-DE" sz="1100" dirty="0" smtClean="0">
                <a:latin typeface="Arial" charset="0"/>
              </a:rPr>
              <a:t> </a:t>
            </a:r>
            <a:r>
              <a:rPr lang="de-DE" sz="1100" dirty="0" err="1" smtClean="0">
                <a:latin typeface="Arial" charset="0"/>
              </a:rPr>
              <a:t>beficiaries</a:t>
            </a:r>
            <a:r>
              <a:rPr lang="de-DE" sz="1100" dirty="0" smtClean="0">
                <a:latin typeface="Arial" charset="0"/>
              </a:rPr>
              <a:t> </a:t>
            </a:r>
            <a:r>
              <a:rPr lang="de-DE" sz="1100" dirty="0" err="1" smtClean="0">
                <a:latin typeface="Arial" charset="0"/>
              </a:rPr>
              <a:t>needs</a:t>
            </a:r>
            <a:r>
              <a:rPr lang="de-DE" sz="1100" dirty="0" smtClean="0">
                <a:latin typeface="Arial" charset="0"/>
              </a:rPr>
              <a:t> (payment, </a:t>
            </a:r>
            <a:r>
              <a:rPr lang="de-DE" sz="1100" dirty="0" err="1" smtClean="0">
                <a:latin typeface="Arial" charset="0"/>
              </a:rPr>
              <a:t>education</a:t>
            </a:r>
            <a:r>
              <a:rPr lang="de-DE" sz="1100" dirty="0" smtClean="0">
                <a:latin typeface="Arial" charset="0"/>
              </a:rPr>
              <a:t>, </a:t>
            </a:r>
            <a:r>
              <a:rPr lang="de-DE" sz="1100" dirty="0" err="1" smtClean="0">
                <a:latin typeface="Arial" charset="0"/>
              </a:rPr>
              <a:t>health</a:t>
            </a:r>
            <a:r>
              <a:rPr lang="de-DE" sz="1100" dirty="0" smtClean="0">
                <a:latin typeface="Arial" charset="0"/>
              </a:rPr>
              <a:t>, </a:t>
            </a:r>
            <a:r>
              <a:rPr lang="de-DE" sz="1100" dirty="0" err="1" smtClean="0">
                <a:latin typeface="Arial" charset="0"/>
              </a:rPr>
              <a:t>quality</a:t>
            </a:r>
            <a:r>
              <a:rPr lang="de-DE" sz="1100" dirty="0" smtClean="0">
                <a:latin typeface="Arial" charset="0"/>
              </a:rPr>
              <a:t> </a:t>
            </a:r>
            <a:r>
              <a:rPr lang="de-DE" sz="1100" dirty="0" err="1" smtClean="0">
                <a:latin typeface="Arial" charset="0"/>
              </a:rPr>
              <a:t>of</a:t>
            </a:r>
            <a:r>
              <a:rPr lang="de-DE" sz="1100" dirty="0" smtClean="0">
                <a:latin typeface="Arial" charset="0"/>
              </a:rPr>
              <a:t> live, </a:t>
            </a:r>
            <a:r>
              <a:rPr lang="de-DE" sz="1100" dirty="0" err="1" smtClean="0">
                <a:latin typeface="Arial" charset="0"/>
              </a:rPr>
              <a:t>participation</a:t>
            </a:r>
            <a:r>
              <a:rPr lang="de-DE" sz="1100" dirty="0" smtClean="0">
                <a:latin typeface="Arial" charset="0"/>
              </a:rPr>
              <a:t>, …)</a:t>
            </a:r>
            <a:endParaRPr kumimoji="0" lang="de-DE" sz="1100" b="1" i="0" u="none" strike="noStrike" cap="none" normalizeH="0" baseline="0" dirty="0" smtClean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21" name="Rechteck 20"/>
          <p:cNvSpPr/>
          <p:nvPr/>
        </p:nvSpPr>
        <p:spPr bwMode="auto">
          <a:xfrm>
            <a:off x="-7997" y="623933"/>
            <a:ext cx="9129300" cy="653166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b="1" dirty="0">
                <a:latin typeface="Arial" charset="0"/>
              </a:rPr>
              <a:t>(Social) Enterprise or charity / community based </a:t>
            </a:r>
            <a:r>
              <a:rPr lang="en-US" sz="1200" b="1" dirty="0" smtClean="0">
                <a:latin typeface="Arial" charset="0"/>
              </a:rPr>
              <a:t>organizations</a:t>
            </a:r>
            <a:r>
              <a:rPr kumimoji="0" lang="de-DE" sz="1200" b="1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: </a:t>
            </a:r>
            <a:r>
              <a:rPr kumimoji="0" lang="de-DE" sz="1200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„</a:t>
            </a:r>
            <a:r>
              <a:rPr kumimoji="0" lang="de-DE" sz="1200" i="0" u="none" strike="noStrike" cap="none" normalizeH="0" baseline="0" dirty="0" err="1" smtClean="0">
                <a:ln>
                  <a:noFill/>
                </a:ln>
                <a:effectLst/>
                <a:latin typeface="Arial" charset="0"/>
              </a:rPr>
              <a:t>name</a:t>
            </a:r>
            <a:r>
              <a:rPr lang="de-DE" sz="1200" dirty="0">
                <a:latin typeface="Arial" charset="0"/>
              </a:rPr>
              <a:t>“, „legal form</a:t>
            </a:r>
            <a:r>
              <a:rPr lang="de-DE" sz="1200" dirty="0" smtClean="0">
                <a:latin typeface="Arial" charset="0"/>
              </a:rPr>
              <a:t>“, </a:t>
            </a:r>
            <a:r>
              <a:rPr kumimoji="0" lang="de-DE" sz="1200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„</a:t>
            </a:r>
            <a:r>
              <a:rPr kumimoji="0" lang="de-DE" sz="1200" i="0" u="none" strike="noStrike" cap="none" normalizeH="0" baseline="0" dirty="0" err="1" smtClean="0">
                <a:ln>
                  <a:noFill/>
                </a:ln>
                <a:effectLst/>
                <a:latin typeface="Arial" charset="0"/>
              </a:rPr>
              <a:t>location</a:t>
            </a:r>
            <a:r>
              <a:rPr kumimoji="0" lang="de-DE" sz="1200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“, „</a:t>
            </a:r>
            <a:r>
              <a:rPr lang="de-DE" sz="1200" dirty="0" err="1">
                <a:latin typeface="Arial" charset="0"/>
              </a:rPr>
              <a:t>f</a:t>
            </a:r>
            <a:r>
              <a:rPr kumimoji="0" lang="de-DE" sz="1200" i="0" u="none" strike="noStrike" cap="none" normalizeH="0" baseline="0" dirty="0" err="1" smtClean="0">
                <a:ln>
                  <a:noFill/>
                </a:ln>
                <a:effectLst/>
                <a:latin typeface="Arial" charset="0"/>
              </a:rPr>
              <a:t>ounding</a:t>
            </a:r>
            <a:r>
              <a:rPr kumimoji="0" lang="de-DE" sz="1200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 </a:t>
            </a:r>
            <a:r>
              <a:rPr kumimoji="0" lang="de-DE" sz="1200" i="0" u="none" strike="noStrike" cap="none" normalizeH="0" baseline="0" dirty="0" err="1" smtClean="0">
                <a:ln>
                  <a:noFill/>
                </a:ln>
                <a:effectLst/>
                <a:latin typeface="Arial" charset="0"/>
              </a:rPr>
              <a:t>year</a:t>
            </a:r>
            <a:r>
              <a:rPr kumimoji="0" lang="de-DE" sz="1200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“, </a:t>
            </a:r>
            <a:r>
              <a:rPr lang="de-DE" sz="1200" dirty="0" smtClean="0">
                <a:latin typeface="Arial" charset="0"/>
              </a:rPr>
              <a:t>„</a:t>
            </a:r>
            <a:r>
              <a:rPr lang="de-DE" sz="1200" dirty="0" err="1" smtClean="0">
                <a:latin typeface="Arial" charset="0"/>
              </a:rPr>
              <a:t>founders</a:t>
            </a:r>
            <a:r>
              <a:rPr lang="de-DE" sz="1200" dirty="0" smtClean="0">
                <a:latin typeface="Arial" charset="0"/>
              </a:rPr>
              <a:t>“, </a:t>
            </a:r>
            <a:r>
              <a:rPr kumimoji="0" lang="de-DE" sz="1200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„</a:t>
            </a:r>
            <a:r>
              <a:rPr kumimoji="0" lang="de-DE" sz="1200" i="0" u="none" strike="noStrike" cap="none" normalizeH="0" baseline="0" dirty="0" err="1" smtClean="0">
                <a:ln>
                  <a:noFill/>
                </a:ln>
                <a:effectLst/>
                <a:latin typeface="Arial" charset="0"/>
              </a:rPr>
              <a:t>main</a:t>
            </a:r>
            <a:r>
              <a:rPr kumimoji="0" lang="de-DE" sz="1200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 </a:t>
            </a:r>
            <a:r>
              <a:rPr kumimoji="0" lang="de-DE" sz="1200" i="0" u="none" strike="noStrike" cap="none" normalizeH="0" baseline="0" dirty="0" err="1" smtClean="0">
                <a:ln>
                  <a:noFill/>
                </a:ln>
                <a:effectLst/>
                <a:latin typeface="Arial" charset="0"/>
              </a:rPr>
              <a:t>field</a:t>
            </a:r>
            <a:r>
              <a:rPr kumimoji="0" lang="de-DE" sz="1200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 </a:t>
            </a:r>
            <a:r>
              <a:rPr kumimoji="0" lang="de-DE" sz="1200" i="0" u="none" strike="noStrike" cap="none" normalizeH="0" baseline="0" dirty="0" err="1" smtClean="0">
                <a:ln>
                  <a:noFill/>
                </a:ln>
                <a:effectLst/>
                <a:latin typeface="Arial" charset="0"/>
              </a:rPr>
              <a:t>of</a:t>
            </a:r>
            <a:r>
              <a:rPr kumimoji="0" lang="de-DE" sz="1200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 </a:t>
            </a:r>
            <a:r>
              <a:rPr kumimoji="0" lang="de-DE" sz="1200" i="0" u="none" strike="noStrike" cap="none" normalizeH="0" baseline="0" dirty="0" err="1" smtClean="0">
                <a:ln>
                  <a:noFill/>
                </a:ln>
                <a:effectLst/>
                <a:latin typeface="Arial" charset="0"/>
              </a:rPr>
              <a:t>activities</a:t>
            </a:r>
            <a:r>
              <a:rPr lang="de-DE" sz="1200" dirty="0" smtClean="0">
                <a:latin typeface="Arial" charset="0"/>
              </a:rPr>
              <a:t>“„</a:t>
            </a:r>
            <a:r>
              <a:rPr lang="de-DE" sz="1200" dirty="0" err="1">
                <a:latin typeface="Arial" charset="0"/>
              </a:rPr>
              <a:t>no</a:t>
            </a:r>
            <a:r>
              <a:rPr lang="de-DE" sz="1200" dirty="0">
                <a:latin typeface="Arial" charset="0"/>
              </a:rPr>
              <a:t>. </a:t>
            </a:r>
            <a:r>
              <a:rPr lang="de-DE" sz="1200" dirty="0" err="1">
                <a:latin typeface="Arial" charset="0"/>
              </a:rPr>
              <a:t>of</a:t>
            </a:r>
            <a:r>
              <a:rPr lang="de-DE" sz="1200" dirty="0">
                <a:latin typeface="Arial" charset="0"/>
              </a:rPr>
              <a:t> </a:t>
            </a:r>
            <a:r>
              <a:rPr lang="de-DE" sz="1200" dirty="0" err="1">
                <a:latin typeface="Arial" charset="0"/>
              </a:rPr>
              <a:t>employees</a:t>
            </a:r>
            <a:r>
              <a:rPr lang="de-DE" sz="1200" dirty="0" smtClean="0">
                <a:latin typeface="Arial" charset="0"/>
              </a:rPr>
              <a:t>“. </a:t>
            </a:r>
            <a:r>
              <a:rPr kumimoji="0" lang="de-DE" sz="1200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Note: This </a:t>
            </a:r>
            <a:r>
              <a:rPr kumimoji="0" lang="de-DE" sz="1200" i="0" u="none" strike="noStrike" cap="none" normalizeH="0" baseline="0" dirty="0" err="1" smtClean="0">
                <a:ln>
                  <a:noFill/>
                </a:ln>
                <a:effectLst/>
                <a:latin typeface="Arial" charset="0"/>
              </a:rPr>
              <a:t>canvas</a:t>
            </a:r>
            <a:r>
              <a:rPr kumimoji="0" lang="de-DE" sz="1200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 </a:t>
            </a:r>
            <a:r>
              <a:rPr kumimoji="0" lang="de-DE" sz="1200" i="0" u="none" strike="noStrike" cap="none" normalizeH="0" baseline="0" dirty="0" err="1" smtClean="0">
                <a:ln>
                  <a:noFill/>
                </a:ln>
                <a:effectLst/>
                <a:latin typeface="Arial" charset="0"/>
              </a:rPr>
              <a:t>can</a:t>
            </a:r>
            <a:r>
              <a:rPr kumimoji="0" lang="de-DE" sz="1200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 also </a:t>
            </a:r>
            <a:r>
              <a:rPr kumimoji="0" lang="de-DE" sz="1200" i="0" u="none" strike="noStrike" cap="none" normalizeH="0" baseline="0" dirty="0" err="1" smtClean="0">
                <a:ln>
                  <a:noFill/>
                </a:ln>
                <a:effectLst/>
                <a:latin typeface="Arial" charset="0"/>
              </a:rPr>
              <a:t>be</a:t>
            </a:r>
            <a:r>
              <a:rPr kumimoji="0" lang="de-DE" sz="1200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 </a:t>
            </a:r>
            <a:r>
              <a:rPr kumimoji="0" lang="de-DE" sz="1200" i="0" u="none" strike="noStrike" cap="none" normalizeH="0" baseline="0" dirty="0" err="1" smtClean="0">
                <a:ln>
                  <a:noFill/>
                </a:ln>
                <a:effectLst/>
                <a:latin typeface="Arial" charset="0"/>
              </a:rPr>
              <a:t>used</a:t>
            </a:r>
            <a:r>
              <a:rPr kumimoji="0" lang="de-DE" sz="1200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 </a:t>
            </a:r>
            <a:r>
              <a:rPr kumimoji="0" lang="de-DE" sz="1200" i="0" u="none" strike="noStrike" cap="none" normalizeH="0" baseline="0" dirty="0" err="1" smtClean="0">
                <a:ln>
                  <a:noFill/>
                </a:ln>
                <a:effectLst/>
                <a:latin typeface="Arial" charset="0"/>
              </a:rPr>
              <a:t>for</a:t>
            </a:r>
            <a:r>
              <a:rPr kumimoji="0" lang="de-DE" sz="1200" i="0" u="none" strike="noStrike" cap="none" normalizeH="0" dirty="0" smtClean="0">
                <a:ln>
                  <a:noFill/>
                </a:ln>
                <a:effectLst/>
                <a:latin typeface="Arial" charset="0"/>
              </a:rPr>
              <a:t> </a:t>
            </a:r>
            <a:r>
              <a:rPr kumimoji="0" lang="de-DE" sz="1200" i="0" u="none" strike="noStrike" cap="none" normalizeH="0" dirty="0" err="1" smtClean="0">
                <a:ln>
                  <a:noFill/>
                </a:ln>
                <a:effectLst/>
                <a:latin typeface="Arial" charset="0"/>
              </a:rPr>
              <a:t>describing</a:t>
            </a:r>
            <a:r>
              <a:rPr kumimoji="0" lang="de-DE" sz="1200" i="0" u="none" strike="noStrike" cap="none" normalizeH="0" dirty="0" smtClean="0">
                <a:ln>
                  <a:noFill/>
                </a:ln>
                <a:effectLst/>
                <a:latin typeface="Arial" charset="0"/>
              </a:rPr>
              <a:t>, </a:t>
            </a:r>
            <a:r>
              <a:rPr kumimoji="0" lang="de-DE" sz="1200" i="0" u="none" strike="noStrike" cap="none" normalizeH="0" dirty="0" err="1" smtClean="0">
                <a:ln>
                  <a:noFill/>
                </a:ln>
                <a:effectLst/>
                <a:latin typeface="Arial" charset="0"/>
              </a:rPr>
              <a:t>analysing</a:t>
            </a:r>
            <a:r>
              <a:rPr kumimoji="0" lang="de-DE" sz="1200" i="0" u="none" strike="noStrike" cap="none" normalizeH="0" dirty="0" smtClean="0">
                <a:ln>
                  <a:noFill/>
                </a:ln>
                <a:effectLst/>
                <a:latin typeface="Arial" charset="0"/>
              </a:rPr>
              <a:t> </a:t>
            </a:r>
            <a:r>
              <a:rPr kumimoji="0" lang="de-DE" sz="1200" i="0" u="none" strike="noStrike" cap="none" normalizeH="0" dirty="0" err="1" smtClean="0">
                <a:ln>
                  <a:noFill/>
                </a:ln>
                <a:effectLst/>
                <a:latin typeface="Arial" charset="0"/>
              </a:rPr>
              <a:t>and</a:t>
            </a:r>
            <a:r>
              <a:rPr kumimoji="0" lang="de-DE" sz="1200" i="0" u="none" strike="noStrike" cap="none" normalizeH="0" dirty="0" smtClean="0">
                <a:ln>
                  <a:noFill/>
                </a:ln>
                <a:effectLst/>
                <a:latin typeface="Arial" charset="0"/>
              </a:rPr>
              <a:t> </a:t>
            </a:r>
            <a:r>
              <a:rPr kumimoji="0" lang="de-DE" sz="1200" i="0" u="none" strike="noStrike" cap="none" normalizeH="0" dirty="0" err="1" smtClean="0">
                <a:ln>
                  <a:noFill/>
                </a:ln>
                <a:effectLst/>
                <a:latin typeface="Arial" charset="0"/>
              </a:rPr>
              <a:t>developping</a:t>
            </a:r>
            <a:r>
              <a:rPr kumimoji="0" lang="de-DE" sz="1200" i="0" u="none" strike="noStrike" cap="none" normalizeH="0" dirty="0" smtClean="0">
                <a:ln>
                  <a:noFill/>
                </a:ln>
                <a:effectLst/>
                <a:latin typeface="Arial" charset="0"/>
              </a:rPr>
              <a:t> </a:t>
            </a:r>
            <a:r>
              <a:rPr kumimoji="0" lang="de-DE" sz="1200" i="0" u="none" strike="noStrike" cap="none" normalizeH="0" dirty="0" err="1" smtClean="0">
                <a:ln>
                  <a:noFill/>
                </a:ln>
                <a:effectLst/>
                <a:latin typeface="Arial" charset="0"/>
              </a:rPr>
              <a:t>business</a:t>
            </a:r>
            <a:r>
              <a:rPr kumimoji="0" lang="de-DE" sz="1200" i="0" u="none" strike="noStrike" cap="none" normalizeH="0" dirty="0" smtClean="0">
                <a:ln>
                  <a:noFill/>
                </a:ln>
                <a:effectLst/>
                <a:latin typeface="Arial" charset="0"/>
              </a:rPr>
              <a:t> </a:t>
            </a:r>
            <a:r>
              <a:rPr kumimoji="0" lang="de-DE" sz="1200" i="0" u="none" strike="noStrike" cap="none" normalizeH="0" dirty="0" err="1" smtClean="0">
                <a:ln>
                  <a:noFill/>
                </a:ln>
                <a:effectLst/>
                <a:latin typeface="Arial" charset="0"/>
              </a:rPr>
              <a:t>modells</a:t>
            </a:r>
            <a:r>
              <a:rPr kumimoji="0" lang="de-DE" sz="1200" i="0" u="none" strike="noStrike" cap="none" normalizeH="0" dirty="0" smtClean="0">
                <a:ln>
                  <a:noFill/>
                </a:ln>
                <a:effectLst/>
                <a:latin typeface="Arial" charset="0"/>
              </a:rPr>
              <a:t> </a:t>
            </a:r>
            <a:r>
              <a:rPr kumimoji="0" lang="de-DE" sz="1200" i="0" u="none" strike="noStrike" cap="none" normalizeH="0" dirty="0" err="1" smtClean="0">
                <a:ln>
                  <a:noFill/>
                </a:ln>
                <a:effectLst/>
                <a:latin typeface="Arial" charset="0"/>
              </a:rPr>
              <a:t>for</a:t>
            </a:r>
            <a:r>
              <a:rPr kumimoji="0" lang="de-DE" sz="1200" i="0" u="none" strike="noStrike" cap="none" normalizeH="0" dirty="0" smtClean="0">
                <a:ln>
                  <a:noFill/>
                </a:ln>
                <a:effectLst/>
                <a:latin typeface="Arial" charset="0"/>
              </a:rPr>
              <a:t> </a:t>
            </a:r>
            <a:r>
              <a:rPr kumimoji="0" lang="de-DE" sz="1200" i="0" u="none" strike="noStrike" cap="none" normalizeH="0" dirty="0" err="1" smtClean="0">
                <a:ln>
                  <a:noFill/>
                </a:ln>
                <a:effectLst/>
                <a:latin typeface="Arial" charset="0"/>
              </a:rPr>
              <a:t>more</a:t>
            </a:r>
            <a:r>
              <a:rPr kumimoji="0" lang="de-DE" sz="1200" i="0" u="none" strike="noStrike" cap="none" normalizeH="0" dirty="0" smtClean="0">
                <a:ln>
                  <a:noFill/>
                </a:ln>
                <a:effectLst/>
                <a:latin typeface="Arial" charset="0"/>
              </a:rPr>
              <a:t> </a:t>
            </a:r>
            <a:r>
              <a:rPr kumimoji="0" lang="de-DE" sz="1200" i="0" u="none" strike="noStrike" cap="none" normalizeH="0" dirty="0" err="1" smtClean="0">
                <a:ln>
                  <a:noFill/>
                </a:ln>
                <a:effectLst/>
                <a:latin typeface="Arial" charset="0"/>
              </a:rPr>
              <a:t>charity</a:t>
            </a:r>
            <a:r>
              <a:rPr kumimoji="0" lang="de-DE" sz="1200" i="0" u="none" strike="noStrike" cap="none" normalizeH="0" dirty="0" smtClean="0">
                <a:ln>
                  <a:noFill/>
                </a:ln>
                <a:effectLst/>
                <a:latin typeface="Arial" charset="0"/>
              </a:rPr>
              <a:t> </a:t>
            </a:r>
            <a:r>
              <a:rPr kumimoji="0" lang="de-DE" sz="1200" i="0" u="none" strike="noStrike" cap="none" normalizeH="0" dirty="0" err="1" smtClean="0">
                <a:ln>
                  <a:noFill/>
                </a:ln>
                <a:effectLst/>
                <a:latin typeface="Arial" charset="0"/>
              </a:rPr>
              <a:t>and</a:t>
            </a:r>
            <a:r>
              <a:rPr kumimoji="0" lang="de-DE" sz="1200" i="0" u="none" strike="noStrike" cap="none" normalizeH="0" dirty="0" smtClean="0">
                <a:ln>
                  <a:noFill/>
                </a:ln>
                <a:effectLst/>
                <a:latin typeface="Arial" charset="0"/>
              </a:rPr>
              <a:t> </a:t>
            </a:r>
            <a:r>
              <a:rPr kumimoji="0" lang="de-DE" sz="1200" i="0" u="none" strike="noStrike" cap="none" normalizeH="0" dirty="0" err="1" smtClean="0">
                <a:ln>
                  <a:noFill/>
                </a:ln>
                <a:effectLst/>
                <a:latin typeface="Arial" charset="0"/>
              </a:rPr>
              <a:t>community</a:t>
            </a:r>
            <a:r>
              <a:rPr kumimoji="0" lang="de-DE" sz="1200" i="0" u="none" strike="noStrike" cap="none" normalizeH="0" dirty="0" smtClean="0">
                <a:ln>
                  <a:noFill/>
                </a:ln>
                <a:effectLst/>
                <a:latin typeface="Arial" charset="0"/>
              </a:rPr>
              <a:t> </a:t>
            </a:r>
            <a:r>
              <a:rPr kumimoji="0" lang="de-DE" sz="1200" i="0" u="none" strike="noStrike" cap="none" normalizeH="0" dirty="0" err="1" smtClean="0">
                <a:ln>
                  <a:noFill/>
                </a:ln>
                <a:effectLst/>
                <a:latin typeface="Arial" charset="0"/>
              </a:rPr>
              <a:t>based</a:t>
            </a:r>
            <a:r>
              <a:rPr kumimoji="0" lang="de-DE" sz="1200" i="0" u="none" strike="noStrike" cap="none" normalizeH="0" dirty="0" smtClean="0">
                <a:ln>
                  <a:noFill/>
                </a:ln>
                <a:effectLst/>
                <a:latin typeface="Arial" charset="0"/>
              </a:rPr>
              <a:t> </a:t>
            </a:r>
            <a:r>
              <a:rPr kumimoji="0" lang="de-DE" sz="1200" i="0" u="none" strike="noStrike" cap="none" normalizeH="0" dirty="0" err="1" smtClean="0">
                <a:ln>
                  <a:noFill/>
                </a:ln>
                <a:effectLst/>
                <a:latin typeface="Arial" charset="0"/>
              </a:rPr>
              <a:t>orgainsations</a:t>
            </a:r>
            <a:r>
              <a:rPr lang="de-DE" sz="1200" dirty="0">
                <a:latin typeface="Arial" charset="0"/>
              </a:rPr>
              <a:t> </a:t>
            </a:r>
            <a:r>
              <a:rPr lang="de-DE" sz="1200" dirty="0" err="1" smtClean="0">
                <a:latin typeface="Arial" charset="0"/>
              </a:rPr>
              <a:t>as</a:t>
            </a:r>
            <a:r>
              <a:rPr lang="de-DE" sz="1200" dirty="0" smtClean="0">
                <a:latin typeface="Arial" charset="0"/>
              </a:rPr>
              <a:t> </a:t>
            </a:r>
            <a:r>
              <a:rPr lang="de-DE" sz="1200" dirty="0" err="1" smtClean="0">
                <a:latin typeface="Arial" charset="0"/>
              </a:rPr>
              <a:t>long</a:t>
            </a:r>
            <a:r>
              <a:rPr lang="de-DE" sz="1200" dirty="0" smtClean="0">
                <a:latin typeface="Arial" charset="0"/>
              </a:rPr>
              <a:t> </a:t>
            </a:r>
            <a:r>
              <a:rPr lang="de-DE" sz="1200" dirty="0" err="1" smtClean="0">
                <a:latin typeface="Arial" charset="0"/>
              </a:rPr>
              <a:t>there</a:t>
            </a:r>
            <a:r>
              <a:rPr lang="de-DE" sz="1200" dirty="0" smtClean="0">
                <a:latin typeface="Arial" charset="0"/>
              </a:rPr>
              <a:t> </a:t>
            </a:r>
            <a:r>
              <a:rPr lang="de-DE" sz="1200" dirty="0" err="1" smtClean="0">
                <a:latin typeface="Arial" charset="0"/>
              </a:rPr>
              <a:t>are</a:t>
            </a:r>
            <a:r>
              <a:rPr lang="de-DE" sz="1200" dirty="0" smtClean="0">
                <a:latin typeface="Arial" charset="0"/>
              </a:rPr>
              <a:t> </a:t>
            </a:r>
            <a:r>
              <a:rPr lang="de-DE" sz="1200" dirty="0" err="1" smtClean="0">
                <a:latin typeface="Arial" charset="0"/>
              </a:rPr>
              <a:t>costs</a:t>
            </a:r>
            <a:r>
              <a:rPr lang="de-DE" sz="1200" dirty="0" smtClean="0">
                <a:latin typeface="Arial" charset="0"/>
              </a:rPr>
              <a:t> </a:t>
            </a:r>
            <a:r>
              <a:rPr lang="de-DE" sz="1200" dirty="0" err="1" smtClean="0">
                <a:latin typeface="Arial" charset="0"/>
              </a:rPr>
              <a:t>to</a:t>
            </a:r>
            <a:r>
              <a:rPr lang="de-DE" sz="1200" dirty="0" smtClean="0">
                <a:latin typeface="Arial" charset="0"/>
              </a:rPr>
              <a:t> </a:t>
            </a:r>
            <a:r>
              <a:rPr lang="de-DE" sz="1200" dirty="0" err="1" smtClean="0">
                <a:latin typeface="Arial" charset="0"/>
              </a:rPr>
              <a:t>cover</a:t>
            </a:r>
            <a:r>
              <a:rPr lang="de-DE" sz="1200" dirty="0" smtClean="0">
                <a:latin typeface="Arial" charset="0"/>
              </a:rPr>
              <a:t> </a:t>
            </a:r>
            <a:r>
              <a:rPr lang="de-DE" sz="1200" dirty="0" err="1" smtClean="0">
                <a:latin typeface="Arial" charset="0"/>
              </a:rPr>
              <a:t>and</a:t>
            </a:r>
            <a:r>
              <a:rPr lang="de-DE" sz="1200" dirty="0" smtClean="0">
                <a:latin typeface="Arial" charset="0"/>
              </a:rPr>
              <a:t> </a:t>
            </a:r>
            <a:r>
              <a:rPr lang="de-DE" sz="1200" dirty="0" err="1" smtClean="0">
                <a:latin typeface="Arial" charset="0"/>
              </a:rPr>
              <a:t>revenue</a:t>
            </a:r>
            <a:r>
              <a:rPr lang="de-DE" sz="1200" dirty="0" smtClean="0">
                <a:latin typeface="Arial" charset="0"/>
              </a:rPr>
              <a:t> </a:t>
            </a:r>
            <a:r>
              <a:rPr lang="de-DE" sz="1200" dirty="0" err="1" smtClean="0">
                <a:latin typeface="Arial" charset="0"/>
              </a:rPr>
              <a:t>streams</a:t>
            </a:r>
            <a:r>
              <a:rPr lang="de-DE" sz="1200" dirty="0" smtClean="0">
                <a:latin typeface="Arial" charset="0"/>
              </a:rPr>
              <a:t> </a:t>
            </a:r>
            <a:r>
              <a:rPr lang="de-DE" sz="1200" dirty="0" err="1" smtClean="0">
                <a:latin typeface="Arial" charset="0"/>
              </a:rPr>
              <a:t>to</a:t>
            </a:r>
            <a:r>
              <a:rPr lang="de-DE" sz="1200" dirty="0" smtClean="0">
                <a:latin typeface="Arial" charset="0"/>
              </a:rPr>
              <a:t> </a:t>
            </a:r>
            <a:r>
              <a:rPr lang="de-DE" sz="1200" dirty="0" err="1" smtClean="0">
                <a:latin typeface="Arial" charset="0"/>
              </a:rPr>
              <a:t>secure</a:t>
            </a:r>
            <a:r>
              <a:rPr lang="de-DE" sz="1200" dirty="0" smtClean="0">
                <a:latin typeface="Arial" charset="0"/>
              </a:rPr>
              <a:t>.</a:t>
            </a:r>
            <a:endParaRPr kumimoji="0" lang="de-DE" sz="1200" i="0" u="none" strike="noStrike" cap="none" normalizeH="0" baseline="0" dirty="0" smtClean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-7997" y="91507"/>
            <a:ext cx="62052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 smtClean="0"/>
              <a:t>Guideline </a:t>
            </a:r>
            <a:r>
              <a:rPr lang="de-DE" sz="2400" b="1" dirty="0" err="1" smtClean="0"/>
              <a:t>for</a:t>
            </a:r>
            <a:r>
              <a:rPr lang="de-DE" sz="2400" b="1" dirty="0" smtClean="0"/>
              <a:t> </a:t>
            </a:r>
            <a:r>
              <a:rPr lang="de-DE" sz="2400" b="1" dirty="0" err="1" smtClean="0"/>
              <a:t>the</a:t>
            </a:r>
            <a:r>
              <a:rPr lang="de-DE" sz="2400" b="1" dirty="0" smtClean="0"/>
              <a:t> Social Business Model </a:t>
            </a:r>
            <a:r>
              <a:rPr lang="de-DE" sz="2400" b="1" dirty="0" err="1" smtClean="0"/>
              <a:t>Canvas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110155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86228"/>
            <a:ext cx="8229600" cy="418058"/>
          </a:xfrm>
        </p:spPr>
        <p:txBody>
          <a:bodyPr>
            <a:normAutofit fontScale="90000"/>
          </a:bodyPr>
          <a:lstStyle/>
          <a:p>
            <a:pPr algn="l"/>
            <a:r>
              <a:rPr lang="de-DE" dirty="0" smtClean="0"/>
              <a:t>Value Proposition (1 </a:t>
            </a:r>
            <a:r>
              <a:rPr lang="de-DE" dirty="0" err="1" smtClean="0"/>
              <a:t>chart</a:t>
            </a:r>
            <a:r>
              <a:rPr lang="de-DE" dirty="0" smtClean="0"/>
              <a:t>) </a:t>
            </a:r>
            <a:endParaRPr lang="en-US" dirty="0"/>
          </a:p>
        </p:txBody>
      </p:sp>
      <p:sp>
        <p:nvSpPr>
          <p:cNvPr id="4" name="Textfeld 3"/>
          <p:cNvSpPr txBox="1"/>
          <p:nvPr/>
        </p:nvSpPr>
        <p:spPr>
          <a:xfrm>
            <a:off x="457200" y="764704"/>
            <a:ext cx="82652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 smtClean="0"/>
              <a:t>Use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value</a:t>
            </a:r>
            <a:r>
              <a:rPr lang="de-DE" dirty="0" smtClean="0"/>
              <a:t> </a:t>
            </a:r>
            <a:r>
              <a:rPr lang="de-DE" dirty="0" err="1" smtClean="0"/>
              <a:t>proposition</a:t>
            </a:r>
            <a:r>
              <a:rPr lang="de-DE" dirty="0" smtClean="0"/>
              <a:t> </a:t>
            </a:r>
            <a:r>
              <a:rPr lang="de-DE" dirty="0" err="1" smtClean="0"/>
              <a:t>canvas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explain</a:t>
            </a:r>
            <a:r>
              <a:rPr lang="de-DE" dirty="0" smtClean="0"/>
              <a:t> </a:t>
            </a:r>
            <a:r>
              <a:rPr lang="de-DE" dirty="0" err="1" smtClean="0"/>
              <a:t>what</a:t>
            </a:r>
            <a:r>
              <a:rPr lang="de-DE" dirty="0" smtClean="0"/>
              <a:t> </a:t>
            </a:r>
            <a:r>
              <a:rPr lang="de-DE" dirty="0" err="1" smtClean="0"/>
              <a:t>makes</a:t>
            </a:r>
            <a:r>
              <a:rPr lang="de-DE" dirty="0" smtClean="0"/>
              <a:t> </a:t>
            </a:r>
            <a:r>
              <a:rPr lang="de-DE" dirty="0" err="1" smtClean="0"/>
              <a:t>your</a:t>
            </a:r>
            <a:r>
              <a:rPr lang="de-DE" dirty="0" smtClean="0"/>
              <a:t> </a:t>
            </a:r>
            <a:r>
              <a:rPr lang="de-DE" dirty="0" err="1" smtClean="0"/>
              <a:t>business</a:t>
            </a:r>
            <a:r>
              <a:rPr lang="de-DE" dirty="0" smtClean="0"/>
              <a:t> </a:t>
            </a:r>
            <a:r>
              <a:rPr lang="de-DE" dirty="0" err="1" smtClean="0"/>
              <a:t>model</a:t>
            </a:r>
            <a:r>
              <a:rPr lang="de-DE" dirty="0" smtClean="0"/>
              <a:t> </a:t>
            </a:r>
            <a:r>
              <a:rPr lang="de-DE" dirty="0" err="1" smtClean="0"/>
              <a:t>unique</a:t>
            </a:r>
            <a:r>
              <a:rPr lang="de-DE" dirty="0" smtClean="0"/>
              <a:t>.</a:t>
            </a:r>
            <a:endParaRPr lang="en-US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5</a:t>
            </a:fld>
            <a:endParaRPr lang="de-DE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8233" y="1412776"/>
            <a:ext cx="8507533" cy="4212468"/>
          </a:xfrm>
          <a:prstGeom prst="rect">
            <a:avLst/>
          </a:prstGeom>
        </p:spPr>
      </p:pic>
      <p:sp>
        <p:nvSpPr>
          <p:cNvPr id="8" name="Textfeld 7"/>
          <p:cNvSpPr txBox="1"/>
          <p:nvPr/>
        </p:nvSpPr>
        <p:spPr>
          <a:xfrm>
            <a:off x="7720274" y="2684502"/>
            <a:ext cx="756084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400" dirty="0" err="1" smtClean="0"/>
              <a:t>needs</a:t>
            </a:r>
            <a:endParaRPr lang="de-DE" sz="1400" dirty="0"/>
          </a:p>
        </p:txBody>
      </p:sp>
      <p:sp>
        <p:nvSpPr>
          <p:cNvPr id="9" name="Textfeld 8"/>
          <p:cNvSpPr txBox="1"/>
          <p:nvPr/>
        </p:nvSpPr>
        <p:spPr>
          <a:xfrm>
            <a:off x="6453404" y="4738267"/>
            <a:ext cx="648072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400" dirty="0" smtClean="0"/>
              <a:t>time</a:t>
            </a:r>
            <a:endParaRPr lang="de-DE" sz="1400" dirty="0"/>
          </a:p>
        </p:txBody>
      </p:sp>
      <p:sp>
        <p:nvSpPr>
          <p:cNvPr id="10" name="Textfeld 9"/>
          <p:cNvSpPr txBox="1"/>
          <p:nvPr/>
        </p:nvSpPr>
        <p:spPr>
          <a:xfrm>
            <a:off x="7101476" y="3519010"/>
            <a:ext cx="67738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400" dirty="0" err="1" smtClean="0"/>
              <a:t>tasks</a:t>
            </a:r>
            <a:endParaRPr lang="de-DE" sz="1400" dirty="0"/>
          </a:p>
        </p:txBody>
      </p:sp>
      <p:sp>
        <p:nvSpPr>
          <p:cNvPr id="11" name="Textfeld 10"/>
          <p:cNvSpPr txBox="1"/>
          <p:nvPr/>
        </p:nvSpPr>
        <p:spPr>
          <a:xfrm>
            <a:off x="7527677" y="3921283"/>
            <a:ext cx="1028883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400" dirty="0" err="1" smtClean="0"/>
              <a:t>problems</a:t>
            </a:r>
            <a:endParaRPr lang="de-DE" sz="1400" dirty="0"/>
          </a:p>
        </p:txBody>
      </p:sp>
      <p:sp>
        <p:nvSpPr>
          <p:cNvPr id="12" name="Textfeld 11"/>
          <p:cNvSpPr txBox="1"/>
          <p:nvPr/>
        </p:nvSpPr>
        <p:spPr>
          <a:xfrm>
            <a:off x="6458968" y="3999496"/>
            <a:ext cx="752655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400" dirty="0" err="1" smtClean="0"/>
              <a:t>costs</a:t>
            </a:r>
            <a:endParaRPr lang="de-DE" sz="1400" dirty="0"/>
          </a:p>
        </p:txBody>
      </p:sp>
      <p:sp>
        <p:nvSpPr>
          <p:cNvPr id="13" name="Textfeld 12"/>
          <p:cNvSpPr txBox="1"/>
          <p:nvPr/>
        </p:nvSpPr>
        <p:spPr>
          <a:xfrm>
            <a:off x="5301911" y="3688287"/>
            <a:ext cx="752655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400" dirty="0" err="1" smtClean="0"/>
              <a:t>risks</a:t>
            </a:r>
            <a:endParaRPr lang="de-DE" sz="1400" dirty="0"/>
          </a:p>
        </p:txBody>
      </p:sp>
      <p:sp>
        <p:nvSpPr>
          <p:cNvPr id="14" name="Textfeld 13"/>
          <p:cNvSpPr txBox="1"/>
          <p:nvPr/>
        </p:nvSpPr>
        <p:spPr>
          <a:xfrm>
            <a:off x="6511258" y="1879163"/>
            <a:ext cx="1152817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400" dirty="0" err="1" smtClean="0"/>
              <a:t>outcomes</a:t>
            </a:r>
            <a:endParaRPr lang="de-DE" sz="1400" dirty="0"/>
          </a:p>
        </p:txBody>
      </p:sp>
      <p:sp>
        <p:nvSpPr>
          <p:cNvPr id="15" name="Textfeld 14"/>
          <p:cNvSpPr txBox="1"/>
          <p:nvPr/>
        </p:nvSpPr>
        <p:spPr>
          <a:xfrm>
            <a:off x="6300193" y="2482461"/>
            <a:ext cx="1011206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400" dirty="0" err="1" smtClean="0"/>
              <a:t>benefits</a:t>
            </a:r>
            <a:endParaRPr lang="de-DE" sz="1400" dirty="0"/>
          </a:p>
        </p:txBody>
      </p:sp>
      <p:sp>
        <p:nvSpPr>
          <p:cNvPr id="16" name="Textfeld 15"/>
          <p:cNvSpPr txBox="1"/>
          <p:nvPr/>
        </p:nvSpPr>
        <p:spPr>
          <a:xfrm>
            <a:off x="5107222" y="2821015"/>
            <a:ext cx="907057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400" dirty="0" err="1" smtClean="0"/>
              <a:t>desires</a:t>
            </a:r>
            <a:endParaRPr lang="de-DE" sz="1400" dirty="0"/>
          </a:p>
        </p:txBody>
      </p:sp>
      <p:sp>
        <p:nvSpPr>
          <p:cNvPr id="3" name="Textfeld 2"/>
          <p:cNvSpPr txBox="1"/>
          <p:nvPr/>
        </p:nvSpPr>
        <p:spPr>
          <a:xfrm>
            <a:off x="2319199" y="2132856"/>
            <a:ext cx="1123064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de-DE" sz="1400" dirty="0" err="1" smtClean="0"/>
              <a:t>gain</a:t>
            </a:r>
            <a:r>
              <a:rPr lang="de-DE" sz="1400" dirty="0" smtClean="0"/>
              <a:t> </a:t>
            </a:r>
            <a:r>
              <a:rPr lang="de-DE" sz="1400" dirty="0" err="1" smtClean="0"/>
              <a:t>creators</a:t>
            </a:r>
            <a:endParaRPr lang="en-US" sz="1400" dirty="0"/>
          </a:p>
        </p:txBody>
      </p:sp>
      <p:sp>
        <p:nvSpPr>
          <p:cNvPr id="17" name="Textfeld 16"/>
          <p:cNvSpPr txBox="1"/>
          <p:nvPr/>
        </p:nvSpPr>
        <p:spPr>
          <a:xfrm>
            <a:off x="2319199" y="4107519"/>
            <a:ext cx="1206869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de-DE" sz="1400" dirty="0" err="1" smtClean="0"/>
              <a:t>pain</a:t>
            </a:r>
            <a:r>
              <a:rPr lang="de-DE" sz="1400" dirty="0" smtClean="0"/>
              <a:t> </a:t>
            </a:r>
            <a:r>
              <a:rPr lang="de-DE" sz="1400" dirty="0" err="1" smtClean="0"/>
              <a:t>releavers</a:t>
            </a:r>
            <a:endParaRPr lang="en-US" sz="1400" dirty="0"/>
          </a:p>
        </p:txBody>
      </p:sp>
      <p:sp>
        <p:nvSpPr>
          <p:cNvPr id="18" name="Textfeld 17"/>
          <p:cNvSpPr txBox="1"/>
          <p:nvPr/>
        </p:nvSpPr>
        <p:spPr>
          <a:xfrm>
            <a:off x="611560" y="2995790"/>
            <a:ext cx="1031373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de-DE" sz="1400" dirty="0" err="1" smtClean="0"/>
              <a:t>products</a:t>
            </a:r>
            <a:r>
              <a:rPr lang="de-DE" sz="1400" dirty="0" smtClean="0"/>
              <a:t> &amp; </a:t>
            </a:r>
          </a:p>
          <a:p>
            <a:r>
              <a:rPr lang="de-DE" sz="1400" dirty="0" err="1" smtClean="0"/>
              <a:t>services</a:t>
            </a:r>
            <a:endParaRPr lang="en-US" sz="1400" dirty="0"/>
          </a:p>
        </p:txBody>
      </p:sp>
      <p:sp>
        <p:nvSpPr>
          <p:cNvPr id="19" name="Textfeld 18"/>
          <p:cNvSpPr txBox="1"/>
          <p:nvPr/>
        </p:nvSpPr>
        <p:spPr>
          <a:xfrm>
            <a:off x="1331640" y="6107795"/>
            <a:ext cx="66990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Tutorial: </a:t>
            </a:r>
            <a:r>
              <a:rPr lang="en-US" dirty="0" smtClean="0">
                <a:hlinkClick r:id="rId5"/>
              </a:rPr>
              <a:t>https</a:t>
            </a:r>
            <a:r>
              <a:rPr lang="en-US" dirty="0">
                <a:hlinkClick r:id="rId5"/>
              </a:rPr>
              <a:t>://</a:t>
            </a:r>
            <a:r>
              <a:rPr lang="en-US" dirty="0" smtClean="0">
                <a:hlinkClick r:id="rId5"/>
              </a:rPr>
              <a:t>www.youtube.com/watch?v=D254suPMpwY&amp;t=192s</a:t>
            </a:r>
            <a:endParaRPr lang="en-US" dirty="0" smtClean="0"/>
          </a:p>
          <a:p>
            <a:endParaRPr lang="en-US" dirty="0" smtClean="0"/>
          </a:p>
        </p:txBody>
      </p:sp>
      <p:sp>
        <p:nvSpPr>
          <p:cNvPr id="20" name="Textfeld 19"/>
          <p:cNvSpPr txBox="1"/>
          <p:nvPr/>
        </p:nvSpPr>
        <p:spPr>
          <a:xfrm>
            <a:off x="5870717" y="2132856"/>
            <a:ext cx="559640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de-DE" sz="1400" dirty="0" err="1" smtClean="0"/>
              <a:t>gains</a:t>
            </a:r>
            <a:endParaRPr lang="en-US" sz="1400" dirty="0"/>
          </a:p>
        </p:txBody>
      </p:sp>
      <p:sp>
        <p:nvSpPr>
          <p:cNvPr id="21" name="Textfeld 20"/>
          <p:cNvSpPr txBox="1"/>
          <p:nvPr/>
        </p:nvSpPr>
        <p:spPr>
          <a:xfrm>
            <a:off x="5857764" y="4170838"/>
            <a:ext cx="572593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de-DE" sz="1400" dirty="0" err="1" smtClean="0"/>
              <a:t>pains</a:t>
            </a:r>
            <a:endParaRPr lang="en-US" sz="1400" dirty="0"/>
          </a:p>
        </p:txBody>
      </p:sp>
      <p:sp>
        <p:nvSpPr>
          <p:cNvPr id="22" name="Textfeld 21"/>
          <p:cNvSpPr txBox="1"/>
          <p:nvPr/>
        </p:nvSpPr>
        <p:spPr>
          <a:xfrm>
            <a:off x="7594732" y="3086775"/>
            <a:ext cx="871842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de-DE" sz="1400" dirty="0" err="1"/>
              <a:t>c</a:t>
            </a:r>
            <a:r>
              <a:rPr lang="de-DE" sz="1400" dirty="0" err="1" smtClean="0"/>
              <a:t>ustomer</a:t>
            </a:r>
            <a:endParaRPr lang="de-DE" sz="1400" dirty="0" smtClean="0"/>
          </a:p>
          <a:p>
            <a:pPr algn="ctr"/>
            <a:r>
              <a:rPr lang="de-DE" sz="1400" dirty="0" err="1" smtClean="0"/>
              <a:t>jobs</a:t>
            </a:r>
            <a:endParaRPr lang="en-US" sz="14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04320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pPr eaLnBrk="0" fontAlgn="base" hangingPunct="0">
              <a:spcAft>
                <a:spcPts val="200"/>
              </a:spcAft>
            </a:pPr>
            <a:r>
              <a:rPr lang="de-DE" dirty="0" smtClean="0">
                <a:latin typeface="Arial" charset="0"/>
              </a:rPr>
              <a:t>Customers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&amp; </a:t>
            </a:r>
            <a:r>
              <a:rPr lang="de-DE" dirty="0" smtClean="0">
                <a:latin typeface="Arial" charset="0"/>
              </a:rPr>
              <a:t>Beneficiaries </a:t>
            </a:r>
            <a:r>
              <a:rPr lang="de-DE" dirty="0" smtClean="0"/>
              <a:t>(2 </a:t>
            </a:r>
            <a:r>
              <a:rPr lang="de-DE" dirty="0" err="1" smtClean="0"/>
              <a:t>charts</a:t>
            </a:r>
            <a:r>
              <a:rPr lang="de-DE" dirty="0" smtClean="0"/>
              <a:t> </a:t>
            </a:r>
            <a:r>
              <a:rPr lang="de-DE" dirty="0" err="1" smtClean="0"/>
              <a:t>one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each</a:t>
            </a:r>
            <a:r>
              <a:rPr lang="de-DE" dirty="0" smtClean="0"/>
              <a:t> </a:t>
            </a:r>
            <a:r>
              <a:rPr lang="de-DE" dirty="0" err="1" smtClean="0"/>
              <a:t>persona</a:t>
            </a:r>
            <a:r>
              <a:rPr lang="de-DE" dirty="0" smtClean="0"/>
              <a:t>) </a:t>
            </a:r>
            <a:endParaRPr lang="en-US" dirty="0"/>
          </a:p>
        </p:txBody>
      </p:sp>
      <p:sp>
        <p:nvSpPr>
          <p:cNvPr id="4" name="Textfeld 3"/>
          <p:cNvSpPr txBox="1"/>
          <p:nvPr/>
        </p:nvSpPr>
        <p:spPr>
          <a:xfrm>
            <a:off x="457200" y="764704"/>
            <a:ext cx="82652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 smtClean="0"/>
              <a:t>Develop</a:t>
            </a:r>
            <a:r>
              <a:rPr lang="de-DE" dirty="0"/>
              <a:t> </a:t>
            </a:r>
            <a:r>
              <a:rPr lang="de-DE" dirty="0" smtClean="0"/>
              <a:t>a </a:t>
            </a:r>
            <a:r>
              <a:rPr lang="de-DE" dirty="0" err="1" smtClean="0"/>
              <a:t>persona</a:t>
            </a:r>
            <a:r>
              <a:rPr lang="de-DE" dirty="0" smtClean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smtClean="0"/>
              <a:t>a </a:t>
            </a:r>
            <a:r>
              <a:rPr lang="de-DE" dirty="0" err="1" smtClean="0"/>
              <a:t>typical</a:t>
            </a:r>
            <a:r>
              <a:rPr lang="de-DE" dirty="0" smtClean="0"/>
              <a:t> </a:t>
            </a:r>
            <a:r>
              <a:rPr lang="de-DE" dirty="0" err="1" smtClean="0"/>
              <a:t>customer</a:t>
            </a:r>
            <a:r>
              <a:rPr lang="de-DE" dirty="0" smtClean="0"/>
              <a:t> </a:t>
            </a:r>
            <a:r>
              <a:rPr lang="de-DE" u="sng" dirty="0" err="1" smtClean="0"/>
              <a:t>and</a:t>
            </a:r>
            <a:r>
              <a:rPr lang="de-DE" dirty="0" smtClean="0"/>
              <a:t> a </a:t>
            </a:r>
            <a:r>
              <a:rPr lang="de-DE" dirty="0" err="1" smtClean="0"/>
              <a:t>typical</a:t>
            </a:r>
            <a:r>
              <a:rPr lang="de-DE" dirty="0" smtClean="0"/>
              <a:t> </a:t>
            </a:r>
            <a:r>
              <a:rPr lang="de-DE" dirty="0" err="1" smtClean="0"/>
              <a:t>beneficiary</a:t>
            </a:r>
            <a:r>
              <a:rPr lang="de-DE" dirty="0" smtClean="0"/>
              <a:t>. </a:t>
            </a:r>
            <a:endParaRPr lang="en-US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6</a:t>
            </a:fld>
            <a:endParaRPr lang="de-DE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528" y="1165696"/>
            <a:ext cx="3741278" cy="5373216"/>
          </a:xfrm>
          <a:prstGeom prst="rect">
            <a:avLst/>
          </a:prstGeom>
        </p:spPr>
      </p:pic>
      <p:sp>
        <p:nvSpPr>
          <p:cNvPr id="6" name="Textfeld 5"/>
          <p:cNvSpPr txBox="1"/>
          <p:nvPr/>
        </p:nvSpPr>
        <p:spPr>
          <a:xfrm>
            <a:off x="4716016" y="2949762"/>
            <a:ext cx="41095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This </a:t>
            </a:r>
            <a:r>
              <a:rPr lang="de-DE" dirty="0" err="1" smtClean="0"/>
              <a:t>persona</a:t>
            </a:r>
            <a:r>
              <a:rPr lang="de-DE" dirty="0" smtClean="0"/>
              <a:t> </a:t>
            </a:r>
            <a:r>
              <a:rPr lang="de-DE" dirty="0" err="1" smtClean="0"/>
              <a:t>canvas</a:t>
            </a:r>
            <a:r>
              <a:rPr lang="de-DE" dirty="0" smtClean="0"/>
              <a:t> </a:t>
            </a:r>
            <a:r>
              <a:rPr lang="de-DE" dirty="0" err="1" smtClean="0"/>
              <a:t>is</a:t>
            </a:r>
            <a:r>
              <a:rPr lang="de-DE" dirty="0" smtClean="0"/>
              <a:t> just an </a:t>
            </a:r>
            <a:r>
              <a:rPr lang="de-DE" dirty="0" err="1" smtClean="0"/>
              <a:t>example</a:t>
            </a:r>
            <a:endParaRPr lang="de-DE" dirty="0" smtClean="0"/>
          </a:p>
          <a:p>
            <a:r>
              <a:rPr lang="en-US" dirty="0"/>
              <a:t>You are also welcome to use </a:t>
            </a:r>
            <a:r>
              <a:rPr lang="en-US" dirty="0" smtClean="0"/>
              <a:t>another one.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2972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pPr eaLnBrk="0" fontAlgn="base" hangingPunct="0">
              <a:spcAft>
                <a:spcPts val="200"/>
              </a:spcAft>
            </a:pPr>
            <a:r>
              <a:rPr lang="de-DE" dirty="0" smtClean="0">
                <a:latin typeface="Arial" charset="0"/>
              </a:rPr>
              <a:t>Key-</a:t>
            </a:r>
            <a:r>
              <a:rPr lang="de-DE" dirty="0" err="1" smtClean="0">
                <a:latin typeface="Arial" charset="0"/>
              </a:rPr>
              <a:t>products</a:t>
            </a:r>
            <a:r>
              <a:rPr lang="de-DE" dirty="0" smtClean="0">
                <a:latin typeface="Arial" charset="0"/>
              </a:rPr>
              <a:t> </a:t>
            </a:r>
            <a:r>
              <a:rPr lang="de-DE" dirty="0" err="1" smtClean="0">
                <a:latin typeface="Arial" charset="0"/>
              </a:rPr>
              <a:t>and</a:t>
            </a:r>
            <a:r>
              <a:rPr lang="de-DE" dirty="0" smtClean="0">
                <a:latin typeface="Arial" charset="0"/>
              </a:rPr>
              <a:t> -services </a:t>
            </a:r>
            <a:r>
              <a:rPr lang="de-DE" dirty="0" smtClean="0"/>
              <a:t>(1 </a:t>
            </a:r>
            <a:r>
              <a:rPr lang="de-DE" dirty="0" err="1" smtClean="0"/>
              <a:t>chart</a:t>
            </a:r>
            <a:r>
              <a:rPr lang="de-DE" dirty="0" smtClean="0"/>
              <a:t>) </a:t>
            </a:r>
            <a:endParaRPr lang="en-US" dirty="0"/>
          </a:p>
        </p:txBody>
      </p:sp>
      <p:sp>
        <p:nvSpPr>
          <p:cNvPr id="4" name="Textfeld 3"/>
          <p:cNvSpPr txBox="1"/>
          <p:nvPr/>
        </p:nvSpPr>
        <p:spPr>
          <a:xfrm>
            <a:off x="457200" y="764704"/>
            <a:ext cx="82652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ts val="200"/>
              </a:spcAft>
            </a:pPr>
            <a:r>
              <a:rPr lang="de-DE" dirty="0" err="1" smtClean="0">
                <a:cs typeface="Arial" panose="020B0604020202020204" pitchFamily="34" charset="0"/>
              </a:rPr>
              <a:t>Explain</a:t>
            </a:r>
            <a:r>
              <a:rPr lang="de-DE" dirty="0" smtClean="0">
                <a:cs typeface="Arial" panose="020B0604020202020204" pitchFamily="34" charset="0"/>
              </a:rPr>
              <a:t> </a:t>
            </a:r>
            <a:r>
              <a:rPr lang="de-DE" dirty="0" err="1" smtClean="0">
                <a:cs typeface="Arial" panose="020B0604020202020204" pitchFamily="34" charset="0"/>
              </a:rPr>
              <a:t>the</a:t>
            </a:r>
            <a:r>
              <a:rPr lang="de-DE" dirty="0" smtClean="0">
                <a:cs typeface="Arial" panose="020B0604020202020204" pitchFamily="34" charset="0"/>
              </a:rPr>
              <a:t> </a:t>
            </a:r>
            <a:r>
              <a:rPr lang="de-DE" dirty="0" err="1" smtClean="0">
                <a:cs typeface="Arial" panose="020B0604020202020204" pitchFamily="34" charset="0"/>
              </a:rPr>
              <a:t>most</a:t>
            </a:r>
            <a:r>
              <a:rPr lang="de-DE" dirty="0" smtClean="0">
                <a:cs typeface="Arial" panose="020B0604020202020204" pitchFamily="34" charset="0"/>
              </a:rPr>
              <a:t> </a:t>
            </a:r>
            <a:r>
              <a:rPr lang="de-DE" dirty="0" err="1" smtClean="0">
                <a:cs typeface="Arial" panose="020B0604020202020204" pitchFamily="34" charset="0"/>
              </a:rPr>
              <a:t>important</a:t>
            </a:r>
            <a:r>
              <a:rPr lang="de-DE" dirty="0" smtClean="0">
                <a:cs typeface="Arial" panose="020B0604020202020204" pitchFamily="34" charset="0"/>
              </a:rPr>
              <a:t> </a:t>
            </a:r>
            <a:r>
              <a:rPr lang="de-DE" dirty="0" err="1" smtClean="0">
                <a:cs typeface="Arial" panose="020B0604020202020204" pitchFamily="34" charset="0"/>
              </a:rPr>
              <a:t>products</a:t>
            </a:r>
            <a:r>
              <a:rPr lang="de-DE" dirty="0" smtClean="0">
                <a:cs typeface="Arial" panose="020B0604020202020204" pitchFamily="34" charset="0"/>
              </a:rPr>
              <a:t> </a:t>
            </a:r>
            <a:r>
              <a:rPr lang="en-US" dirty="0" smtClean="0">
                <a:cs typeface="Arial" panose="020B0604020202020204" pitchFamily="34" charset="0"/>
              </a:rPr>
              <a:t>or services to inspire and </a:t>
            </a:r>
            <a:r>
              <a:rPr lang="en-US" dirty="0">
                <a:cs typeface="Arial" panose="020B0604020202020204" pitchFamily="34" charset="0"/>
              </a:rPr>
              <a:t>win/retain</a:t>
            </a:r>
            <a:r>
              <a:rPr lang="en-US" dirty="0" smtClean="0">
                <a:cs typeface="Arial" panose="020B0604020202020204" pitchFamily="34" charset="0"/>
              </a:rPr>
              <a:t> customers. What </a:t>
            </a:r>
            <a:r>
              <a:rPr lang="en-US" dirty="0">
                <a:cs typeface="Arial" panose="020B0604020202020204" pitchFamily="34" charset="0"/>
              </a:rPr>
              <a:t>is the particular </a:t>
            </a:r>
            <a:r>
              <a:rPr lang="en-US" dirty="0" smtClean="0">
                <a:cs typeface="Arial" panose="020B0604020202020204" pitchFamily="34" charset="0"/>
              </a:rPr>
              <a:t>benefit for your target group?</a:t>
            </a:r>
            <a:endParaRPr lang="en-US" dirty="0">
              <a:cs typeface="Arial" panose="020B0604020202020204" pitchFamily="34" charset="0"/>
            </a:endParaRP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691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pPr eaLnBrk="0" fontAlgn="base" hangingPunct="0">
              <a:spcAft>
                <a:spcPts val="200"/>
              </a:spcAft>
            </a:pPr>
            <a:r>
              <a:rPr lang="de-DE" dirty="0" smtClean="0">
                <a:latin typeface="Arial" charset="0"/>
              </a:rPr>
              <a:t>Channels </a:t>
            </a:r>
            <a:r>
              <a:rPr lang="de-DE" dirty="0" smtClean="0"/>
              <a:t>(1 </a:t>
            </a:r>
            <a:r>
              <a:rPr lang="de-DE" dirty="0" err="1" smtClean="0"/>
              <a:t>chart</a:t>
            </a:r>
            <a:r>
              <a:rPr lang="de-DE" dirty="0" smtClean="0"/>
              <a:t>) </a:t>
            </a:r>
            <a:endParaRPr lang="en-US" dirty="0"/>
          </a:p>
        </p:txBody>
      </p:sp>
      <p:sp>
        <p:nvSpPr>
          <p:cNvPr id="4" name="Textfeld 3"/>
          <p:cNvSpPr txBox="1"/>
          <p:nvPr/>
        </p:nvSpPr>
        <p:spPr>
          <a:xfrm>
            <a:off x="457200" y="764704"/>
            <a:ext cx="82652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ts val="200"/>
              </a:spcAft>
            </a:pPr>
            <a:r>
              <a:rPr lang="de-DE" dirty="0" err="1" smtClean="0">
                <a:cs typeface="Arial" panose="020B0604020202020204" pitchFamily="34" charset="0"/>
              </a:rPr>
              <a:t>Develop</a:t>
            </a:r>
            <a:r>
              <a:rPr lang="de-DE" dirty="0" smtClean="0">
                <a:cs typeface="Arial" panose="020B0604020202020204" pitchFamily="34" charset="0"/>
              </a:rPr>
              <a:t> a </a:t>
            </a:r>
            <a:r>
              <a:rPr lang="de-DE" dirty="0" err="1" smtClean="0">
                <a:cs typeface="Arial" panose="020B0604020202020204" pitchFamily="34" charset="0"/>
              </a:rPr>
              <a:t>diagram</a:t>
            </a:r>
            <a:r>
              <a:rPr lang="de-DE" dirty="0" smtClean="0">
                <a:cs typeface="Arial" panose="020B0604020202020204" pitchFamily="34" charset="0"/>
              </a:rPr>
              <a:t> </a:t>
            </a:r>
            <a:r>
              <a:rPr lang="de-DE" dirty="0" err="1" smtClean="0">
                <a:cs typeface="Arial" panose="020B0604020202020204" pitchFamily="34" charset="0"/>
              </a:rPr>
              <a:t>of</a:t>
            </a:r>
            <a:r>
              <a:rPr lang="de-DE" dirty="0" smtClean="0">
                <a:cs typeface="Arial" panose="020B0604020202020204" pitchFamily="34" charset="0"/>
              </a:rPr>
              <a:t> </a:t>
            </a:r>
            <a:r>
              <a:rPr lang="de-DE" dirty="0" err="1" smtClean="0">
                <a:cs typeface="Arial" panose="020B0604020202020204" pitchFamily="34" charset="0"/>
              </a:rPr>
              <a:t>your</a:t>
            </a:r>
            <a:r>
              <a:rPr lang="de-DE" dirty="0" smtClean="0">
                <a:cs typeface="Arial" panose="020B0604020202020204" pitchFamily="34" charset="0"/>
              </a:rPr>
              <a:t> Multi-Channel-System </a:t>
            </a:r>
            <a:r>
              <a:rPr lang="de-DE" dirty="0" err="1" smtClean="0">
                <a:cs typeface="Arial" panose="020B0604020202020204" pitchFamily="34" charset="0"/>
              </a:rPr>
              <a:t>to</a:t>
            </a:r>
            <a:r>
              <a:rPr lang="de-DE" dirty="0" smtClean="0">
                <a:cs typeface="Arial" panose="020B0604020202020204" pitchFamily="34" charset="0"/>
              </a:rPr>
              <a:t> </a:t>
            </a:r>
            <a:r>
              <a:rPr lang="de-DE" dirty="0" err="1" smtClean="0">
                <a:cs typeface="Arial" panose="020B0604020202020204" pitchFamily="34" charset="0"/>
              </a:rPr>
              <a:t>get</a:t>
            </a:r>
            <a:r>
              <a:rPr lang="de-DE" dirty="0" smtClean="0">
                <a:cs typeface="Arial" panose="020B0604020202020204" pitchFamily="34" charset="0"/>
              </a:rPr>
              <a:t> in </a:t>
            </a:r>
            <a:r>
              <a:rPr lang="de-DE" dirty="0" err="1" smtClean="0">
                <a:cs typeface="Arial" panose="020B0604020202020204" pitchFamily="34" charset="0"/>
              </a:rPr>
              <a:t>touch</a:t>
            </a:r>
            <a:r>
              <a:rPr lang="de-DE" dirty="0" smtClean="0">
                <a:cs typeface="Arial" panose="020B0604020202020204" pitchFamily="34" charset="0"/>
              </a:rPr>
              <a:t> </a:t>
            </a:r>
            <a:r>
              <a:rPr lang="de-DE" dirty="0" err="1" smtClean="0">
                <a:cs typeface="Arial" panose="020B0604020202020204" pitchFamily="34" charset="0"/>
              </a:rPr>
              <a:t>with</a:t>
            </a:r>
            <a:r>
              <a:rPr lang="de-DE" dirty="0" smtClean="0">
                <a:cs typeface="Arial" panose="020B0604020202020204" pitchFamily="34" charset="0"/>
              </a:rPr>
              <a:t> </a:t>
            </a:r>
            <a:r>
              <a:rPr lang="de-DE" dirty="0" err="1" smtClean="0">
                <a:cs typeface="Arial" panose="020B0604020202020204" pitchFamily="34" charset="0"/>
              </a:rPr>
              <a:t>your</a:t>
            </a:r>
            <a:r>
              <a:rPr lang="de-DE" dirty="0" smtClean="0">
                <a:cs typeface="Arial" panose="020B0604020202020204" pitchFamily="34" charset="0"/>
              </a:rPr>
              <a:t> </a:t>
            </a:r>
            <a:r>
              <a:rPr lang="de-DE" dirty="0" err="1" smtClean="0">
                <a:cs typeface="Arial" panose="020B0604020202020204" pitchFamily="34" charset="0"/>
              </a:rPr>
              <a:t>customers</a:t>
            </a:r>
            <a:r>
              <a:rPr lang="de-DE" dirty="0" smtClean="0">
                <a:cs typeface="Arial" panose="020B0604020202020204" pitchFamily="34" charset="0"/>
              </a:rPr>
              <a:t> </a:t>
            </a:r>
            <a:r>
              <a:rPr lang="de-DE" dirty="0" err="1" smtClean="0">
                <a:cs typeface="Arial" panose="020B0604020202020204" pitchFamily="34" charset="0"/>
              </a:rPr>
              <a:t>and</a:t>
            </a:r>
            <a:r>
              <a:rPr lang="de-DE" dirty="0" smtClean="0">
                <a:cs typeface="Arial" panose="020B0604020202020204" pitchFamily="34" charset="0"/>
              </a:rPr>
              <a:t> </a:t>
            </a:r>
            <a:r>
              <a:rPr lang="de-DE" dirty="0" err="1" smtClean="0">
                <a:cs typeface="Arial" panose="020B0604020202020204" pitchFamily="34" charset="0"/>
              </a:rPr>
              <a:t>to</a:t>
            </a:r>
            <a:r>
              <a:rPr lang="de-DE" dirty="0" smtClean="0">
                <a:cs typeface="Arial" panose="020B0604020202020204" pitchFamily="34" charset="0"/>
              </a:rPr>
              <a:t> </a:t>
            </a:r>
            <a:r>
              <a:rPr lang="de-DE" dirty="0" err="1" smtClean="0">
                <a:cs typeface="Arial" panose="020B0604020202020204" pitchFamily="34" charset="0"/>
              </a:rPr>
              <a:t>sell</a:t>
            </a:r>
            <a:r>
              <a:rPr lang="de-DE" dirty="0" smtClean="0">
                <a:cs typeface="Arial" panose="020B0604020202020204" pitchFamily="34" charset="0"/>
              </a:rPr>
              <a:t> </a:t>
            </a:r>
            <a:r>
              <a:rPr lang="de-DE" dirty="0" err="1" smtClean="0">
                <a:cs typeface="Arial" panose="020B0604020202020204" pitchFamily="34" charset="0"/>
              </a:rPr>
              <a:t>your</a:t>
            </a:r>
            <a:r>
              <a:rPr lang="de-DE" dirty="0" smtClean="0">
                <a:cs typeface="Arial" panose="020B0604020202020204" pitchFamily="34" charset="0"/>
              </a:rPr>
              <a:t> </a:t>
            </a:r>
            <a:r>
              <a:rPr lang="de-DE" dirty="0" err="1" smtClean="0">
                <a:cs typeface="Arial" panose="020B0604020202020204" pitchFamily="34" charset="0"/>
              </a:rPr>
              <a:t>products</a:t>
            </a:r>
            <a:r>
              <a:rPr lang="de-DE" dirty="0" smtClean="0">
                <a:cs typeface="Arial" panose="020B0604020202020204" pitchFamily="34" charset="0"/>
              </a:rPr>
              <a:t> </a:t>
            </a:r>
            <a:r>
              <a:rPr lang="de-DE" dirty="0" err="1" smtClean="0">
                <a:cs typeface="Arial" panose="020B0604020202020204" pitchFamily="34" charset="0"/>
              </a:rPr>
              <a:t>and</a:t>
            </a:r>
            <a:r>
              <a:rPr lang="de-DE" dirty="0" smtClean="0">
                <a:cs typeface="Arial" panose="020B0604020202020204" pitchFamily="34" charset="0"/>
              </a:rPr>
              <a:t> </a:t>
            </a:r>
            <a:r>
              <a:rPr lang="de-DE" dirty="0" err="1" smtClean="0">
                <a:cs typeface="Arial" panose="020B0604020202020204" pitchFamily="34" charset="0"/>
              </a:rPr>
              <a:t>services</a:t>
            </a:r>
            <a:r>
              <a:rPr lang="de-DE" dirty="0" smtClean="0">
                <a:cs typeface="Arial" panose="020B0604020202020204" pitchFamily="34" charset="0"/>
              </a:rPr>
              <a:t>.</a:t>
            </a:r>
            <a:endParaRPr lang="en-US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95458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pPr eaLnBrk="0" fontAlgn="base" hangingPunct="0">
              <a:spcAft>
                <a:spcPts val="200"/>
              </a:spcAft>
            </a:pPr>
            <a:r>
              <a:rPr lang="de-DE" dirty="0" smtClean="0">
                <a:latin typeface="Arial" charset="0"/>
              </a:rPr>
              <a:t>Key-</a:t>
            </a:r>
            <a:r>
              <a:rPr lang="de-DE" dirty="0" err="1" smtClean="0">
                <a:latin typeface="Arial" charset="0"/>
              </a:rPr>
              <a:t>Processes</a:t>
            </a:r>
            <a:r>
              <a:rPr lang="de-DE" dirty="0" smtClean="0">
                <a:latin typeface="Arial" charset="0"/>
              </a:rPr>
              <a:t> </a:t>
            </a:r>
            <a:r>
              <a:rPr lang="de-DE" dirty="0" smtClean="0"/>
              <a:t>(1 </a:t>
            </a:r>
            <a:r>
              <a:rPr lang="de-DE" dirty="0" err="1" smtClean="0"/>
              <a:t>chart</a:t>
            </a:r>
            <a:r>
              <a:rPr lang="de-DE" dirty="0" smtClean="0"/>
              <a:t>) </a:t>
            </a:r>
            <a:endParaRPr lang="en-US" dirty="0"/>
          </a:p>
        </p:txBody>
      </p:sp>
      <p:sp>
        <p:nvSpPr>
          <p:cNvPr id="4" name="Textfeld 3"/>
          <p:cNvSpPr txBox="1"/>
          <p:nvPr/>
        </p:nvSpPr>
        <p:spPr>
          <a:xfrm>
            <a:off x="457200" y="764704"/>
            <a:ext cx="82652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ts val="200"/>
              </a:spcAft>
            </a:pPr>
            <a:r>
              <a:rPr lang="de-DE" dirty="0" err="1" smtClean="0">
                <a:cs typeface="Arial" panose="020B0604020202020204" pitchFamily="34" charset="0"/>
              </a:rPr>
              <a:t>Develop</a:t>
            </a:r>
            <a:r>
              <a:rPr lang="de-DE" dirty="0" smtClean="0">
                <a:cs typeface="Arial" panose="020B0604020202020204" pitchFamily="34" charset="0"/>
              </a:rPr>
              <a:t> a </a:t>
            </a:r>
            <a:r>
              <a:rPr lang="de-DE" dirty="0" err="1" smtClean="0">
                <a:cs typeface="Arial" panose="020B0604020202020204" pitchFamily="34" charset="0"/>
              </a:rPr>
              <a:t>diagram</a:t>
            </a:r>
            <a:r>
              <a:rPr lang="de-DE" dirty="0" smtClean="0">
                <a:cs typeface="Arial" panose="020B0604020202020204" pitchFamily="34" charset="0"/>
              </a:rPr>
              <a:t> </a:t>
            </a:r>
            <a:r>
              <a:rPr lang="de-DE" dirty="0" err="1" smtClean="0">
                <a:cs typeface="Arial" panose="020B0604020202020204" pitchFamily="34" charset="0"/>
              </a:rPr>
              <a:t>of</a:t>
            </a:r>
            <a:r>
              <a:rPr lang="de-DE" dirty="0" smtClean="0">
                <a:cs typeface="Arial" panose="020B0604020202020204" pitchFamily="34" charset="0"/>
              </a:rPr>
              <a:t> </a:t>
            </a:r>
            <a:r>
              <a:rPr lang="de-DE" dirty="0" err="1" smtClean="0">
                <a:cs typeface="Arial" panose="020B0604020202020204" pitchFamily="34" charset="0"/>
              </a:rPr>
              <a:t>one</a:t>
            </a:r>
            <a:r>
              <a:rPr lang="de-DE" dirty="0" smtClean="0">
                <a:cs typeface="Arial" panose="020B0604020202020204" pitchFamily="34" charset="0"/>
              </a:rPr>
              <a:t> </a:t>
            </a:r>
            <a:r>
              <a:rPr lang="de-DE" dirty="0" err="1" smtClean="0">
                <a:cs typeface="Arial" panose="020B0604020202020204" pitchFamily="34" charset="0"/>
              </a:rPr>
              <a:t>of</a:t>
            </a:r>
            <a:r>
              <a:rPr lang="de-DE" dirty="0" smtClean="0">
                <a:cs typeface="Arial" panose="020B0604020202020204" pitchFamily="34" charset="0"/>
              </a:rPr>
              <a:t> </a:t>
            </a:r>
            <a:r>
              <a:rPr lang="de-DE" dirty="0" err="1" smtClean="0">
                <a:cs typeface="Arial" panose="020B0604020202020204" pitchFamily="34" charset="0"/>
              </a:rPr>
              <a:t>the</a:t>
            </a:r>
            <a:r>
              <a:rPr lang="de-DE" dirty="0" smtClean="0">
                <a:cs typeface="Arial" panose="020B0604020202020204" pitchFamily="34" charset="0"/>
              </a:rPr>
              <a:t> </a:t>
            </a:r>
            <a:r>
              <a:rPr lang="de-DE" dirty="0" err="1" smtClean="0">
                <a:cs typeface="Arial" panose="020B0604020202020204" pitchFamily="34" charset="0"/>
              </a:rPr>
              <a:t>key-processes</a:t>
            </a:r>
            <a:r>
              <a:rPr lang="de-DE" dirty="0" smtClean="0">
                <a:cs typeface="Arial" panose="020B0604020202020204" pitchFamily="34" charset="0"/>
              </a:rPr>
              <a:t> </a:t>
            </a:r>
            <a:r>
              <a:rPr lang="de-DE" dirty="0" err="1" smtClean="0">
                <a:cs typeface="Arial" panose="020B0604020202020204" pitchFamily="34" charset="0"/>
              </a:rPr>
              <a:t>of</a:t>
            </a:r>
            <a:r>
              <a:rPr lang="de-DE" dirty="0" smtClean="0">
                <a:cs typeface="Arial" panose="020B0604020202020204" pitchFamily="34" charset="0"/>
              </a:rPr>
              <a:t> </a:t>
            </a:r>
            <a:r>
              <a:rPr lang="de-DE" dirty="0" err="1" smtClean="0">
                <a:cs typeface="Arial" panose="020B0604020202020204" pitchFamily="34" charset="0"/>
              </a:rPr>
              <a:t>your</a:t>
            </a:r>
            <a:r>
              <a:rPr lang="de-DE" dirty="0" smtClean="0">
                <a:cs typeface="Arial" panose="020B0604020202020204" pitchFamily="34" charset="0"/>
              </a:rPr>
              <a:t> </a:t>
            </a:r>
            <a:r>
              <a:rPr lang="de-DE" dirty="0" err="1" smtClean="0">
                <a:cs typeface="Arial" panose="020B0604020202020204" pitchFamily="34" charset="0"/>
              </a:rPr>
              <a:t>business</a:t>
            </a:r>
            <a:r>
              <a:rPr lang="de-DE" dirty="0" smtClean="0">
                <a:cs typeface="Arial" panose="020B0604020202020204" pitchFamily="34" charset="0"/>
              </a:rPr>
              <a:t> </a:t>
            </a:r>
            <a:r>
              <a:rPr lang="de-DE" dirty="0" err="1" smtClean="0">
                <a:cs typeface="Arial" panose="020B0604020202020204" pitchFamily="34" charset="0"/>
              </a:rPr>
              <a:t>model</a:t>
            </a:r>
            <a:r>
              <a:rPr lang="de-DE" dirty="0" smtClean="0">
                <a:cs typeface="Arial" panose="020B0604020202020204" pitchFamily="34" charset="0"/>
              </a:rPr>
              <a:t>.</a:t>
            </a:r>
            <a:endParaRPr lang="en-US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4616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7.3|0.5|0.3"/>
</p:tagLst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1072</Words>
  <Application>Microsoft Office PowerPoint</Application>
  <PresentationFormat>Bildschirmpräsentation (4:3)</PresentationFormat>
  <Paragraphs>143</Paragraphs>
  <Slides>12</Slides>
  <Notes>12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12</vt:i4>
      </vt:variant>
    </vt:vector>
  </HeadingPairs>
  <TitlesOfParts>
    <vt:vector size="15" baseType="lpstr">
      <vt:lpstr>Arial</vt:lpstr>
      <vt:lpstr>Calibri</vt:lpstr>
      <vt:lpstr>Larissa</vt:lpstr>
      <vt:lpstr>Social Entrepreneurship for Local Change Assignment 5 Template for Business Model Canvas report</vt:lpstr>
      <vt:lpstr>PowerPoint-Präsentation</vt:lpstr>
      <vt:lpstr>PowerPoint-Präsentation</vt:lpstr>
      <vt:lpstr>PowerPoint-Präsentation</vt:lpstr>
      <vt:lpstr>Value Proposition (1 chart) </vt:lpstr>
      <vt:lpstr>Customers &amp; Beneficiaries (2 charts one for each persona) </vt:lpstr>
      <vt:lpstr>Key-products and -services (1 chart) </vt:lpstr>
      <vt:lpstr>Channels (1 chart) </vt:lpstr>
      <vt:lpstr>Key-Processes (1 chart) </vt:lpstr>
      <vt:lpstr>Key-Resources (1 chart) </vt:lpstr>
      <vt:lpstr>Key-Partners (1 chart) </vt:lpstr>
      <vt:lpstr>KPI: Key-Performance-Indicator (1 chart) </vt:lpstr>
    </vt:vector>
  </TitlesOfParts>
  <Company>HfWU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Landscape and Democracy Interim Presentation</dc:title>
  <dc:creator>Fetzer, Ellen</dc:creator>
  <cp:lastModifiedBy>Fetzer, Ellen</cp:lastModifiedBy>
  <cp:revision>61</cp:revision>
  <cp:lastPrinted>2020-04-17T11:49:32Z</cp:lastPrinted>
  <dcterms:created xsi:type="dcterms:W3CDTF">2015-11-26T11:09:04Z</dcterms:created>
  <dcterms:modified xsi:type="dcterms:W3CDTF">2020-04-28T05:53:57Z</dcterms:modified>
</cp:coreProperties>
</file>