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7" r:id="rId4"/>
    <p:sldId id="260" r:id="rId5"/>
    <p:sldId id="258" r:id="rId6"/>
    <p:sldId id="261" r:id="rId7"/>
    <p:sldId id="259" r:id="rId8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0CC3-AF28-46AD-83C7-F01627DE0B9A}" type="datetimeFigureOut">
              <a:rPr lang="de-DE" smtClean="0"/>
              <a:t>17.03.2024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B519-2A53-4899-A7A5-AE02E6477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52444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0CC3-AF28-46AD-83C7-F01627DE0B9A}" type="datetimeFigureOut">
              <a:rPr lang="de-DE" smtClean="0"/>
              <a:t>17.03.2024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B519-2A53-4899-A7A5-AE02E6477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20953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0CC3-AF28-46AD-83C7-F01627DE0B9A}" type="datetimeFigureOut">
              <a:rPr lang="de-DE" smtClean="0"/>
              <a:t>17.03.2024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B519-2A53-4899-A7A5-AE02E6477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3371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0CC3-AF28-46AD-83C7-F01627DE0B9A}" type="datetimeFigureOut">
              <a:rPr lang="de-DE" smtClean="0"/>
              <a:t>17.03.2024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B519-2A53-4899-A7A5-AE02E6477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09172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0CC3-AF28-46AD-83C7-F01627DE0B9A}" type="datetimeFigureOut">
              <a:rPr lang="de-DE" smtClean="0"/>
              <a:t>17.03.2024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B519-2A53-4899-A7A5-AE02E6477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37083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0CC3-AF28-46AD-83C7-F01627DE0B9A}" type="datetimeFigureOut">
              <a:rPr lang="de-DE" smtClean="0"/>
              <a:t>17.03.2024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B519-2A53-4899-A7A5-AE02E6477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02034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0CC3-AF28-46AD-83C7-F01627DE0B9A}" type="datetimeFigureOut">
              <a:rPr lang="de-DE" smtClean="0"/>
              <a:t>17.03.2024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B519-2A53-4899-A7A5-AE02E6477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67346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0CC3-AF28-46AD-83C7-F01627DE0B9A}" type="datetimeFigureOut">
              <a:rPr lang="de-DE" smtClean="0"/>
              <a:t>17.03.2024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B519-2A53-4899-A7A5-AE02E6477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07203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0CC3-AF28-46AD-83C7-F01627DE0B9A}" type="datetimeFigureOut">
              <a:rPr lang="de-DE" smtClean="0"/>
              <a:t>17.03.2024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B519-2A53-4899-A7A5-AE02E6477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53000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0CC3-AF28-46AD-83C7-F01627DE0B9A}" type="datetimeFigureOut">
              <a:rPr lang="de-DE" smtClean="0"/>
              <a:t>17.03.2024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B519-2A53-4899-A7A5-AE02E6477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14221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0CC3-AF28-46AD-83C7-F01627DE0B9A}" type="datetimeFigureOut">
              <a:rPr lang="de-DE" smtClean="0"/>
              <a:t>17.03.2024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B519-2A53-4899-A7A5-AE02E6477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79223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0A0CC3-AF28-46AD-83C7-F01627DE0B9A}" type="datetimeFigureOut">
              <a:rPr lang="de-DE" smtClean="0"/>
              <a:t>17.03.2024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ABB519-2A53-4899-A7A5-AE02E6477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0978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localchangewiki.hfwu.de/index.php?title=Assignment_2:_Community_Innovation_Field_Research_(2024)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localchangewiki.hfwu.de/index.php?title=Assignment_2:_Community_Innovation_Field_Research_(2021)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ilias.hfwu.de/goto.php?target=exc_42710&amp;client_id=hfwu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>
          <a:xfrm>
            <a:off x="539552" y="332656"/>
            <a:ext cx="8064896" cy="5472608"/>
          </a:xfrm>
        </p:spPr>
        <p:txBody>
          <a:bodyPr>
            <a:normAutofit lnSpcReduction="10000"/>
          </a:bodyPr>
          <a:lstStyle/>
          <a:p>
            <a:pPr algn="l"/>
            <a:r>
              <a:rPr lang="en-US" sz="1800" b="1" dirty="0">
                <a:solidFill>
                  <a:schemeClr val="tx2"/>
                </a:solidFill>
              </a:rPr>
              <a:t>Template for Assignment 2 – Community Innovation Field Research</a:t>
            </a:r>
          </a:p>
          <a:p>
            <a:pPr algn="l"/>
            <a:endParaRPr lang="de-DE" sz="1800" dirty="0">
              <a:solidFill>
                <a:schemeClr val="tx1"/>
              </a:solidFill>
            </a:endParaRPr>
          </a:p>
          <a:p>
            <a:pPr algn="l"/>
            <a:r>
              <a:rPr lang="de-DE" sz="1800" dirty="0">
                <a:solidFill>
                  <a:schemeClr val="tx1"/>
                </a:solidFill>
              </a:rPr>
              <a:t>This </a:t>
            </a:r>
            <a:r>
              <a:rPr lang="de-DE" sz="1800" dirty="0" err="1">
                <a:solidFill>
                  <a:schemeClr val="tx1"/>
                </a:solidFill>
              </a:rPr>
              <a:t>template</a:t>
            </a:r>
            <a:r>
              <a:rPr lang="de-DE" sz="1800" dirty="0">
                <a:solidFill>
                  <a:schemeClr val="tx1"/>
                </a:solidFill>
              </a:rPr>
              <a:t> </a:t>
            </a:r>
            <a:r>
              <a:rPr lang="de-DE" sz="1800" dirty="0" err="1">
                <a:solidFill>
                  <a:schemeClr val="tx1"/>
                </a:solidFill>
              </a:rPr>
              <a:t>helps</a:t>
            </a:r>
            <a:r>
              <a:rPr lang="de-DE" sz="1800" dirty="0">
                <a:solidFill>
                  <a:schemeClr val="tx1"/>
                </a:solidFill>
              </a:rPr>
              <a:t> </a:t>
            </a:r>
            <a:r>
              <a:rPr lang="de-DE" sz="1800" dirty="0" err="1">
                <a:solidFill>
                  <a:schemeClr val="tx1"/>
                </a:solidFill>
              </a:rPr>
              <a:t>you</a:t>
            </a:r>
            <a:r>
              <a:rPr lang="de-DE" sz="1800" dirty="0">
                <a:solidFill>
                  <a:schemeClr val="tx1"/>
                </a:solidFill>
              </a:rPr>
              <a:t> </a:t>
            </a:r>
            <a:r>
              <a:rPr lang="de-DE" sz="1800" dirty="0" err="1">
                <a:solidFill>
                  <a:schemeClr val="tx1"/>
                </a:solidFill>
              </a:rPr>
              <a:t>to</a:t>
            </a:r>
            <a:r>
              <a:rPr lang="de-DE" sz="1800" dirty="0">
                <a:solidFill>
                  <a:schemeClr val="tx1"/>
                </a:solidFill>
              </a:rPr>
              <a:t> </a:t>
            </a:r>
            <a:r>
              <a:rPr lang="de-DE" sz="1800" dirty="0" err="1">
                <a:solidFill>
                  <a:schemeClr val="tx1"/>
                </a:solidFill>
              </a:rPr>
              <a:t>prepare</a:t>
            </a:r>
            <a:r>
              <a:rPr lang="de-DE" sz="1800" dirty="0">
                <a:solidFill>
                  <a:schemeClr val="tx1"/>
                </a:solidFill>
              </a:rPr>
              <a:t> </a:t>
            </a:r>
            <a:r>
              <a:rPr lang="de-DE" sz="1800" dirty="0" err="1">
                <a:solidFill>
                  <a:schemeClr val="tx1"/>
                </a:solidFill>
              </a:rPr>
              <a:t>your</a:t>
            </a:r>
            <a:r>
              <a:rPr lang="de-DE" sz="1800" dirty="0">
                <a:solidFill>
                  <a:schemeClr val="tx1"/>
                </a:solidFill>
              </a:rPr>
              <a:t> </a:t>
            </a:r>
            <a:r>
              <a:rPr lang="de-DE" sz="1800" dirty="0" err="1">
                <a:solidFill>
                  <a:schemeClr val="tx1"/>
                </a:solidFill>
              </a:rPr>
              <a:t>team</a:t>
            </a:r>
            <a:r>
              <a:rPr lang="de-DE" sz="1800" dirty="0">
                <a:solidFill>
                  <a:schemeClr val="tx1"/>
                </a:solidFill>
              </a:rPr>
              <a:t> </a:t>
            </a:r>
            <a:r>
              <a:rPr lang="de-DE" sz="1800" dirty="0" err="1">
                <a:solidFill>
                  <a:schemeClr val="tx1"/>
                </a:solidFill>
              </a:rPr>
              <a:t>presentation</a:t>
            </a:r>
            <a:r>
              <a:rPr lang="de-DE" sz="1800" dirty="0">
                <a:solidFill>
                  <a:schemeClr val="tx1"/>
                </a:solidFill>
              </a:rPr>
              <a:t> </a:t>
            </a:r>
            <a:r>
              <a:rPr lang="de-DE" sz="1800" dirty="0" err="1">
                <a:solidFill>
                  <a:schemeClr val="tx1"/>
                </a:solidFill>
              </a:rPr>
              <a:t>which</a:t>
            </a:r>
            <a:r>
              <a:rPr lang="de-DE" sz="1800" dirty="0">
                <a:solidFill>
                  <a:schemeClr val="tx1"/>
                </a:solidFill>
              </a:rPr>
              <a:t> </a:t>
            </a:r>
            <a:r>
              <a:rPr lang="de-DE" sz="1800" dirty="0" err="1">
                <a:solidFill>
                  <a:schemeClr val="tx1"/>
                </a:solidFill>
              </a:rPr>
              <a:t>is</a:t>
            </a:r>
            <a:r>
              <a:rPr lang="de-DE" sz="1800" dirty="0">
                <a:solidFill>
                  <a:schemeClr val="tx1"/>
                </a:solidFill>
              </a:rPr>
              <a:t> </a:t>
            </a:r>
            <a:r>
              <a:rPr lang="de-DE" sz="1800" dirty="0" err="1">
                <a:solidFill>
                  <a:schemeClr val="tx1"/>
                </a:solidFill>
              </a:rPr>
              <a:t>part</a:t>
            </a:r>
            <a:r>
              <a:rPr lang="de-DE" sz="1800" dirty="0">
                <a:solidFill>
                  <a:schemeClr val="tx1"/>
                </a:solidFill>
              </a:rPr>
              <a:t> </a:t>
            </a:r>
            <a:r>
              <a:rPr lang="de-DE" sz="1800" dirty="0" err="1">
                <a:solidFill>
                  <a:schemeClr val="tx1"/>
                </a:solidFill>
              </a:rPr>
              <a:t>of</a:t>
            </a:r>
            <a:r>
              <a:rPr lang="de-DE" sz="1800" dirty="0">
                <a:solidFill>
                  <a:schemeClr val="tx1"/>
                </a:solidFill>
              </a:rPr>
              <a:t> </a:t>
            </a:r>
            <a:r>
              <a:rPr lang="de-DE" sz="1800" dirty="0" err="1">
                <a:solidFill>
                  <a:schemeClr val="tx1"/>
                </a:solidFill>
              </a:rPr>
              <a:t>Assignment</a:t>
            </a:r>
            <a:r>
              <a:rPr lang="de-DE" sz="1800" dirty="0">
                <a:solidFill>
                  <a:schemeClr val="tx1"/>
                </a:solidFill>
              </a:rPr>
              <a:t> 2 – The Community Innovation Field Research.</a:t>
            </a:r>
          </a:p>
          <a:p>
            <a:pPr algn="l"/>
            <a:endParaRPr lang="de-DE" sz="1800" dirty="0">
              <a:solidFill>
                <a:schemeClr val="tx1"/>
              </a:solidFill>
            </a:endParaRPr>
          </a:p>
          <a:p>
            <a:pPr algn="l"/>
            <a:r>
              <a:rPr lang="de-DE" sz="1800" dirty="0" err="1">
                <a:solidFill>
                  <a:schemeClr val="tx1"/>
                </a:solidFill>
              </a:rPr>
              <a:t>You</a:t>
            </a:r>
            <a:r>
              <a:rPr lang="de-DE" sz="1800" dirty="0">
                <a:solidFill>
                  <a:schemeClr val="tx1"/>
                </a:solidFill>
              </a:rPr>
              <a:t> </a:t>
            </a:r>
            <a:r>
              <a:rPr lang="de-DE" sz="1800" dirty="0" err="1">
                <a:solidFill>
                  <a:schemeClr val="tx1"/>
                </a:solidFill>
              </a:rPr>
              <a:t>can</a:t>
            </a:r>
            <a:r>
              <a:rPr lang="de-DE" sz="1800" dirty="0">
                <a:solidFill>
                  <a:schemeClr val="tx1"/>
                </a:solidFill>
              </a:rPr>
              <a:t> </a:t>
            </a:r>
            <a:r>
              <a:rPr lang="de-DE" sz="1800" dirty="0" err="1">
                <a:solidFill>
                  <a:schemeClr val="tx1"/>
                </a:solidFill>
              </a:rPr>
              <a:t>read</a:t>
            </a:r>
            <a:r>
              <a:rPr lang="de-DE" sz="1800" dirty="0">
                <a:solidFill>
                  <a:schemeClr val="tx1"/>
                </a:solidFill>
              </a:rPr>
              <a:t> </a:t>
            </a:r>
            <a:r>
              <a:rPr lang="de-DE" sz="1800" dirty="0" err="1">
                <a:solidFill>
                  <a:schemeClr val="tx1"/>
                </a:solidFill>
              </a:rPr>
              <a:t>the</a:t>
            </a:r>
            <a:r>
              <a:rPr lang="de-DE" sz="1800" dirty="0">
                <a:solidFill>
                  <a:schemeClr val="tx1"/>
                </a:solidFill>
              </a:rPr>
              <a:t> </a:t>
            </a:r>
            <a:r>
              <a:rPr lang="de-DE" sz="1800" dirty="0" err="1">
                <a:solidFill>
                  <a:schemeClr val="tx1"/>
                </a:solidFill>
              </a:rPr>
              <a:t>full</a:t>
            </a:r>
            <a:r>
              <a:rPr lang="de-DE" sz="1800" dirty="0">
                <a:solidFill>
                  <a:schemeClr val="tx1"/>
                </a:solidFill>
              </a:rPr>
              <a:t> </a:t>
            </a:r>
            <a:r>
              <a:rPr lang="de-DE" sz="1800" dirty="0" err="1">
                <a:solidFill>
                  <a:schemeClr val="tx1"/>
                </a:solidFill>
              </a:rPr>
              <a:t>assignment</a:t>
            </a:r>
            <a:r>
              <a:rPr lang="de-DE" sz="1800" dirty="0">
                <a:solidFill>
                  <a:schemeClr val="tx1"/>
                </a:solidFill>
              </a:rPr>
              <a:t> </a:t>
            </a:r>
            <a:r>
              <a:rPr lang="de-DE" sz="1800" dirty="0" err="1">
                <a:solidFill>
                  <a:schemeClr val="tx1"/>
                </a:solidFill>
              </a:rPr>
              <a:t>text</a:t>
            </a:r>
            <a:r>
              <a:rPr lang="de-DE" sz="1800" dirty="0">
                <a:solidFill>
                  <a:schemeClr val="tx1"/>
                </a:solidFill>
              </a:rPr>
              <a:t> </a:t>
            </a:r>
            <a:r>
              <a:rPr lang="de-DE" sz="1800" dirty="0" err="1">
                <a:solidFill>
                  <a:schemeClr val="tx1"/>
                </a:solidFill>
              </a:rPr>
              <a:t>here</a:t>
            </a:r>
            <a:r>
              <a:rPr lang="de-DE" sz="1800" dirty="0">
                <a:solidFill>
                  <a:schemeClr val="tx1"/>
                </a:solidFill>
              </a:rPr>
              <a:t>:</a:t>
            </a:r>
          </a:p>
          <a:p>
            <a:pPr algn="l"/>
            <a:r>
              <a:rPr lang="de-DE" sz="1800" dirty="0">
                <a:solidFill>
                  <a:schemeClr val="tx1"/>
                </a:solidFill>
                <a:hlinkClick r:id="rId2"/>
              </a:rPr>
              <a:t>https://localchangewiki.hfwu.de/index.php?title=Assignment_2:_Community_Innovation_Field_Research_(2024)</a:t>
            </a:r>
            <a:endParaRPr lang="de-DE" sz="1800" dirty="0">
              <a:solidFill>
                <a:schemeClr val="tx1"/>
              </a:solidFill>
            </a:endParaRPr>
          </a:p>
          <a:p>
            <a:pPr algn="l"/>
            <a:endParaRPr lang="de-DE" sz="1800" dirty="0">
              <a:solidFill>
                <a:schemeClr val="tx1"/>
              </a:solidFill>
            </a:endParaRPr>
          </a:p>
          <a:p>
            <a:pPr algn="l"/>
            <a:r>
              <a:rPr lang="de-DE" sz="1800" b="1" dirty="0">
                <a:solidFill>
                  <a:schemeClr val="tx1"/>
                </a:solidFill>
              </a:rPr>
              <a:t>This </a:t>
            </a:r>
            <a:r>
              <a:rPr lang="de-DE" sz="1800" b="1" dirty="0" err="1">
                <a:solidFill>
                  <a:schemeClr val="tx1"/>
                </a:solidFill>
              </a:rPr>
              <a:t>assignment</a:t>
            </a:r>
            <a:r>
              <a:rPr lang="de-DE" sz="1800" b="1" dirty="0">
                <a:solidFill>
                  <a:schemeClr val="tx1"/>
                </a:solidFill>
              </a:rPr>
              <a:t> </a:t>
            </a:r>
            <a:r>
              <a:rPr lang="de-DE" sz="1800" b="1" dirty="0" err="1">
                <a:solidFill>
                  <a:schemeClr val="tx1"/>
                </a:solidFill>
              </a:rPr>
              <a:t>consists</a:t>
            </a:r>
            <a:r>
              <a:rPr lang="de-DE" sz="1800" b="1" dirty="0">
                <a:solidFill>
                  <a:schemeClr val="tx1"/>
                </a:solidFill>
              </a:rPr>
              <a:t> </a:t>
            </a:r>
            <a:r>
              <a:rPr lang="de-DE" sz="1800" b="1" dirty="0" err="1">
                <a:solidFill>
                  <a:schemeClr val="tx1"/>
                </a:solidFill>
              </a:rPr>
              <a:t>of</a:t>
            </a:r>
            <a:r>
              <a:rPr lang="de-DE" sz="1800" b="1" dirty="0">
                <a:solidFill>
                  <a:schemeClr val="tx1"/>
                </a:solidFill>
              </a:rPr>
              <a:t> </a:t>
            </a:r>
            <a:r>
              <a:rPr lang="de-DE" sz="1800" b="1" dirty="0" err="1">
                <a:solidFill>
                  <a:schemeClr val="tx1"/>
                </a:solidFill>
              </a:rPr>
              <a:t>two</a:t>
            </a:r>
            <a:r>
              <a:rPr lang="de-DE" sz="1800" b="1" dirty="0">
                <a:solidFill>
                  <a:schemeClr val="tx1"/>
                </a:solidFill>
              </a:rPr>
              <a:t> </a:t>
            </a:r>
            <a:r>
              <a:rPr lang="de-DE" sz="1800" b="1" dirty="0" err="1">
                <a:solidFill>
                  <a:schemeClr val="tx1"/>
                </a:solidFill>
              </a:rPr>
              <a:t>parts</a:t>
            </a:r>
            <a:r>
              <a:rPr lang="de-DE" sz="1800" b="1" dirty="0">
                <a:solidFill>
                  <a:schemeClr val="tx1"/>
                </a:solidFill>
              </a:rPr>
              <a:t>: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de-DE" sz="1800" dirty="0">
                <a:solidFill>
                  <a:schemeClr val="tx1"/>
                </a:solidFill>
              </a:rPr>
              <a:t>Group </a:t>
            </a:r>
            <a:r>
              <a:rPr lang="de-DE" sz="1800" dirty="0" err="1">
                <a:solidFill>
                  <a:schemeClr val="tx1"/>
                </a:solidFill>
              </a:rPr>
              <a:t>part</a:t>
            </a:r>
            <a:r>
              <a:rPr lang="de-DE" sz="1800" dirty="0">
                <a:solidFill>
                  <a:schemeClr val="tx1"/>
                </a:solidFill>
              </a:rPr>
              <a:t>: </a:t>
            </a:r>
            <a:r>
              <a:rPr lang="de-DE" sz="1800" dirty="0" err="1">
                <a:solidFill>
                  <a:schemeClr val="tx1"/>
                </a:solidFill>
              </a:rPr>
              <a:t>Presentation</a:t>
            </a:r>
            <a:r>
              <a:rPr lang="de-DE" sz="1800" dirty="0">
                <a:solidFill>
                  <a:schemeClr val="tx1"/>
                </a:solidFill>
              </a:rPr>
              <a:t> on April 30 </a:t>
            </a:r>
            <a:r>
              <a:rPr lang="de-DE" sz="1800" dirty="0" err="1">
                <a:solidFill>
                  <a:schemeClr val="tx1"/>
                </a:solidFill>
              </a:rPr>
              <a:t>based</a:t>
            </a:r>
            <a:r>
              <a:rPr lang="de-DE" sz="1800" dirty="0">
                <a:solidFill>
                  <a:schemeClr val="tx1"/>
                </a:solidFill>
              </a:rPr>
              <a:t> on </a:t>
            </a:r>
            <a:r>
              <a:rPr lang="de-DE" sz="1800" dirty="0" err="1">
                <a:solidFill>
                  <a:schemeClr val="tx1"/>
                </a:solidFill>
              </a:rPr>
              <a:t>this</a:t>
            </a:r>
            <a:r>
              <a:rPr lang="de-DE" sz="1800" dirty="0">
                <a:solidFill>
                  <a:schemeClr val="tx1"/>
                </a:solidFill>
              </a:rPr>
              <a:t> </a:t>
            </a:r>
            <a:r>
              <a:rPr lang="de-DE" sz="1800" dirty="0" err="1">
                <a:solidFill>
                  <a:schemeClr val="tx1"/>
                </a:solidFill>
              </a:rPr>
              <a:t>template</a:t>
            </a:r>
            <a:r>
              <a:rPr lang="de-DE" sz="1800" dirty="0">
                <a:solidFill>
                  <a:schemeClr val="tx1"/>
                </a:solidFill>
              </a:rPr>
              <a:t> (pass/not pass)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de-DE" sz="1800" dirty="0">
                <a:solidFill>
                  <a:schemeClr val="tx1"/>
                </a:solidFill>
              </a:rPr>
              <a:t>Individual </a:t>
            </a:r>
            <a:r>
              <a:rPr lang="de-DE" sz="1800" dirty="0" err="1">
                <a:solidFill>
                  <a:schemeClr val="tx1"/>
                </a:solidFill>
              </a:rPr>
              <a:t>part</a:t>
            </a:r>
            <a:r>
              <a:rPr lang="de-DE" sz="1800" dirty="0">
                <a:solidFill>
                  <a:schemeClr val="tx1"/>
                </a:solidFill>
              </a:rPr>
              <a:t>: 5-page </a:t>
            </a:r>
            <a:r>
              <a:rPr lang="de-DE" sz="1800" dirty="0" err="1">
                <a:solidFill>
                  <a:schemeClr val="tx1"/>
                </a:solidFill>
              </a:rPr>
              <a:t>report</a:t>
            </a:r>
            <a:r>
              <a:rPr lang="de-DE" sz="1800" dirty="0">
                <a:solidFill>
                  <a:schemeClr val="tx1"/>
                </a:solidFill>
              </a:rPr>
              <a:t> plus </a:t>
            </a:r>
            <a:r>
              <a:rPr lang="de-DE" sz="1800" dirty="0" err="1">
                <a:solidFill>
                  <a:schemeClr val="tx1"/>
                </a:solidFill>
              </a:rPr>
              <a:t>template</a:t>
            </a:r>
            <a:r>
              <a:rPr lang="de-DE" sz="1800" dirty="0">
                <a:solidFill>
                  <a:schemeClr val="tx1"/>
                </a:solidFill>
              </a:rPr>
              <a:t> due on May 28 at </a:t>
            </a:r>
            <a:r>
              <a:rPr lang="de-DE" sz="1800" dirty="0" err="1">
                <a:solidFill>
                  <a:schemeClr val="tx1"/>
                </a:solidFill>
              </a:rPr>
              <a:t>midnight</a:t>
            </a:r>
            <a:r>
              <a:rPr lang="de-DE" sz="1800" dirty="0">
                <a:solidFill>
                  <a:schemeClr val="tx1"/>
                </a:solidFill>
              </a:rPr>
              <a:t> CET (30% of </a:t>
            </a:r>
            <a:r>
              <a:rPr lang="de-DE" sz="1800" dirty="0" err="1">
                <a:solidFill>
                  <a:schemeClr val="tx1"/>
                </a:solidFill>
              </a:rPr>
              <a:t>module</a:t>
            </a:r>
            <a:r>
              <a:rPr lang="de-DE" sz="1800" dirty="0">
                <a:solidFill>
                  <a:schemeClr val="tx1"/>
                </a:solidFill>
              </a:rPr>
              <a:t> grade) </a:t>
            </a:r>
          </a:p>
          <a:p>
            <a:pPr algn="l"/>
            <a:endParaRPr lang="en-US" sz="1800" dirty="0">
              <a:solidFill>
                <a:schemeClr val="tx1"/>
              </a:solidFill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</a:rPr>
              <a:t>Please use this template for preparing your presentation on April 30.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</a:rPr>
              <a:t>This is a team presentation, based on all individually chosen cases for good practices.</a:t>
            </a:r>
          </a:p>
          <a:p>
            <a:pPr algn="l"/>
            <a:endParaRPr lang="en-US" sz="1800" dirty="0">
              <a:solidFill>
                <a:schemeClr val="tx1"/>
              </a:solidFill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</a:rPr>
              <a:t>This is just a content framework. Feel free to give it your personal touch.</a:t>
            </a:r>
          </a:p>
        </p:txBody>
      </p:sp>
    </p:spTree>
    <p:extLst>
      <p:ext uri="{BB962C8B-B14F-4D97-AF65-F5344CB8AC3E}">
        <p14:creationId xmlns:p14="http://schemas.microsoft.com/office/powerpoint/2010/main" val="10428043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39552" y="548680"/>
            <a:ext cx="8352928" cy="1470025"/>
          </a:xfrm>
        </p:spPr>
        <p:txBody>
          <a:bodyPr>
            <a:normAutofit fontScale="90000"/>
          </a:bodyPr>
          <a:lstStyle/>
          <a:p>
            <a:r>
              <a:rPr lang="de-DE" sz="3600" dirty="0" err="1"/>
              <a:t>Social</a:t>
            </a:r>
            <a:r>
              <a:rPr lang="de-DE" sz="3600" dirty="0"/>
              <a:t> Entrepreneurship </a:t>
            </a:r>
            <a:r>
              <a:rPr lang="de-DE" sz="3600" dirty="0" err="1"/>
              <a:t>for</a:t>
            </a:r>
            <a:r>
              <a:rPr lang="de-DE" sz="3600" dirty="0"/>
              <a:t> </a:t>
            </a:r>
            <a:r>
              <a:rPr lang="de-DE" sz="3600" dirty="0" err="1"/>
              <a:t>Local</a:t>
            </a:r>
            <a:r>
              <a:rPr lang="de-DE" sz="3600" dirty="0"/>
              <a:t> Change</a:t>
            </a:r>
            <a:br>
              <a:rPr lang="de-DE" sz="3600" dirty="0"/>
            </a:br>
            <a:r>
              <a:rPr lang="de-DE" sz="3600" dirty="0">
                <a:solidFill>
                  <a:schemeClr val="tx2"/>
                </a:solidFill>
              </a:rPr>
              <a:t>Template </a:t>
            </a:r>
            <a:r>
              <a:rPr lang="de-DE" sz="3600" dirty="0" err="1">
                <a:solidFill>
                  <a:schemeClr val="tx2"/>
                </a:solidFill>
              </a:rPr>
              <a:t>for</a:t>
            </a:r>
            <a:r>
              <a:rPr lang="de-DE" sz="3600" dirty="0">
                <a:solidFill>
                  <a:schemeClr val="tx2"/>
                </a:solidFill>
              </a:rPr>
              <a:t> Field Research </a:t>
            </a:r>
            <a:r>
              <a:rPr lang="de-DE" sz="3600" dirty="0" err="1">
                <a:solidFill>
                  <a:schemeClr val="tx2"/>
                </a:solidFill>
              </a:rPr>
              <a:t>Presentation</a:t>
            </a:r>
            <a:br>
              <a:rPr lang="de-DE" sz="3600" dirty="0">
                <a:solidFill>
                  <a:schemeClr val="tx2"/>
                </a:solidFill>
              </a:rPr>
            </a:br>
            <a:r>
              <a:rPr lang="de-DE" sz="3600" dirty="0">
                <a:solidFill>
                  <a:schemeClr val="tx2"/>
                </a:solidFill>
              </a:rPr>
              <a:t>April 30, 2024 </a:t>
            </a:r>
            <a:br>
              <a:rPr lang="de-DE" sz="3600" dirty="0">
                <a:solidFill>
                  <a:schemeClr val="tx2"/>
                </a:solidFill>
              </a:rPr>
            </a:br>
            <a:r>
              <a:rPr lang="de-DE" sz="1300" dirty="0">
                <a:solidFill>
                  <a:schemeClr val="tx2"/>
                </a:solidFill>
              </a:rPr>
              <a:t>(</a:t>
            </a:r>
            <a:r>
              <a:rPr lang="de-DE" sz="1300" dirty="0" err="1">
                <a:solidFill>
                  <a:schemeClr val="tx2"/>
                </a:solidFill>
              </a:rPr>
              <a:t>start</a:t>
            </a:r>
            <a:r>
              <a:rPr lang="de-DE" sz="1300" dirty="0">
                <a:solidFill>
                  <a:schemeClr val="tx2"/>
                </a:solidFill>
              </a:rPr>
              <a:t> time will </a:t>
            </a:r>
            <a:r>
              <a:rPr lang="de-DE" sz="1300" dirty="0" err="1">
                <a:solidFill>
                  <a:schemeClr val="tx2"/>
                </a:solidFill>
              </a:rPr>
              <a:t>be</a:t>
            </a:r>
            <a:r>
              <a:rPr lang="de-DE" sz="1300" dirty="0">
                <a:solidFill>
                  <a:schemeClr val="tx2"/>
                </a:solidFill>
              </a:rPr>
              <a:t> </a:t>
            </a:r>
            <a:r>
              <a:rPr lang="de-DE" sz="1300" dirty="0" err="1">
                <a:solidFill>
                  <a:schemeClr val="tx2"/>
                </a:solidFill>
              </a:rPr>
              <a:t>communicated</a:t>
            </a:r>
            <a:r>
              <a:rPr lang="de-DE" sz="1300" dirty="0">
                <a:solidFill>
                  <a:schemeClr val="tx2"/>
                </a:solidFill>
              </a:rPr>
              <a:t>)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259632" y="2564904"/>
            <a:ext cx="6400800" cy="3312368"/>
          </a:xfrm>
        </p:spPr>
        <p:txBody>
          <a:bodyPr>
            <a:normAutofit fontScale="85000" lnSpcReduction="20000"/>
          </a:bodyPr>
          <a:lstStyle/>
          <a:p>
            <a:r>
              <a:rPr lang="de-DE" dirty="0"/>
              <a:t>Working Group: x</a:t>
            </a:r>
          </a:p>
          <a:p>
            <a:endParaRPr lang="de-DE" dirty="0"/>
          </a:p>
          <a:p>
            <a:r>
              <a:rPr lang="de-DE" dirty="0"/>
              <a:t>Group </a:t>
            </a:r>
            <a:r>
              <a:rPr lang="de-DE" dirty="0" err="1"/>
              <a:t>members</a:t>
            </a:r>
            <a:r>
              <a:rPr lang="de-DE" dirty="0"/>
              <a:t>:</a:t>
            </a:r>
          </a:p>
          <a:p>
            <a:r>
              <a:rPr lang="de-DE" dirty="0"/>
              <a:t>xxx</a:t>
            </a:r>
          </a:p>
          <a:p>
            <a:r>
              <a:rPr lang="de-DE" dirty="0"/>
              <a:t>xxx</a:t>
            </a:r>
          </a:p>
          <a:p>
            <a:r>
              <a:rPr lang="de-DE" dirty="0"/>
              <a:t>xxx</a:t>
            </a:r>
          </a:p>
          <a:p>
            <a:r>
              <a:rPr lang="de-DE" dirty="0"/>
              <a:t>xxx</a:t>
            </a:r>
          </a:p>
          <a:p>
            <a:r>
              <a:rPr lang="de-DE" dirty="0"/>
              <a:t>etc.</a:t>
            </a:r>
          </a:p>
        </p:txBody>
      </p:sp>
    </p:spTree>
    <p:extLst>
      <p:ext uri="{BB962C8B-B14F-4D97-AF65-F5344CB8AC3E}">
        <p14:creationId xmlns:p14="http://schemas.microsoft.com/office/powerpoint/2010/main" val="17681268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>
          <a:xfrm>
            <a:off x="539552" y="332656"/>
            <a:ext cx="8064896" cy="5472608"/>
          </a:xfrm>
        </p:spPr>
        <p:txBody>
          <a:bodyPr>
            <a:normAutofit/>
          </a:bodyPr>
          <a:lstStyle/>
          <a:p>
            <a:pPr algn="l"/>
            <a:r>
              <a:rPr lang="en-US" sz="1800" b="1" dirty="0">
                <a:solidFill>
                  <a:schemeClr val="tx2"/>
                </a:solidFill>
              </a:rPr>
              <a:t>Pitch your Good Practice Case</a:t>
            </a:r>
          </a:p>
          <a:p>
            <a:pPr algn="l"/>
            <a:endParaRPr lang="en-US" sz="1800" dirty="0">
              <a:solidFill>
                <a:schemeClr val="tx1"/>
              </a:solidFill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</a:rPr>
              <a:t>What is a pitch? A pitch is very common in the start-up scene. Whenever you have to present your idea in front of customers, investors or other stakeholders, it is called a pitch. The tricky thing about it: You only have a limited amount of time. 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</a:rPr>
              <a:t>Basically, a pitch is presenting your business plan (or the business model canvas) verbally. With the limited amount of time you should be very precise, clear and structured but still deliver a stimulating presentation to get the attention of your audience. Look for tips on the internet on how to pitch.  </a:t>
            </a:r>
          </a:p>
          <a:p>
            <a:pPr algn="l"/>
            <a:endParaRPr lang="en-US" sz="1800" dirty="0">
              <a:solidFill>
                <a:schemeClr val="tx1"/>
              </a:solidFill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</a:rPr>
              <a:t>Presentation time: 2 minutes for your pitch (we will be strict on the time)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</a:rPr>
              <a:t>Tip: Practice your pitch presentation beforehand! </a:t>
            </a:r>
          </a:p>
          <a:p>
            <a:pPr algn="l"/>
            <a:endParaRPr lang="en-US" sz="1800" b="1" dirty="0">
              <a:solidFill>
                <a:schemeClr val="tx1"/>
              </a:solidFill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</a:rPr>
              <a:t>A maximum of 2 slides per member</a:t>
            </a:r>
          </a:p>
          <a:p>
            <a:pPr algn="l"/>
            <a:endParaRPr lang="en-US" sz="1800" b="1" dirty="0">
              <a:solidFill>
                <a:schemeClr val="tx1"/>
              </a:solidFill>
            </a:endParaRPr>
          </a:p>
          <a:p>
            <a:pPr algn="l"/>
            <a:endParaRPr lang="en-US" sz="1800" b="1" dirty="0">
              <a:solidFill>
                <a:schemeClr val="tx1"/>
              </a:solidFill>
            </a:endParaRPr>
          </a:p>
          <a:p>
            <a:pPr algn="l"/>
            <a:r>
              <a:rPr lang="de-DE" sz="1800" dirty="0">
                <a:solidFill>
                  <a:schemeClr val="tx1"/>
                </a:solidFill>
              </a:rPr>
              <a:t>Copy </a:t>
            </a:r>
            <a:r>
              <a:rPr lang="de-DE" sz="1800" dirty="0" err="1">
                <a:solidFill>
                  <a:schemeClr val="tx1"/>
                </a:solidFill>
              </a:rPr>
              <a:t>this</a:t>
            </a:r>
            <a:r>
              <a:rPr lang="de-DE" sz="1800" dirty="0">
                <a:solidFill>
                  <a:schemeClr val="tx1"/>
                </a:solidFill>
              </a:rPr>
              <a:t> </a:t>
            </a:r>
            <a:r>
              <a:rPr lang="de-DE" sz="1800" dirty="0" err="1">
                <a:solidFill>
                  <a:schemeClr val="tx1"/>
                </a:solidFill>
              </a:rPr>
              <a:t>slide</a:t>
            </a:r>
            <a:r>
              <a:rPr lang="de-DE" sz="1800" dirty="0">
                <a:solidFill>
                  <a:schemeClr val="tx1"/>
                </a:solidFill>
              </a:rPr>
              <a:t> – </a:t>
            </a:r>
            <a:r>
              <a:rPr lang="de-DE" sz="1800" dirty="0" err="1">
                <a:solidFill>
                  <a:schemeClr val="tx1"/>
                </a:solidFill>
              </a:rPr>
              <a:t>max</a:t>
            </a:r>
            <a:r>
              <a:rPr lang="de-DE" sz="1800" dirty="0">
                <a:solidFill>
                  <a:schemeClr val="tx1"/>
                </a:solidFill>
              </a:rPr>
              <a:t> 2 </a:t>
            </a:r>
            <a:r>
              <a:rPr lang="de-DE" sz="1800" dirty="0" err="1">
                <a:solidFill>
                  <a:schemeClr val="tx1"/>
                </a:solidFill>
              </a:rPr>
              <a:t>for</a:t>
            </a:r>
            <a:r>
              <a:rPr lang="de-DE" sz="1800" dirty="0">
                <a:solidFill>
                  <a:schemeClr val="tx1"/>
                </a:solidFill>
              </a:rPr>
              <a:t> </a:t>
            </a:r>
            <a:r>
              <a:rPr lang="de-DE" sz="1800" dirty="0" err="1">
                <a:solidFill>
                  <a:schemeClr val="tx1"/>
                </a:solidFill>
              </a:rPr>
              <a:t>each</a:t>
            </a:r>
            <a:r>
              <a:rPr lang="de-DE" sz="1800" dirty="0">
                <a:solidFill>
                  <a:schemeClr val="tx1"/>
                </a:solidFill>
              </a:rPr>
              <a:t> </a:t>
            </a:r>
            <a:r>
              <a:rPr lang="de-DE" sz="1800" dirty="0" err="1">
                <a:solidFill>
                  <a:schemeClr val="tx1"/>
                </a:solidFill>
              </a:rPr>
              <a:t>member</a:t>
            </a:r>
            <a:r>
              <a:rPr lang="de-DE" sz="1800" dirty="0">
                <a:solidFill>
                  <a:schemeClr val="tx1"/>
                </a:solidFill>
              </a:rPr>
              <a:t> and </a:t>
            </a:r>
            <a:r>
              <a:rPr lang="de-DE" sz="1800" dirty="0" err="1">
                <a:solidFill>
                  <a:schemeClr val="tx1"/>
                </a:solidFill>
              </a:rPr>
              <a:t>case</a:t>
            </a:r>
            <a:endParaRPr lang="de-DE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60509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>
          <a:xfrm>
            <a:off x="539552" y="332656"/>
            <a:ext cx="8280920" cy="2664296"/>
          </a:xfrm>
        </p:spPr>
        <p:txBody>
          <a:bodyPr>
            <a:normAutofit/>
          </a:bodyPr>
          <a:lstStyle/>
          <a:p>
            <a:pPr algn="l"/>
            <a:r>
              <a:rPr lang="de-DE" sz="1800" b="1" dirty="0" err="1">
                <a:solidFill>
                  <a:schemeClr val="tx2"/>
                </a:solidFill>
              </a:rPr>
              <a:t>Present</a:t>
            </a:r>
            <a:r>
              <a:rPr lang="de-DE" sz="1800" b="1" dirty="0">
                <a:solidFill>
                  <a:schemeClr val="tx2"/>
                </a:solidFill>
              </a:rPr>
              <a:t> </a:t>
            </a:r>
            <a:r>
              <a:rPr lang="de-DE" sz="1800" b="1" dirty="0" err="1">
                <a:solidFill>
                  <a:schemeClr val="tx2"/>
                </a:solidFill>
              </a:rPr>
              <a:t>your</a:t>
            </a:r>
            <a:r>
              <a:rPr lang="de-DE" sz="1800" b="1" dirty="0">
                <a:solidFill>
                  <a:schemeClr val="tx2"/>
                </a:solidFill>
              </a:rPr>
              <a:t> </a:t>
            </a:r>
            <a:r>
              <a:rPr lang="de-DE" sz="1800" b="1" dirty="0" err="1">
                <a:solidFill>
                  <a:schemeClr val="tx2"/>
                </a:solidFill>
              </a:rPr>
              <a:t>cross-cutting</a:t>
            </a:r>
            <a:r>
              <a:rPr lang="de-DE" sz="1800" b="1" dirty="0">
                <a:solidFill>
                  <a:schemeClr val="tx2"/>
                </a:solidFill>
              </a:rPr>
              <a:t> Question</a:t>
            </a:r>
          </a:p>
          <a:p>
            <a:pPr algn="l"/>
            <a:endParaRPr lang="de-DE" sz="1800" b="1" dirty="0">
              <a:solidFill>
                <a:schemeClr val="tx1"/>
              </a:solidFill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</a:rPr>
              <a:t>A set of example questions has been provided in the assignment description:</a:t>
            </a:r>
          </a:p>
          <a:p>
            <a:pPr algn="l"/>
            <a:r>
              <a:rPr lang="en-US" sz="1200" dirty="0">
                <a:solidFill>
                  <a:schemeClr val="tx1"/>
                </a:solidFill>
                <a:hlinkClick r:id="rId2"/>
              </a:rPr>
              <a:t>https://localchangewiki.hfwu.de/index.php?title=Assignment_2:_Community_Innovation_Field_Research_(2024)</a:t>
            </a:r>
            <a:endParaRPr lang="en-US" sz="1200" dirty="0">
              <a:solidFill>
                <a:schemeClr val="tx1"/>
              </a:solidFill>
            </a:endParaRPr>
          </a:p>
          <a:p>
            <a:pPr algn="l"/>
            <a:endParaRPr lang="en-US" sz="1200" dirty="0">
              <a:solidFill>
                <a:schemeClr val="tx1"/>
              </a:solidFill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</a:rPr>
              <a:t>Please select one of those questions or define a new one.</a:t>
            </a:r>
            <a:endParaRPr lang="de-DE" sz="1800" dirty="0">
              <a:solidFill>
                <a:schemeClr val="tx1"/>
              </a:solidFill>
            </a:endParaRPr>
          </a:p>
          <a:p>
            <a:pPr algn="l"/>
            <a:endParaRPr lang="de-DE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53281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>
          <a:xfrm>
            <a:off x="539552" y="332656"/>
            <a:ext cx="8064896" cy="3384376"/>
          </a:xfrm>
        </p:spPr>
        <p:txBody>
          <a:bodyPr>
            <a:normAutofit/>
          </a:bodyPr>
          <a:lstStyle/>
          <a:p>
            <a:pPr algn="l"/>
            <a:r>
              <a:rPr lang="en-US" sz="1800" b="1" dirty="0">
                <a:solidFill>
                  <a:schemeClr val="tx2"/>
                </a:solidFill>
              </a:rPr>
              <a:t>A Matrix Overview of your comparative Analysis</a:t>
            </a:r>
          </a:p>
          <a:p>
            <a:pPr algn="l"/>
            <a:endParaRPr lang="en-US" sz="1800" dirty="0">
              <a:solidFill>
                <a:schemeClr val="tx1"/>
              </a:solidFill>
            </a:endParaRPr>
          </a:p>
          <a:p>
            <a:pPr algn="l"/>
            <a:endParaRPr lang="de-DE" sz="1800" dirty="0">
              <a:solidFill>
                <a:schemeClr val="tx1"/>
              </a:solidFill>
            </a:endParaRPr>
          </a:p>
          <a:p>
            <a:pPr algn="l"/>
            <a:endParaRPr lang="de-DE" sz="1800" dirty="0">
              <a:solidFill>
                <a:schemeClr val="tx1"/>
              </a:solidFill>
            </a:endParaRPr>
          </a:p>
          <a:p>
            <a:pPr algn="l"/>
            <a:endParaRPr lang="de-DE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06436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>
          <a:xfrm>
            <a:off x="539552" y="332656"/>
            <a:ext cx="8064896" cy="3384376"/>
          </a:xfrm>
        </p:spPr>
        <p:txBody>
          <a:bodyPr>
            <a:normAutofit/>
          </a:bodyPr>
          <a:lstStyle/>
          <a:p>
            <a:pPr algn="l"/>
            <a:r>
              <a:rPr lang="en-US" sz="1800" b="1" dirty="0">
                <a:solidFill>
                  <a:schemeClr val="tx2"/>
                </a:solidFill>
              </a:rPr>
              <a:t>Your Conclusion(s)</a:t>
            </a:r>
          </a:p>
          <a:p>
            <a:pPr algn="l"/>
            <a:endParaRPr lang="en-US" sz="1800" dirty="0">
              <a:solidFill>
                <a:schemeClr val="tx1"/>
              </a:solidFill>
            </a:endParaRPr>
          </a:p>
          <a:p>
            <a:pPr algn="l"/>
            <a:endParaRPr lang="de-DE" sz="1800" dirty="0">
              <a:solidFill>
                <a:schemeClr val="tx1"/>
              </a:solidFill>
            </a:endParaRPr>
          </a:p>
          <a:p>
            <a:pPr algn="l"/>
            <a:endParaRPr lang="de-DE" sz="1800" dirty="0">
              <a:solidFill>
                <a:schemeClr val="tx1"/>
              </a:solidFill>
            </a:endParaRPr>
          </a:p>
          <a:p>
            <a:pPr algn="l"/>
            <a:endParaRPr lang="de-DE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03245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>
          <a:xfrm>
            <a:off x="539552" y="332656"/>
            <a:ext cx="8064896" cy="648072"/>
          </a:xfrm>
        </p:spPr>
        <p:txBody>
          <a:bodyPr>
            <a:normAutofit/>
          </a:bodyPr>
          <a:lstStyle/>
          <a:p>
            <a:pPr algn="l"/>
            <a:r>
              <a:rPr lang="en-US" sz="1800" b="1" dirty="0">
                <a:solidFill>
                  <a:schemeClr val="tx2"/>
                </a:solidFill>
              </a:rPr>
              <a:t>Optional: On the last page you can give an outlook of your own idea(s) for assignment 4 (Business or Innovation Model), if you have already one</a:t>
            </a:r>
          </a:p>
          <a:p>
            <a:pPr algn="l"/>
            <a:endParaRPr lang="de-DE" sz="1800" dirty="0">
              <a:solidFill>
                <a:schemeClr val="tx1"/>
              </a:solidFill>
            </a:endParaRPr>
          </a:p>
          <a:p>
            <a:pPr algn="l"/>
            <a:endParaRPr lang="de-DE" sz="1800" dirty="0">
              <a:solidFill>
                <a:schemeClr val="tx1"/>
              </a:solidFill>
            </a:endParaRPr>
          </a:p>
          <a:p>
            <a:pPr algn="l"/>
            <a:endParaRPr lang="de-DE" sz="1800" dirty="0">
              <a:solidFill>
                <a:schemeClr val="tx1"/>
              </a:solidFill>
            </a:endParaRPr>
          </a:p>
        </p:txBody>
      </p:sp>
      <p:sp>
        <p:nvSpPr>
          <p:cNvPr id="6" name="Textfeld 1"/>
          <p:cNvSpPr txBox="1">
            <a:spLocks noChangeArrowheads="1"/>
          </p:cNvSpPr>
          <p:nvPr/>
        </p:nvSpPr>
        <p:spPr bwMode="auto">
          <a:xfrm>
            <a:off x="539552" y="1916832"/>
            <a:ext cx="7416824" cy="4801314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DE" altLang="de-DE" b="1" dirty="0"/>
              <a:t>General </a:t>
            </a:r>
            <a:r>
              <a:rPr lang="de-DE" altLang="de-DE" b="1" dirty="0" err="1"/>
              <a:t>information</a:t>
            </a:r>
            <a:r>
              <a:rPr lang="de-DE" altLang="de-DE" b="1" dirty="0"/>
              <a:t>: </a:t>
            </a:r>
          </a:p>
          <a:p>
            <a:pPr eaLnBrk="1" hangingPunct="1"/>
            <a:endParaRPr lang="de-DE" altLang="de-DE" b="1" dirty="0"/>
          </a:p>
          <a:p>
            <a:pPr eaLnBrk="1" hangingPunct="1"/>
            <a:r>
              <a:rPr lang="de-DE" altLang="de-DE" dirty="0"/>
              <a:t>Time </a:t>
            </a:r>
            <a:r>
              <a:rPr lang="de-DE" altLang="de-DE" dirty="0" err="1"/>
              <a:t>frame</a:t>
            </a:r>
            <a:r>
              <a:rPr lang="de-DE" altLang="de-DE" dirty="0"/>
              <a:t>: 2 </a:t>
            </a:r>
            <a:r>
              <a:rPr lang="de-DE" altLang="de-DE" dirty="0" err="1"/>
              <a:t>minutes</a:t>
            </a:r>
            <a:r>
              <a:rPr lang="de-DE" altLang="de-DE" dirty="0"/>
              <a:t> </a:t>
            </a:r>
            <a:r>
              <a:rPr lang="de-DE" altLang="de-DE" dirty="0" err="1"/>
              <a:t>for</a:t>
            </a:r>
            <a:r>
              <a:rPr lang="de-DE" altLang="de-DE" dirty="0"/>
              <a:t> </a:t>
            </a:r>
            <a:r>
              <a:rPr lang="de-DE" altLang="de-DE" dirty="0" err="1"/>
              <a:t>the</a:t>
            </a:r>
            <a:r>
              <a:rPr lang="de-DE" altLang="de-DE" dirty="0"/>
              <a:t> pitch + 2 </a:t>
            </a:r>
            <a:r>
              <a:rPr lang="de-DE" altLang="de-DE" dirty="0" err="1"/>
              <a:t>minutes</a:t>
            </a:r>
            <a:r>
              <a:rPr lang="de-DE" altLang="de-DE" dirty="0"/>
              <a:t> </a:t>
            </a:r>
            <a:r>
              <a:rPr lang="de-DE" altLang="de-DE" dirty="0" err="1"/>
              <a:t>for</a:t>
            </a:r>
            <a:r>
              <a:rPr lang="de-DE" altLang="de-DE" dirty="0"/>
              <a:t> </a:t>
            </a:r>
            <a:r>
              <a:rPr lang="de-DE" altLang="de-DE" dirty="0" err="1"/>
              <a:t>every</a:t>
            </a:r>
            <a:r>
              <a:rPr lang="de-DE" altLang="de-DE" dirty="0"/>
              <a:t> </a:t>
            </a:r>
            <a:r>
              <a:rPr lang="de-DE" altLang="de-DE" dirty="0" err="1"/>
              <a:t>other</a:t>
            </a:r>
            <a:r>
              <a:rPr lang="de-DE" altLang="de-DE" dirty="0"/>
              <a:t> </a:t>
            </a:r>
            <a:r>
              <a:rPr lang="de-DE" altLang="de-DE" dirty="0" err="1"/>
              <a:t>slide</a:t>
            </a:r>
            <a:r>
              <a:rPr lang="de-DE" altLang="de-DE" dirty="0"/>
              <a:t>. </a:t>
            </a:r>
          </a:p>
          <a:p>
            <a:pPr eaLnBrk="1" hangingPunct="1"/>
            <a:r>
              <a:rPr lang="de-DE" altLang="de-DE" dirty="0"/>
              <a:t>In total 14-16 </a:t>
            </a:r>
            <a:r>
              <a:rPr lang="de-DE" altLang="de-DE" dirty="0" err="1"/>
              <a:t>minutes</a:t>
            </a:r>
            <a:r>
              <a:rPr lang="de-DE" altLang="de-DE" dirty="0"/>
              <a:t> per </a:t>
            </a:r>
            <a:r>
              <a:rPr lang="de-DE" altLang="de-DE" dirty="0" err="1"/>
              <a:t>group</a:t>
            </a:r>
            <a:r>
              <a:rPr lang="de-DE" altLang="de-DE" dirty="0"/>
              <a:t> </a:t>
            </a:r>
            <a:r>
              <a:rPr lang="de-DE" altLang="de-DE" b="1" dirty="0"/>
              <a:t>maximum</a:t>
            </a:r>
            <a:r>
              <a:rPr lang="de-DE" altLang="de-DE" dirty="0"/>
              <a:t> + 6-8 </a:t>
            </a:r>
            <a:r>
              <a:rPr lang="de-DE" altLang="de-DE" dirty="0" err="1"/>
              <a:t>minutes</a:t>
            </a:r>
            <a:r>
              <a:rPr lang="de-DE" altLang="de-DE" dirty="0"/>
              <a:t> </a:t>
            </a:r>
            <a:r>
              <a:rPr lang="de-DE" altLang="de-DE" dirty="0" err="1"/>
              <a:t>discussion</a:t>
            </a:r>
            <a:endParaRPr lang="de-DE" altLang="de-DE" dirty="0"/>
          </a:p>
          <a:p>
            <a:pPr eaLnBrk="1" hangingPunct="1"/>
            <a:endParaRPr lang="de-DE" altLang="de-DE" dirty="0"/>
          </a:p>
          <a:p>
            <a:pPr eaLnBrk="1" hangingPunct="1"/>
            <a:r>
              <a:rPr lang="de-DE" altLang="de-DE" dirty="0" err="1"/>
              <a:t>We</a:t>
            </a:r>
            <a:r>
              <a:rPr lang="de-DE" altLang="de-DE" dirty="0"/>
              <a:t> will </a:t>
            </a:r>
            <a:r>
              <a:rPr lang="de-DE" altLang="de-DE" dirty="0" err="1"/>
              <a:t>present</a:t>
            </a:r>
            <a:r>
              <a:rPr lang="de-DE" altLang="de-DE" dirty="0"/>
              <a:t> in </a:t>
            </a:r>
            <a:r>
              <a:rPr lang="de-DE" altLang="de-DE" b="1" dirty="0" err="1"/>
              <a:t>various</a:t>
            </a:r>
            <a:r>
              <a:rPr lang="de-DE" altLang="de-DE" b="1" dirty="0"/>
              <a:t> parallel </a:t>
            </a:r>
            <a:r>
              <a:rPr lang="de-DE" altLang="de-DE" b="1" dirty="0" err="1"/>
              <a:t>sessions</a:t>
            </a:r>
            <a:r>
              <a:rPr lang="de-DE" altLang="de-DE" b="1" dirty="0"/>
              <a:t> </a:t>
            </a:r>
            <a:r>
              <a:rPr lang="de-DE" altLang="de-DE" dirty="0"/>
              <a:t>à 90 </a:t>
            </a:r>
            <a:r>
              <a:rPr lang="de-DE" altLang="de-DE" dirty="0" err="1"/>
              <a:t>minutes</a:t>
            </a:r>
            <a:r>
              <a:rPr lang="de-DE" altLang="de-DE" dirty="0"/>
              <a:t>.</a:t>
            </a:r>
          </a:p>
          <a:p>
            <a:pPr eaLnBrk="1" hangingPunct="1"/>
            <a:endParaRPr lang="de-DE" altLang="de-DE" dirty="0"/>
          </a:p>
          <a:p>
            <a:pPr eaLnBrk="1" hangingPunct="1"/>
            <a:r>
              <a:rPr lang="de-DE" altLang="de-DE" b="1" dirty="0"/>
              <a:t>Time </a:t>
            </a:r>
            <a:r>
              <a:rPr lang="de-DE" altLang="de-DE" b="1" dirty="0" err="1"/>
              <a:t>limits</a:t>
            </a:r>
            <a:r>
              <a:rPr lang="de-DE" altLang="de-DE" b="1" dirty="0"/>
              <a:t> </a:t>
            </a:r>
            <a:r>
              <a:rPr lang="de-DE" altLang="de-DE" dirty="0" err="1"/>
              <a:t>need</a:t>
            </a:r>
            <a:r>
              <a:rPr lang="de-DE" altLang="de-DE" dirty="0"/>
              <a:t> </a:t>
            </a:r>
            <a:r>
              <a:rPr lang="de-DE" altLang="de-DE" dirty="0" err="1"/>
              <a:t>to</a:t>
            </a:r>
            <a:r>
              <a:rPr lang="de-DE" altLang="de-DE" dirty="0"/>
              <a:t> </a:t>
            </a:r>
            <a:r>
              <a:rPr lang="de-DE" altLang="de-DE" dirty="0" err="1"/>
              <a:t>be</a:t>
            </a:r>
            <a:r>
              <a:rPr lang="de-DE" altLang="de-DE" dirty="0"/>
              <a:t> </a:t>
            </a:r>
            <a:r>
              <a:rPr lang="de-DE" altLang="de-DE" dirty="0" err="1"/>
              <a:t>taken</a:t>
            </a:r>
            <a:r>
              <a:rPr lang="de-DE" altLang="de-DE" dirty="0"/>
              <a:t> </a:t>
            </a:r>
            <a:r>
              <a:rPr lang="de-DE" altLang="de-DE" dirty="0" err="1"/>
              <a:t>seriously</a:t>
            </a:r>
            <a:r>
              <a:rPr lang="de-DE" altLang="de-DE" dirty="0"/>
              <a:t>, </a:t>
            </a:r>
            <a:r>
              <a:rPr lang="de-DE" altLang="de-DE" dirty="0" err="1"/>
              <a:t>please</a:t>
            </a:r>
            <a:r>
              <a:rPr lang="de-DE" altLang="de-DE" dirty="0"/>
              <a:t> </a:t>
            </a:r>
            <a:r>
              <a:rPr lang="de-DE" altLang="de-DE" dirty="0" err="1"/>
              <a:t>practice</a:t>
            </a:r>
            <a:r>
              <a:rPr lang="de-DE" altLang="de-DE" dirty="0"/>
              <a:t> in </a:t>
            </a:r>
            <a:r>
              <a:rPr lang="de-DE" altLang="de-DE" dirty="0" err="1"/>
              <a:t>advance</a:t>
            </a:r>
            <a:r>
              <a:rPr lang="de-DE" altLang="de-DE" dirty="0"/>
              <a:t>!</a:t>
            </a:r>
          </a:p>
          <a:p>
            <a:pPr eaLnBrk="1" hangingPunct="1"/>
            <a:endParaRPr lang="de-DE" altLang="de-DE" dirty="0"/>
          </a:p>
          <a:p>
            <a:pPr eaLnBrk="1" hangingPunct="1"/>
            <a:r>
              <a:rPr lang="de-DE" altLang="de-DE" dirty="0" err="1"/>
              <a:t>Presentation</a:t>
            </a:r>
            <a:r>
              <a:rPr lang="de-DE" altLang="de-DE" dirty="0"/>
              <a:t> on </a:t>
            </a:r>
            <a:r>
              <a:rPr lang="de-DE" altLang="de-DE" b="1" dirty="0"/>
              <a:t>Tuesday, April 30, 2024, </a:t>
            </a:r>
            <a:r>
              <a:rPr lang="de-DE" altLang="de-DE" b="1" dirty="0" err="1"/>
              <a:t>possibly</a:t>
            </a:r>
            <a:r>
              <a:rPr lang="de-DE" altLang="de-DE" b="1" dirty="0"/>
              <a:t> </a:t>
            </a:r>
            <a:r>
              <a:rPr lang="de-DE" altLang="de-DE" b="1" dirty="0" err="1"/>
              <a:t>earlier</a:t>
            </a:r>
            <a:r>
              <a:rPr lang="de-DE" altLang="de-DE" b="1" dirty="0"/>
              <a:t> </a:t>
            </a:r>
            <a:r>
              <a:rPr lang="de-DE" altLang="de-DE" b="1" dirty="0" err="1"/>
              <a:t>than</a:t>
            </a:r>
            <a:r>
              <a:rPr lang="de-DE" altLang="de-DE" b="1" dirty="0"/>
              <a:t> 16 30</a:t>
            </a:r>
          </a:p>
          <a:p>
            <a:pPr eaLnBrk="1" hangingPunct="1"/>
            <a:endParaRPr lang="de-DE" altLang="de-DE" b="1" dirty="0"/>
          </a:p>
          <a:p>
            <a:pPr eaLnBrk="1" hangingPunct="1"/>
            <a:r>
              <a:rPr lang="de-DE" altLang="de-DE" dirty="0"/>
              <a:t>The </a:t>
            </a:r>
            <a:r>
              <a:rPr lang="de-DE" altLang="de-DE" dirty="0" err="1"/>
              <a:t>accompanying</a:t>
            </a:r>
            <a:r>
              <a:rPr lang="de-DE" altLang="de-DE" dirty="0"/>
              <a:t> </a:t>
            </a:r>
            <a:r>
              <a:rPr lang="de-DE" altLang="de-DE" b="1" dirty="0"/>
              <a:t>individual </a:t>
            </a:r>
            <a:r>
              <a:rPr lang="de-DE" altLang="de-DE" b="1" dirty="0" err="1"/>
              <a:t>written</a:t>
            </a:r>
            <a:r>
              <a:rPr lang="de-DE" altLang="de-DE" b="1" dirty="0"/>
              <a:t> </a:t>
            </a:r>
            <a:r>
              <a:rPr lang="de-DE" altLang="de-DE" b="1" dirty="0" err="1"/>
              <a:t>report</a:t>
            </a:r>
            <a:r>
              <a:rPr lang="de-DE" altLang="de-DE" b="1" dirty="0"/>
              <a:t> </a:t>
            </a:r>
            <a:r>
              <a:rPr lang="de-DE" altLang="de-DE" dirty="0"/>
              <a:t>(5 </a:t>
            </a:r>
            <a:r>
              <a:rPr lang="de-DE" altLang="de-DE" dirty="0" err="1"/>
              <a:t>pages</a:t>
            </a:r>
            <a:r>
              <a:rPr lang="de-DE" altLang="de-DE" dirty="0"/>
              <a:t> plus </a:t>
            </a:r>
            <a:r>
              <a:rPr lang="de-DE" altLang="de-DE" dirty="0" err="1"/>
              <a:t>template</a:t>
            </a:r>
            <a:r>
              <a:rPr lang="de-DE" altLang="de-DE" dirty="0"/>
              <a:t>) </a:t>
            </a:r>
            <a:r>
              <a:rPr lang="de-DE" altLang="de-DE" dirty="0" err="1"/>
              <a:t>is</a:t>
            </a:r>
            <a:r>
              <a:rPr lang="de-DE" altLang="de-DE" dirty="0"/>
              <a:t> due on </a:t>
            </a:r>
            <a:r>
              <a:rPr lang="de-DE" altLang="de-DE" b="1" dirty="0"/>
              <a:t>May 28, 2024, at </a:t>
            </a:r>
            <a:r>
              <a:rPr lang="de-DE" altLang="de-DE" b="1" dirty="0" err="1"/>
              <a:t>midnight</a:t>
            </a:r>
            <a:r>
              <a:rPr lang="de-DE" altLang="de-DE" b="1" dirty="0"/>
              <a:t> CET</a:t>
            </a:r>
            <a:r>
              <a:rPr lang="de-DE" altLang="de-DE" dirty="0"/>
              <a:t>.</a:t>
            </a:r>
          </a:p>
          <a:p>
            <a:pPr eaLnBrk="1" hangingPunct="1"/>
            <a:endParaRPr lang="de-DE" altLang="de-DE" dirty="0"/>
          </a:p>
          <a:p>
            <a:pPr eaLnBrk="1" hangingPunct="1"/>
            <a:r>
              <a:rPr lang="de-DE" altLang="de-DE" dirty="0" err="1"/>
              <a:t>Submit</a:t>
            </a:r>
            <a:r>
              <a:rPr lang="de-DE" altLang="de-DE" dirty="0"/>
              <a:t> online via:</a:t>
            </a:r>
          </a:p>
          <a:p>
            <a:pPr eaLnBrk="1" hangingPunct="1"/>
            <a:r>
              <a:rPr lang="de-DE" altLang="de-DE" dirty="0">
                <a:hlinkClick r:id="rId2"/>
              </a:rPr>
              <a:t>https://ilias.hfwu.de/goto.php?target=exc_42710&amp;client_id=hfwu</a:t>
            </a:r>
            <a:endParaRPr lang="de-DE" altLang="de-DE" dirty="0"/>
          </a:p>
          <a:p>
            <a:pPr eaLnBrk="1" hangingPunct="1"/>
            <a:endParaRPr lang="de-DE" altLang="de-DE" b="1" dirty="0"/>
          </a:p>
        </p:txBody>
      </p:sp>
    </p:spTree>
    <p:extLst>
      <p:ext uri="{BB962C8B-B14F-4D97-AF65-F5344CB8AC3E}">
        <p14:creationId xmlns:p14="http://schemas.microsoft.com/office/powerpoint/2010/main" val="1000079703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572</Words>
  <Application>Microsoft Office PowerPoint</Application>
  <PresentationFormat>Bildschirmpräsentation (4:3)</PresentationFormat>
  <Paragraphs>65</Paragraphs>
  <Slides>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0" baseType="lpstr">
      <vt:lpstr>Arial</vt:lpstr>
      <vt:lpstr>Calibri</vt:lpstr>
      <vt:lpstr>Larissa</vt:lpstr>
      <vt:lpstr>PowerPoint-Präsentation</vt:lpstr>
      <vt:lpstr>Social Entrepreneurship for Local Change Template for Field Research Presentation April 30, 2024  (start time will be communicated)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HfWU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Landscape and Democracy Interim Presentation</dc:title>
  <dc:creator>Fetzer, Ellen</dc:creator>
  <cp:lastModifiedBy>Fetzer, Ellen</cp:lastModifiedBy>
  <cp:revision>30</cp:revision>
  <dcterms:created xsi:type="dcterms:W3CDTF">2015-11-26T11:09:04Z</dcterms:created>
  <dcterms:modified xsi:type="dcterms:W3CDTF">2024-03-17T12:25:52Z</dcterms:modified>
</cp:coreProperties>
</file>